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mov" ContentType="video/unknown"/>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embeddings/oleObject1.bin" ContentType="application/vnd.openxmlformats-officedocument.oleObject"/>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 id="2147483776" r:id="rId2"/>
    <p:sldMasterId id="2147483782" r:id="rId3"/>
    <p:sldMasterId id="2147483794" r:id="rId4"/>
    <p:sldMasterId id="2147483806" r:id="rId5"/>
    <p:sldMasterId id="2147483812" r:id="rId6"/>
  </p:sldMasterIdLst>
  <p:notesMasterIdLst>
    <p:notesMasterId r:id="rId119"/>
  </p:notesMasterIdLst>
  <p:handoutMasterIdLst>
    <p:handoutMasterId r:id="rId120"/>
  </p:handoutMasterIdLst>
  <p:sldIdLst>
    <p:sldId id="360" r:id="rId7"/>
    <p:sldId id="362" r:id="rId8"/>
    <p:sldId id="304" r:id="rId9"/>
    <p:sldId id="363" r:id="rId10"/>
    <p:sldId id="393" r:id="rId11"/>
    <p:sldId id="364" r:id="rId12"/>
    <p:sldId id="365" r:id="rId13"/>
    <p:sldId id="366" r:id="rId14"/>
    <p:sldId id="367" r:id="rId15"/>
    <p:sldId id="368" r:id="rId16"/>
    <p:sldId id="369" r:id="rId17"/>
    <p:sldId id="370" r:id="rId18"/>
    <p:sldId id="371" r:id="rId19"/>
    <p:sldId id="372" r:id="rId20"/>
    <p:sldId id="373" r:id="rId21"/>
    <p:sldId id="374" r:id="rId22"/>
    <p:sldId id="375" r:id="rId23"/>
    <p:sldId id="376" r:id="rId24"/>
    <p:sldId id="377" r:id="rId25"/>
    <p:sldId id="378" r:id="rId26"/>
    <p:sldId id="379" r:id="rId27"/>
    <p:sldId id="380" r:id="rId28"/>
    <p:sldId id="381" r:id="rId29"/>
    <p:sldId id="382" r:id="rId30"/>
    <p:sldId id="383" r:id="rId31"/>
    <p:sldId id="384" r:id="rId32"/>
    <p:sldId id="385" r:id="rId33"/>
    <p:sldId id="386" r:id="rId34"/>
    <p:sldId id="387" r:id="rId35"/>
    <p:sldId id="388" r:id="rId36"/>
    <p:sldId id="389" r:id="rId37"/>
    <p:sldId id="390" r:id="rId38"/>
    <p:sldId id="391" r:id="rId39"/>
    <p:sldId id="392" r:id="rId40"/>
    <p:sldId id="279" r:id="rId41"/>
    <p:sldId id="280" r:id="rId42"/>
    <p:sldId id="281" r:id="rId43"/>
    <p:sldId id="282" r:id="rId44"/>
    <p:sldId id="283" r:id="rId45"/>
    <p:sldId id="284" r:id="rId46"/>
    <p:sldId id="285" r:id="rId47"/>
    <p:sldId id="286" r:id="rId48"/>
    <p:sldId id="287" r:id="rId49"/>
    <p:sldId id="288" r:id="rId50"/>
    <p:sldId id="289"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7"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321" r:id="rId80"/>
    <p:sldId id="322" r:id="rId81"/>
    <p:sldId id="323" r:id="rId82"/>
    <p:sldId id="324" r:id="rId83"/>
    <p:sldId id="325" r:id="rId84"/>
    <p:sldId id="326" r:id="rId85"/>
    <p:sldId id="327" r:id="rId86"/>
    <p:sldId id="328" r:id="rId87"/>
    <p:sldId id="329" r:id="rId88"/>
    <p:sldId id="330" r:id="rId89"/>
    <p:sldId id="331" r:id="rId90"/>
    <p:sldId id="332" r:id="rId91"/>
    <p:sldId id="333" r:id="rId92"/>
    <p:sldId id="334" r:id="rId93"/>
    <p:sldId id="335" r:id="rId94"/>
    <p:sldId id="336" r:id="rId95"/>
    <p:sldId id="337" r:id="rId96"/>
    <p:sldId id="338" r:id="rId97"/>
    <p:sldId id="339" r:id="rId98"/>
    <p:sldId id="340" r:id="rId99"/>
    <p:sldId id="341" r:id="rId100"/>
    <p:sldId id="342" r:id="rId101"/>
    <p:sldId id="343" r:id="rId102"/>
    <p:sldId id="344" r:id="rId103"/>
    <p:sldId id="345" r:id="rId104"/>
    <p:sldId id="346" r:id="rId105"/>
    <p:sldId id="347" r:id="rId106"/>
    <p:sldId id="348" r:id="rId107"/>
    <p:sldId id="349" r:id="rId108"/>
    <p:sldId id="350" r:id="rId109"/>
    <p:sldId id="351" r:id="rId110"/>
    <p:sldId id="352" r:id="rId111"/>
    <p:sldId id="353" r:id="rId112"/>
    <p:sldId id="354" r:id="rId113"/>
    <p:sldId id="355" r:id="rId114"/>
    <p:sldId id="356" r:id="rId115"/>
    <p:sldId id="357" r:id="rId116"/>
    <p:sldId id="358" r:id="rId117"/>
    <p:sldId id="359" r:id="rId118"/>
  </p:sldIdLst>
  <p:sldSz cx="9144000" cy="6858000" type="screen4x3"/>
  <p:notesSz cx="7010400" cy="93726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89A9C3"/>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80" autoAdjust="0"/>
    <p:restoredTop sz="96976" autoAdjust="0"/>
  </p:normalViewPr>
  <p:slideViewPr>
    <p:cSldViewPr>
      <p:cViewPr varScale="1">
        <p:scale>
          <a:sx n="54" d="100"/>
          <a:sy n="54" d="100"/>
        </p:scale>
        <p:origin x="-102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3" d="100"/>
          <a:sy n="73" d="100"/>
        </p:scale>
        <p:origin x="-2914" y="-72"/>
      </p:cViewPr>
      <p:guideLst>
        <p:guide orient="horz" pos="2952"/>
        <p:guide pos="2208"/>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120" Type="http://schemas.openxmlformats.org/officeDocument/2006/relationships/handoutMaster" Target="handoutMasters/handoutMaster1.xml"/><Relationship Id="rId121" Type="http://schemas.openxmlformats.org/officeDocument/2006/relationships/printerSettings" Target="printerSettings/printerSettings1.bin"/><Relationship Id="rId122" Type="http://schemas.openxmlformats.org/officeDocument/2006/relationships/presProps" Target="presProps.xml"/><Relationship Id="rId123" Type="http://schemas.openxmlformats.org/officeDocument/2006/relationships/viewProps" Target="viewProps.xml"/><Relationship Id="rId124" Type="http://schemas.openxmlformats.org/officeDocument/2006/relationships/theme" Target="theme/theme1.xml"/><Relationship Id="rId125" Type="http://schemas.openxmlformats.org/officeDocument/2006/relationships/tableStyles" Target="tableStyles.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90" Type="http://schemas.openxmlformats.org/officeDocument/2006/relationships/slide" Target="slides/slide84.xml"/><Relationship Id="rId91" Type="http://schemas.openxmlformats.org/officeDocument/2006/relationships/slide" Target="slides/slide85.xml"/><Relationship Id="rId92" Type="http://schemas.openxmlformats.org/officeDocument/2006/relationships/slide" Target="slides/slide86.xml"/><Relationship Id="rId93" Type="http://schemas.openxmlformats.org/officeDocument/2006/relationships/slide" Target="slides/slide87.xml"/><Relationship Id="rId94" Type="http://schemas.openxmlformats.org/officeDocument/2006/relationships/slide" Target="slides/slide88.xml"/><Relationship Id="rId95" Type="http://schemas.openxmlformats.org/officeDocument/2006/relationships/slide" Target="slides/slide89.xml"/><Relationship Id="rId96" Type="http://schemas.openxmlformats.org/officeDocument/2006/relationships/slide" Target="slides/slide90.xml"/><Relationship Id="rId101" Type="http://schemas.openxmlformats.org/officeDocument/2006/relationships/slide" Target="slides/slide95.xml"/><Relationship Id="rId102" Type="http://schemas.openxmlformats.org/officeDocument/2006/relationships/slide" Target="slides/slide96.xml"/><Relationship Id="rId103" Type="http://schemas.openxmlformats.org/officeDocument/2006/relationships/slide" Target="slides/slide97.xml"/><Relationship Id="rId104" Type="http://schemas.openxmlformats.org/officeDocument/2006/relationships/slide" Target="slides/slide98.xml"/><Relationship Id="rId105" Type="http://schemas.openxmlformats.org/officeDocument/2006/relationships/slide" Target="slides/slide99.xml"/><Relationship Id="rId106" Type="http://schemas.openxmlformats.org/officeDocument/2006/relationships/slide" Target="slides/slide100.xml"/><Relationship Id="rId107" Type="http://schemas.openxmlformats.org/officeDocument/2006/relationships/slide" Target="slides/slide101.xml"/><Relationship Id="rId108" Type="http://schemas.openxmlformats.org/officeDocument/2006/relationships/slide" Target="slides/slide102.xml"/><Relationship Id="rId109" Type="http://schemas.openxmlformats.org/officeDocument/2006/relationships/slide" Target="slides/slide103.xml"/><Relationship Id="rId97" Type="http://schemas.openxmlformats.org/officeDocument/2006/relationships/slide" Target="slides/slide91.xml"/><Relationship Id="rId98" Type="http://schemas.openxmlformats.org/officeDocument/2006/relationships/slide" Target="slides/slide92.xml"/><Relationship Id="rId99" Type="http://schemas.openxmlformats.org/officeDocument/2006/relationships/slide" Target="slides/slide93.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00" Type="http://schemas.openxmlformats.org/officeDocument/2006/relationships/slide" Target="slides/slide94.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Relationship Id="rId79" Type="http://schemas.openxmlformats.org/officeDocument/2006/relationships/slide" Target="slides/slide73.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110" Type="http://schemas.openxmlformats.org/officeDocument/2006/relationships/slide" Target="slides/slide104.xml"/><Relationship Id="rId111" Type="http://schemas.openxmlformats.org/officeDocument/2006/relationships/slide" Target="slides/slide105.xml"/><Relationship Id="rId112" Type="http://schemas.openxmlformats.org/officeDocument/2006/relationships/slide" Target="slides/slide106.xml"/><Relationship Id="rId113" Type="http://schemas.openxmlformats.org/officeDocument/2006/relationships/slide" Target="slides/slide107.xml"/><Relationship Id="rId114" Type="http://schemas.openxmlformats.org/officeDocument/2006/relationships/slide" Target="slides/slide108.xml"/><Relationship Id="rId115" Type="http://schemas.openxmlformats.org/officeDocument/2006/relationships/slide" Target="slides/slide109.xml"/><Relationship Id="rId116" Type="http://schemas.openxmlformats.org/officeDocument/2006/relationships/slide" Target="slides/slide110.xml"/><Relationship Id="rId117" Type="http://schemas.openxmlformats.org/officeDocument/2006/relationships/slide" Target="slides/slide111.xml"/><Relationship Id="rId118" Type="http://schemas.openxmlformats.org/officeDocument/2006/relationships/slide" Target="slides/slide112.xml"/><Relationship Id="rId119" Type="http://schemas.openxmlformats.org/officeDocument/2006/relationships/notesMaster" Target="notesMasters/notesMaster1.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80" Type="http://schemas.openxmlformats.org/officeDocument/2006/relationships/slide" Target="slides/slide74.xml"/><Relationship Id="rId81" Type="http://schemas.openxmlformats.org/officeDocument/2006/relationships/slide" Target="slides/slide75.xml"/><Relationship Id="rId82" Type="http://schemas.openxmlformats.org/officeDocument/2006/relationships/slide" Target="slides/slide76.xml"/><Relationship Id="rId83" Type="http://schemas.openxmlformats.org/officeDocument/2006/relationships/slide" Target="slides/slide77.xml"/><Relationship Id="rId84" Type="http://schemas.openxmlformats.org/officeDocument/2006/relationships/slide" Target="slides/slide78.xml"/><Relationship Id="rId85" Type="http://schemas.openxmlformats.org/officeDocument/2006/relationships/slide" Target="slides/slide79.xml"/><Relationship Id="rId86" Type="http://schemas.openxmlformats.org/officeDocument/2006/relationships/slide" Target="slides/slide80.xml"/><Relationship Id="rId87" Type="http://schemas.openxmlformats.org/officeDocument/2006/relationships/slide" Target="slides/slide81.xml"/><Relationship Id="rId88" Type="http://schemas.openxmlformats.org/officeDocument/2006/relationships/slide" Target="slides/slide82.xml"/><Relationship Id="rId89" Type="http://schemas.openxmlformats.org/officeDocument/2006/relationships/slide" Target="slides/slide83.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Workbook2"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a:t>Growth of Marketing Spend</a:t>
            </a:r>
            <a:r>
              <a:rPr lang="en-US" sz="1600" baseline="0"/>
              <a:t> Over Next 2-3 Years</a:t>
            </a:r>
            <a:endParaRPr lang="en-US" sz="1600"/>
          </a:p>
        </c:rich>
      </c:tx>
      <c:layout>
        <c:manualLayout>
          <c:xMode val="edge"/>
          <c:yMode val="edge"/>
          <c:x val="0.271487227462904"/>
          <c:y val="0.0646108663729809"/>
        </c:manualLayout>
      </c:layout>
      <c:overlay val="0"/>
    </c:title>
    <c:autoTitleDeleted val="0"/>
    <c:plotArea>
      <c:layout/>
      <c:barChart>
        <c:barDir val="bar"/>
        <c:grouping val="stacked"/>
        <c:varyColors val="0"/>
        <c:ser>
          <c:idx val="0"/>
          <c:order val="1"/>
          <c:tx>
            <c:strRef>
              <c:f>Sheet1!$D$2</c:f>
              <c:strCache>
                <c:ptCount val="1"/>
                <c:pt idx="0">
                  <c:v>Decline</c:v>
                </c:pt>
              </c:strCache>
            </c:strRef>
          </c:tx>
          <c:spPr>
            <a:solidFill>
              <a:srgbClr val="FF0000"/>
            </a:solidFill>
          </c:spPr>
          <c:invertIfNegative val="0"/>
          <c:dLbls>
            <c:dLbl>
              <c:idx val="0"/>
              <c:layout>
                <c:manualLayout>
                  <c:x val="-0.20957095709571"/>
                  <c:y val="0.00587371512481656"/>
                </c:manualLayout>
              </c:layout>
              <c:showLegendKey val="0"/>
              <c:showVal val="1"/>
              <c:showCatName val="0"/>
              <c:showSerName val="0"/>
              <c:showPercent val="0"/>
              <c:showBubbleSize val="0"/>
            </c:dLbl>
            <c:dLbl>
              <c:idx val="1"/>
              <c:layout>
                <c:manualLayout>
                  <c:x val="-0.412541254125413"/>
                  <c:y val="1.07683533318937E-16"/>
                </c:manualLayout>
              </c:layout>
              <c:showLegendKey val="0"/>
              <c:showVal val="1"/>
              <c:showCatName val="0"/>
              <c:showSerName val="0"/>
              <c:showPercent val="0"/>
              <c:showBubbleSize val="0"/>
            </c:dLbl>
            <c:dLbl>
              <c:idx val="2"/>
              <c:layout>
                <c:manualLayout>
                  <c:x val="-0.369636963696371"/>
                  <c:y val="0.00587371512481645"/>
                </c:manualLayout>
              </c:layout>
              <c:showLegendKey val="0"/>
              <c:showVal val="1"/>
              <c:showCatName val="0"/>
              <c:showSerName val="0"/>
              <c:showPercent val="0"/>
              <c:showBubbleSize val="0"/>
            </c:dLbl>
            <c:dLbl>
              <c:idx val="3"/>
              <c:layout>
                <c:manualLayout>
                  <c:x val="-0.127062706270627"/>
                  <c:y val="0.00587371512481656"/>
                </c:manualLayout>
              </c:layout>
              <c:showLegendKey val="0"/>
              <c:showVal val="1"/>
              <c:showCatName val="0"/>
              <c:showSerName val="0"/>
              <c:showPercent val="0"/>
              <c:showBubbleSize val="0"/>
            </c:dLbl>
            <c:dLbl>
              <c:idx val="4"/>
              <c:layout>
                <c:manualLayout>
                  <c:x val="-0.0825082508250825"/>
                  <c:y val="0.0"/>
                </c:manualLayout>
              </c:layout>
              <c:showLegendKey val="0"/>
              <c:showVal val="1"/>
              <c:showCatName val="0"/>
              <c:showSerName val="0"/>
              <c:showPercent val="0"/>
              <c:showBubbleSize val="0"/>
            </c:dLbl>
            <c:dLbl>
              <c:idx val="5"/>
              <c:layout>
                <c:manualLayout>
                  <c:x val="-0.107260726072607"/>
                  <c:y val="0.0"/>
                </c:manualLayout>
              </c:layout>
              <c:showLegendKey val="0"/>
              <c:showVal val="1"/>
              <c:showCatName val="0"/>
              <c:showSerName val="0"/>
              <c:showPercent val="0"/>
              <c:showBubbleSize val="0"/>
            </c:dLbl>
            <c:dLbl>
              <c:idx val="6"/>
              <c:layout>
                <c:manualLayout>
                  <c:x val="-0.0495049504950496"/>
                  <c:y val="0.0"/>
                </c:manualLayout>
              </c:layout>
              <c:showLegendKey val="0"/>
              <c:showVal val="1"/>
              <c:showCatName val="0"/>
              <c:showSerName val="0"/>
              <c:showPercent val="0"/>
              <c:showBubbleSize val="0"/>
            </c:dLbl>
            <c:dLbl>
              <c:idx val="7"/>
              <c:layout>
                <c:manualLayout>
                  <c:x val="-0.0627062706270628"/>
                  <c:y val="0.00293685756240828"/>
                </c:manualLayout>
              </c:layout>
              <c:showLegendKey val="0"/>
              <c:showVal val="1"/>
              <c:showCatName val="0"/>
              <c:showSerName val="0"/>
              <c:showPercent val="0"/>
              <c:showBubbleSize val="0"/>
            </c:dLbl>
            <c:dLbl>
              <c:idx val="8"/>
              <c:layout>
                <c:manualLayout>
                  <c:x val="-0.0478547854785478"/>
                  <c:y val="0.0"/>
                </c:manualLayout>
              </c:layout>
              <c:showLegendKey val="0"/>
              <c:showVal val="1"/>
              <c:showCatName val="0"/>
              <c:showSerName val="0"/>
              <c:showPercent val="0"/>
              <c:showBubbleSize val="0"/>
            </c:dLbl>
            <c:dLbl>
              <c:idx val="9"/>
              <c:layout>
                <c:manualLayout>
                  <c:x val="-0.0841584158415842"/>
                  <c:y val="0.0"/>
                </c:manualLayout>
              </c:layout>
              <c:showLegendKey val="0"/>
              <c:showVal val="1"/>
              <c:showCatName val="0"/>
              <c:showSerName val="0"/>
              <c:showPercent val="0"/>
              <c:showBubbleSize val="0"/>
            </c:dLbl>
            <c:dLbl>
              <c:idx val="10"/>
              <c:layout>
                <c:manualLayout>
                  <c:x val="-0.0528052805280529"/>
                  <c:y val="0.0"/>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Sheet1!$D$3:$D$13</c:f>
              <c:numCache>
                <c:formatCode>0%</c:formatCode>
                <c:ptCount val="11"/>
                <c:pt idx="0">
                  <c:v>-0.35</c:v>
                </c:pt>
                <c:pt idx="1">
                  <c:v>-0.740000000000001</c:v>
                </c:pt>
                <c:pt idx="2">
                  <c:v>-0.670000000000002</c:v>
                </c:pt>
                <c:pt idx="3">
                  <c:v>-0.19</c:v>
                </c:pt>
                <c:pt idx="4">
                  <c:v>-0.1</c:v>
                </c:pt>
                <c:pt idx="5">
                  <c:v>-0.14</c:v>
                </c:pt>
                <c:pt idx="6">
                  <c:v>-0.0500000000000001</c:v>
                </c:pt>
                <c:pt idx="7">
                  <c:v>-0.0800000000000001</c:v>
                </c:pt>
                <c:pt idx="8">
                  <c:v>-0.0500000000000001</c:v>
                </c:pt>
                <c:pt idx="9">
                  <c:v>-0.11</c:v>
                </c:pt>
                <c:pt idx="10">
                  <c:v>-0.0500000000000001</c:v>
                </c:pt>
              </c:numCache>
            </c:numRef>
          </c:val>
        </c:ser>
        <c:dLbls>
          <c:showLegendKey val="0"/>
          <c:showVal val="0"/>
          <c:showCatName val="0"/>
          <c:showSerName val="0"/>
          <c:showPercent val="0"/>
          <c:showBubbleSize val="0"/>
        </c:dLbls>
        <c:gapWidth val="95"/>
        <c:overlap val="100"/>
        <c:axId val="558435912"/>
        <c:axId val="558404840"/>
      </c:barChart>
      <c:barChart>
        <c:barDir val="bar"/>
        <c:grouping val="stacked"/>
        <c:varyColors val="0"/>
        <c:ser>
          <c:idx val="1"/>
          <c:order val="0"/>
          <c:tx>
            <c:strRef>
              <c:f>Sheet1!$E$2</c:f>
              <c:strCache>
                <c:ptCount val="1"/>
                <c:pt idx="0">
                  <c:v>Grow</c:v>
                </c:pt>
              </c:strCache>
            </c:strRef>
          </c:tx>
          <c:spPr>
            <a:solidFill>
              <a:srgbClr val="008000"/>
            </a:solidFill>
          </c:spPr>
          <c:invertIfNegative val="0"/>
          <c:dLbls>
            <c:dLbl>
              <c:idx val="0"/>
              <c:layout>
                <c:manualLayout>
                  <c:x val="0.0445544554455447"/>
                  <c:y val="-0.00293685756240822"/>
                </c:manualLayout>
              </c:layout>
              <c:showLegendKey val="0"/>
              <c:showVal val="1"/>
              <c:showCatName val="0"/>
              <c:showSerName val="0"/>
              <c:showPercent val="0"/>
              <c:showBubbleSize val="0"/>
            </c:dLbl>
            <c:dLbl>
              <c:idx val="1"/>
              <c:layout>
                <c:manualLayout>
                  <c:x val="0.0478547854785477"/>
                  <c:y val="-0.00293685756240822"/>
                </c:manualLayout>
              </c:layout>
              <c:showLegendKey val="0"/>
              <c:showVal val="1"/>
              <c:showCatName val="0"/>
              <c:showSerName val="0"/>
              <c:showPercent val="0"/>
              <c:showBubbleSize val="0"/>
            </c:dLbl>
            <c:dLbl>
              <c:idx val="2"/>
              <c:layout>
                <c:manualLayout>
                  <c:x val="0.0643564356435644"/>
                  <c:y val="-0.00293685756240822"/>
                </c:manualLayout>
              </c:layout>
              <c:showLegendKey val="0"/>
              <c:showVal val="1"/>
              <c:showCatName val="0"/>
              <c:showSerName val="0"/>
              <c:showPercent val="0"/>
              <c:showBubbleSize val="0"/>
            </c:dLbl>
            <c:dLbl>
              <c:idx val="3"/>
              <c:layout>
                <c:manualLayout>
                  <c:x val="0.15016501650165"/>
                  <c:y val="0.00293685756240822"/>
                </c:manualLayout>
              </c:layout>
              <c:showLegendKey val="0"/>
              <c:showVal val="1"/>
              <c:showCatName val="0"/>
              <c:showSerName val="0"/>
              <c:showPercent val="0"/>
              <c:showBubbleSize val="0"/>
            </c:dLbl>
            <c:dLbl>
              <c:idx val="4"/>
              <c:layout>
                <c:manualLayout>
                  <c:x val="0.146864686468647"/>
                  <c:y val="-0.00293685756240811"/>
                </c:manualLayout>
              </c:layout>
              <c:showLegendKey val="0"/>
              <c:showVal val="1"/>
              <c:showCatName val="0"/>
              <c:showSerName val="0"/>
              <c:showPercent val="0"/>
              <c:showBubbleSize val="0"/>
            </c:dLbl>
            <c:dLbl>
              <c:idx val="5"/>
              <c:layout>
                <c:manualLayout>
                  <c:x val="0.163366336633663"/>
                  <c:y val="0.0"/>
                </c:manualLayout>
              </c:layout>
              <c:showLegendKey val="0"/>
              <c:showVal val="1"/>
              <c:showCatName val="0"/>
              <c:showSerName val="0"/>
              <c:showPercent val="0"/>
              <c:showBubbleSize val="0"/>
            </c:dLbl>
            <c:dLbl>
              <c:idx val="6"/>
              <c:layout>
                <c:manualLayout>
                  <c:x val="0.171617161716172"/>
                  <c:y val="-0.00293685756240822"/>
                </c:manualLayout>
              </c:layout>
              <c:showLegendKey val="0"/>
              <c:showVal val="1"/>
              <c:showCatName val="0"/>
              <c:showSerName val="0"/>
              <c:showPercent val="0"/>
              <c:showBubbleSize val="0"/>
            </c:dLbl>
            <c:dLbl>
              <c:idx val="7"/>
              <c:layout>
                <c:manualLayout>
                  <c:x val="0.173267326732673"/>
                  <c:y val="-0.0058737151248164"/>
                </c:manualLayout>
              </c:layout>
              <c:showLegendKey val="0"/>
              <c:showVal val="1"/>
              <c:showCatName val="0"/>
              <c:showSerName val="0"/>
              <c:showPercent val="0"/>
              <c:showBubbleSize val="0"/>
            </c:dLbl>
            <c:dLbl>
              <c:idx val="8"/>
              <c:layout>
                <c:manualLayout>
                  <c:x val="0.181518151815183"/>
                  <c:y val="0.0"/>
                </c:manualLayout>
              </c:layout>
              <c:showLegendKey val="0"/>
              <c:showVal val="1"/>
              <c:showCatName val="0"/>
              <c:showSerName val="0"/>
              <c:showPercent val="0"/>
              <c:showBubbleSize val="0"/>
            </c:dLbl>
            <c:dLbl>
              <c:idx val="9"/>
              <c:layout>
                <c:manualLayout>
                  <c:x val="0.194719471947196"/>
                  <c:y val="-0.00293708881103518"/>
                </c:manualLayout>
              </c:layout>
              <c:showLegendKey val="0"/>
              <c:showVal val="1"/>
              <c:showCatName val="0"/>
              <c:showSerName val="0"/>
              <c:showPercent val="0"/>
              <c:showBubbleSize val="0"/>
            </c:dLbl>
            <c:dLbl>
              <c:idx val="10"/>
              <c:layout>
                <c:manualLayout>
                  <c:x val="0.1996699669967"/>
                  <c:y val="0.00293685756240822"/>
                </c:manualLayout>
              </c:layout>
              <c:showLegendKey val="0"/>
              <c:showVal val="1"/>
              <c:showCatName val="0"/>
              <c:showSerName val="0"/>
              <c:showPercent val="0"/>
              <c:showBubbleSize val="0"/>
            </c:dLbl>
            <c:showLegendKey val="0"/>
            <c:showVal val="1"/>
            <c:showCatName val="0"/>
            <c:showSerName val="0"/>
            <c:showPercent val="0"/>
            <c:showBubbleSize val="0"/>
            <c:showLeaderLines val="0"/>
          </c:dLbls>
          <c:val>
            <c:numRef>
              <c:f>Sheet1!$E$3:$E$13</c:f>
              <c:numCache>
                <c:formatCode>0%</c:formatCode>
                <c:ptCount val="11"/>
                <c:pt idx="0">
                  <c:v>0.0800000000000001</c:v>
                </c:pt>
                <c:pt idx="1">
                  <c:v>0.09</c:v>
                </c:pt>
                <c:pt idx="2">
                  <c:v>0.14</c:v>
                </c:pt>
                <c:pt idx="3">
                  <c:v>0.45</c:v>
                </c:pt>
                <c:pt idx="4">
                  <c:v>0.48</c:v>
                </c:pt>
                <c:pt idx="5">
                  <c:v>0.570000000000001</c:v>
                </c:pt>
                <c:pt idx="6">
                  <c:v>0.580000000000001</c:v>
                </c:pt>
                <c:pt idx="7">
                  <c:v>0.580000000000001</c:v>
                </c:pt>
                <c:pt idx="8">
                  <c:v>0.610000000000001</c:v>
                </c:pt>
                <c:pt idx="9">
                  <c:v>0.640000000000001</c:v>
                </c:pt>
                <c:pt idx="10">
                  <c:v>0.670000000000002</c:v>
                </c:pt>
              </c:numCache>
            </c:numRef>
          </c:val>
        </c:ser>
        <c:dLbls>
          <c:showLegendKey val="0"/>
          <c:showVal val="0"/>
          <c:showCatName val="0"/>
          <c:showSerName val="0"/>
          <c:showPercent val="0"/>
          <c:showBubbleSize val="0"/>
        </c:dLbls>
        <c:gapWidth val="95"/>
        <c:overlap val="100"/>
        <c:axId val="558378744"/>
        <c:axId val="558412568"/>
      </c:barChart>
      <c:catAx>
        <c:axId val="558435912"/>
        <c:scaling>
          <c:orientation val="minMax"/>
        </c:scaling>
        <c:delete val="1"/>
        <c:axPos val="l"/>
        <c:majorTickMark val="none"/>
        <c:minorTickMark val="none"/>
        <c:tickLblPos val="none"/>
        <c:crossAx val="558404840"/>
        <c:crosses val="autoZero"/>
        <c:auto val="1"/>
        <c:lblAlgn val="ctr"/>
        <c:lblOffset val="100"/>
        <c:noMultiLvlLbl val="0"/>
      </c:catAx>
      <c:valAx>
        <c:axId val="558404840"/>
        <c:scaling>
          <c:orientation val="minMax"/>
        </c:scaling>
        <c:delete val="1"/>
        <c:axPos val="b"/>
        <c:numFmt formatCode="0%" sourceLinked="1"/>
        <c:majorTickMark val="none"/>
        <c:minorTickMark val="none"/>
        <c:tickLblPos val="none"/>
        <c:crossAx val="558435912"/>
        <c:crosses val="autoZero"/>
        <c:crossBetween val="between"/>
      </c:valAx>
      <c:valAx>
        <c:axId val="558412568"/>
        <c:scaling>
          <c:orientation val="minMax"/>
        </c:scaling>
        <c:delete val="0"/>
        <c:axPos val="t"/>
        <c:numFmt formatCode="0%" sourceLinked="1"/>
        <c:majorTickMark val="out"/>
        <c:minorTickMark val="none"/>
        <c:tickLblPos val="nextTo"/>
        <c:crossAx val="558378744"/>
        <c:crosses val="max"/>
        <c:crossBetween val="between"/>
      </c:valAx>
      <c:catAx>
        <c:axId val="558378744"/>
        <c:scaling>
          <c:orientation val="minMax"/>
        </c:scaling>
        <c:delete val="1"/>
        <c:axPos val="l"/>
        <c:majorTickMark val="out"/>
        <c:minorTickMark val="none"/>
        <c:tickLblPos val="none"/>
        <c:crossAx val="558412568"/>
        <c:crosses val="autoZero"/>
        <c:auto val="1"/>
        <c:lblAlgn val="ctr"/>
        <c:lblOffset val="100"/>
        <c:noMultiLvlLbl val="0"/>
      </c:catAx>
    </c:plotArea>
    <c:legend>
      <c:legendPos val="t"/>
      <c:layout>
        <c:manualLayout>
          <c:xMode val="edge"/>
          <c:yMode val="edge"/>
          <c:x val="0.443132714846288"/>
          <c:y val="0.127459618208516"/>
          <c:w val="0.206143681297264"/>
          <c:h val="0.0731693780568178"/>
        </c:manualLayout>
      </c:layout>
      <c:overlay val="0"/>
      <c:txPr>
        <a:bodyPr/>
        <a:lstStyle/>
        <a:p>
          <a:pPr>
            <a:defRPr sz="1400"/>
          </a:pPr>
          <a:endParaRPr lang="en-US"/>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C35EDE-F983-434B-872B-9BB923210DA7}" type="doc">
      <dgm:prSet loTypeId="urn:microsoft.com/office/officeart/2005/8/layout/matrix2" loCatId="" qsTypeId="urn:microsoft.com/office/officeart/2005/8/quickstyle/simple4" qsCatId="simple" csTypeId="urn:microsoft.com/office/officeart/2005/8/colors/accent1_2" csCatId="accent1" phldr="1"/>
      <dgm:spPr/>
      <dgm:t>
        <a:bodyPr/>
        <a:lstStyle/>
        <a:p>
          <a:endParaRPr lang="en-US"/>
        </a:p>
      </dgm:t>
    </dgm:pt>
    <dgm:pt modelId="{7F9584CC-1B03-3648-A408-A781B7C56D60}">
      <dgm:prSet phldrT="[Text]"/>
      <dgm:spPr>
        <a:noFill/>
      </dgm:spPr>
      <dgm:t>
        <a:bodyPr/>
        <a:lstStyle/>
        <a:p>
          <a:r>
            <a:rPr lang="en-US" dirty="0" smtClean="0"/>
            <a:t> </a:t>
          </a:r>
          <a:endParaRPr lang="en-US" dirty="0"/>
        </a:p>
      </dgm:t>
    </dgm:pt>
    <dgm:pt modelId="{CA6C9085-4D2B-7A43-B69A-377835676EA2}">
      <dgm:prSet phldrT="[Text]"/>
      <dgm:spPr>
        <a:noFill/>
      </dgm:spPr>
      <dgm:t>
        <a:bodyPr/>
        <a:lstStyle/>
        <a:p>
          <a:r>
            <a:rPr lang="en-US" dirty="0" smtClean="0"/>
            <a:t> </a:t>
          </a:r>
          <a:endParaRPr lang="en-US" dirty="0"/>
        </a:p>
      </dgm:t>
    </dgm:pt>
    <dgm:pt modelId="{9E90F2C3-EF98-DC44-A688-59BD9ACA966F}">
      <dgm:prSet phldrT="[Text]"/>
      <dgm:spPr>
        <a:noFill/>
      </dgm:spPr>
      <dgm:t>
        <a:bodyPr/>
        <a:lstStyle/>
        <a:p>
          <a:r>
            <a:rPr lang="en-US" dirty="0" smtClean="0"/>
            <a:t> </a:t>
          </a:r>
          <a:endParaRPr lang="en-US" dirty="0"/>
        </a:p>
      </dgm:t>
    </dgm:pt>
    <dgm:pt modelId="{2D5D2C1F-7C4D-DE4B-AF4A-D2C98930A572}">
      <dgm:prSet phldrT="[Text]"/>
      <dgm:spPr>
        <a:noFill/>
      </dgm:spPr>
      <dgm:t>
        <a:bodyPr/>
        <a:lstStyle/>
        <a:p>
          <a:r>
            <a:rPr lang="en-US" dirty="0" smtClean="0"/>
            <a:t> </a:t>
          </a:r>
          <a:endParaRPr lang="en-US" dirty="0"/>
        </a:p>
      </dgm:t>
    </dgm:pt>
    <dgm:pt modelId="{1567331C-1590-A54C-A3EF-8A01C41FFE34}">
      <dgm:prSet phldrT="[Text]"/>
      <dgm:spPr>
        <a:noFill/>
      </dgm:spPr>
      <dgm:t>
        <a:bodyPr/>
        <a:lstStyle/>
        <a:p>
          <a:r>
            <a:rPr lang="en-US" dirty="0" smtClean="0"/>
            <a:t> </a:t>
          </a:r>
          <a:endParaRPr lang="en-US" dirty="0"/>
        </a:p>
      </dgm:t>
    </dgm:pt>
    <dgm:pt modelId="{97EAC4BD-BFAF-1F4D-9E3A-B2820E79959F}" type="sibTrans" cxnId="{DD5672B9-9442-784B-B30B-B583EBB1AD71}">
      <dgm:prSet/>
      <dgm:spPr/>
      <dgm:t>
        <a:bodyPr/>
        <a:lstStyle/>
        <a:p>
          <a:endParaRPr lang="en-US"/>
        </a:p>
      </dgm:t>
    </dgm:pt>
    <dgm:pt modelId="{451231FD-D3B6-1646-9E2B-E4BB94F7BA6F}" type="parTrans" cxnId="{DD5672B9-9442-784B-B30B-B583EBB1AD71}">
      <dgm:prSet/>
      <dgm:spPr/>
      <dgm:t>
        <a:bodyPr/>
        <a:lstStyle/>
        <a:p>
          <a:endParaRPr lang="en-US"/>
        </a:p>
      </dgm:t>
    </dgm:pt>
    <dgm:pt modelId="{35BB4FEE-B2D3-3B4D-A6E4-D140D9AD5A92}" type="sibTrans" cxnId="{03D2D106-615F-A64B-ABFA-27FA68D17798}">
      <dgm:prSet/>
      <dgm:spPr/>
      <dgm:t>
        <a:bodyPr/>
        <a:lstStyle/>
        <a:p>
          <a:endParaRPr lang="en-US"/>
        </a:p>
      </dgm:t>
    </dgm:pt>
    <dgm:pt modelId="{D50921C0-3D75-9E43-8612-4B1130E9620F}" type="parTrans" cxnId="{03D2D106-615F-A64B-ABFA-27FA68D17798}">
      <dgm:prSet/>
      <dgm:spPr/>
      <dgm:t>
        <a:bodyPr/>
        <a:lstStyle/>
        <a:p>
          <a:endParaRPr lang="en-US"/>
        </a:p>
      </dgm:t>
    </dgm:pt>
    <dgm:pt modelId="{0E973E73-0903-2B45-9710-4CC72C25A473}" type="sibTrans" cxnId="{59FD3BAE-EA64-A44E-99FA-B75BAF8187FB}">
      <dgm:prSet/>
      <dgm:spPr/>
      <dgm:t>
        <a:bodyPr/>
        <a:lstStyle/>
        <a:p>
          <a:endParaRPr lang="en-US"/>
        </a:p>
      </dgm:t>
    </dgm:pt>
    <dgm:pt modelId="{A392A9A5-7E33-BD49-A473-B162FEE4C373}" type="parTrans" cxnId="{59FD3BAE-EA64-A44E-99FA-B75BAF8187FB}">
      <dgm:prSet/>
      <dgm:spPr/>
      <dgm:t>
        <a:bodyPr/>
        <a:lstStyle/>
        <a:p>
          <a:endParaRPr lang="en-US"/>
        </a:p>
      </dgm:t>
    </dgm:pt>
    <dgm:pt modelId="{33F8F6B2-CCAC-D04E-A9DA-36A7D0BC8584}" type="sibTrans" cxnId="{28CF845F-8B3E-7C48-B507-AFF89677EE14}">
      <dgm:prSet/>
      <dgm:spPr/>
      <dgm:t>
        <a:bodyPr/>
        <a:lstStyle/>
        <a:p>
          <a:endParaRPr lang="en-US"/>
        </a:p>
      </dgm:t>
    </dgm:pt>
    <dgm:pt modelId="{F8D38FA7-B52A-054C-8870-092347BB4415}" type="parTrans" cxnId="{28CF845F-8B3E-7C48-B507-AFF89677EE14}">
      <dgm:prSet/>
      <dgm:spPr/>
      <dgm:t>
        <a:bodyPr/>
        <a:lstStyle/>
        <a:p>
          <a:endParaRPr lang="en-US"/>
        </a:p>
      </dgm:t>
    </dgm:pt>
    <dgm:pt modelId="{CC3F29C2-E8C5-9C4A-A994-9702174521A6}" type="sibTrans" cxnId="{12D31820-983F-E449-9CAC-6894769072FD}">
      <dgm:prSet/>
      <dgm:spPr/>
      <dgm:t>
        <a:bodyPr/>
        <a:lstStyle/>
        <a:p>
          <a:endParaRPr lang="en-US"/>
        </a:p>
      </dgm:t>
    </dgm:pt>
    <dgm:pt modelId="{597DD4E0-7C52-7048-B560-7329BCC3CB62}" type="parTrans" cxnId="{12D31820-983F-E449-9CAC-6894769072FD}">
      <dgm:prSet/>
      <dgm:spPr/>
      <dgm:t>
        <a:bodyPr/>
        <a:lstStyle/>
        <a:p>
          <a:endParaRPr lang="en-US"/>
        </a:p>
      </dgm:t>
    </dgm:pt>
    <dgm:pt modelId="{0FE05D4C-8D48-3C40-A53B-BAC1441E52DD}" type="pres">
      <dgm:prSet presAssocID="{1FC35EDE-F983-434B-872B-9BB923210DA7}" presName="matrix" presStyleCnt="0">
        <dgm:presLayoutVars>
          <dgm:chMax val="1"/>
          <dgm:dir/>
          <dgm:resizeHandles val="exact"/>
        </dgm:presLayoutVars>
      </dgm:prSet>
      <dgm:spPr/>
      <dgm:t>
        <a:bodyPr/>
        <a:lstStyle/>
        <a:p>
          <a:endParaRPr lang="en-US"/>
        </a:p>
      </dgm:t>
    </dgm:pt>
    <dgm:pt modelId="{E98E875A-F77E-5242-9634-6F271EDEC6F1}" type="pres">
      <dgm:prSet presAssocID="{1FC35EDE-F983-434B-872B-9BB923210DA7}" presName="axisShape" presStyleLbl="bgShp" presStyleIdx="0" presStyleCnt="1" custScaleX="158333" custLinFactNeighborX="1610"/>
      <dgm:spPr/>
    </dgm:pt>
    <dgm:pt modelId="{0C3FC12A-22FF-3A41-8316-93146D037186}" type="pres">
      <dgm:prSet presAssocID="{1FC35EDE-F983-434B-872B-9BB923210DA7}" presName="rect1" presStyleLbl="node1" presStyleIdx="0" presStyleCnt="4">
        <dgm:presLayoutVars>
          <dgm:chMax val="0"/>
          <dgm:chPref val="0"/>
          <dgm:bulletEnabled val="1"/>
        </dgm:presLayoutVars>
      </dgm:prSet>
      <dgm:spPr/>
      <dgm:t>
        <a:bodyPr/>
        <a:lstStyle/>
        <a:p>
          <a:endParaRPr lang="en-US"/>
        </a:p>
      </dgm:t>
    </dgm:pt>
    <dgm:pt modelId="{FE776CEB-741F-A94D-A894-AE4FB76C7971}" type="pres">
      <dgm:prSet presAssocID="{1FC35EDE-F983-434B-872B-9BB923210DA7}" presName="rect2" presStyleLbl="node1" presStyleIdx="1" presStyleCnt="4" custLinFactX="71201" custLinFactNeighborX="100000" custLinFactNeighborY="-26867">
        <dgm:presLayoutVars>
          <dgm:chMax val="0"/>
          <dgm:chPref val="0"/>
          <dgm:bulletEnabled val="1"/>
        </dgm:presLayoutVars>
      </dgm:prSet>
      <dgm:spPr>
        <a:noFill/>
      </dgm:spPr>
    </dgm:pt>
    <dgm:pt modelId="{7C601543-54AB-CA4E-B50B-84696BB275DE}" type="pres">
      <dgm:prSet presAssocID="{1FC35EDE-F983-434B-872B-9BB923210DA7}" presName="rect3" presStyleLbl="node1" presStyleIdx="2" presStyleCnt="4">
        <dgm:presLayoutVars>
          <dgm:chMax val="0"/>
          <dgm:chPref val="0"/>
          <dgm:bulletEnabled val="1"/>
        </dgm:presLayoutVars>
      </dgm:prSet>
      <dgm:spPr>
        <a:noFill/>
      </dgm:spPr>
    </dgm:pt>
    <dgm:pt modelId="{0C86F24F-0A80-FB48-8E23-C758D93B8B3C}" type="pres">
      <dgm:prSet presAssocID="{1FC35EDE-F983-434B-872B-9BB923210DA7}" presName="rect4" presStyleLbl="node1" presStyleIdx="3" presStyleCnt="4">
        <dgm:presLayoutVars>
          <dgm:chMax val="0"/>
          <dgm:chPref val="0"/>
          <dgm:bulletEnabled val="1"/>
        </dgm:presLayoutVars>
      </dgm:prSet>
      <dgm:spPr>
        <a:noFill/>
      </dgm:spPr>
    </dgm:pt>
  </dgm:ptLst>
  <dgm:cxnLst>
    <dgm:cxn modelId="{AC5D0E13-8B7A-5E44-B8DF-740F3F28EDBB}" type="presOf" srcId="{CA6C9085-4D2B-7A43-B69A-377835676EA2}" destId="{0C3FC12A-22FF-3A41-8316-93146D037186}" srcOrd="0" destOrd="3" presId="urn:microsoft.com/office/officeart/2005/8/layout/matrix2"/>
    <dgm:cxn modelId="{12D31820-983F-E449-9CAC-6894769072FD}" srcId="{1567331C-1590-A54C-A3EF-8A01C41FFE34}" destId="{2D5D2C1F-7C4D-DE4B-AF4A-D2C98930A572}" srcOrd="0" destOrd="0" parTransId="{597DD4E0-7C52-7048-B560-7329BCC3CB62}" sibTransId="{CC3F29C2-E8C5-9C4A-A994-9702174521A6}"/>
    <dgm:cxn modelId="{03D2D106-615F-A64B-ABFA-27FA68D17798}" srcId="{1567331C-1590-A54C-A3EF-8A01C41FFE34}" destId="{7F9584CC-1B03-3648-A408-A781B7C56D60}" srcOrd="3" destOrd="0" parTransId="{D50921C0-3D75-9E43-8612-4B1130E9620F}" sibTransId="{35BB4FEE-B2D3-3B4D-A6E4-D140D9AD5A92}"/>
    <dgm:cxn modelId="{DD5672B9-9442-784B-B30B-B583EBB1AD71}" srcId="{1FC35EDE-F983-434B-872B-9BB923210DA7}" destId="{1567331C-1590-A54C-A3EF-8A01C41FFE34}" srcOrd="0" destOrd="0" parTransId="{451231FD-D3B6-1646-9E2B-E4BB94F7BA6F}" sibTransId="{97EAC4BD-BFAF-1F4D-9E3A-B2820E79959F}"/>
    <dgm:cxn modelId="{59FD3BAE-EA64-A44E-99FA-B75BAF8187FB}" srcId="{1567331C-1590-A54C-A3EF-8A01C41FFE34}" destId="{CA6C9085-4D2B-7A43-B69A-377835676EA2}" srcOrd="2" destOrd="0" parTransId="{A392A9A5-7E33-BD49-A473-B162FEE4C373}" sibTransId="{0E973E73-0903-2B45-9710-4CC72C25A473}"/>
    <dgm:cxn modelId="{A2876382-3979-B245-B70C-ED53231E308B}" type="presOf" srcId="{2D5D2C1F-7C4D-DE4B-AF4A-D2C98930A572}" destId="{0C3FC12A-22FF-3A41-8316-93146D037186}" srcOrd="0" destOrd="1" presId="urn:microsoft.com/office/officeart/2005/8/layout/matrix2"/>
    <dgm:cxn modelId="{28CF845F-8B3E-7C48-B507-AFF89677EE14}" srcId="{1567331C-1590-A54C-A3EF-8A01C41FFE34}" destId="{9E90F2C3-EF98-DC44-A688-59BD9ACA966F}" srcOrd="1" destOrd="0" parTransId="{F8D38FA7-B52A-054C-8870-092347BB4415}" sibTransId="{33F8F6B2-CCAC-D04E-A9DA-36A7D0BC8584}"/>
    <dgm:cxn modelId="{F57CCB6C-897C-BB42-950C-EF0954C76762}" type="presOf" srcId="{7F9584CC-1B03-3648-A408-A781B7C56D60}" destId="{0C3FC12A-22FF-3A41-8316-93146D037186}" srcOrd="0" destOrd="4" presId="urn:microsoft.com/office/officeart/2005/8/layout/matrix2"/>
    <dgm:cxn modelId="{365A0295-CC64-6348-AC0C-866C4A94FA35}" type="presOf" srcId="{9E90F2C3-EF98-DC44-A688-59BD9ACA966F}" destId="{0C3FC12A-22FF-3A41-8316-93146D037186}" srcOrd="0" destOrd="2" presId="urn:microsoft.com/office/officeart/2005/8/layout/matrix2"/>
    <dgm:cxn modelId="{D93A0B71-92DD-4440-AEE7-68D3F1F3CD9C}" type="presOf" srcId="{1567331C-1590-A54C-A3EF-8A01C41FFE34}" destId="{0C3FC12A-22FF-3A41-8316-93146D037186}" srcOrd="0" destOrd="0" presId="urn:microsoft.com/office/officeart/2005/8/layout/matrix2"/>
    <dgm:cxn modelId="{F2A1A631-FD43-914B-83A6-39AEFD9AB191}" type="presOf" srcId="{1FC35EDE-F983-434B-872B-9BB923210DA7}" destId="{0FE05D4C-8D48-3C40-A53B-BAC1441E52DD}" srcOrd="0" destOrd="0" presId="urn:microsoft.com/office/officeart/2005/8/layout/matrix2"/>
    <dgm:cxn modelId="{22DFF29D-30AA-254E-9F6C-23A78CFAD259}" type="presParOf" srcId="{0FE05D4C-8D48-3C40-A53B-BAC1441E52DD}" destId="{E98E875A-F77E-5242-9634-6F271EDEC6F1}" srcOrd="0" destOrd="0" presId="urn:microsoft.com/office/officeart/2005/8/layout/matrix2"/>
    <dgm:cxn modelId="{B022006D-1E51-8948-AAD1-376319C1A2D7}" type="presParOf" srcId="{0FE05D4C-8D48-3C40-A53B-BAC1441E52DD}" destId="{0C3FC12A-22FF-3A41-8316-93146D037186}" srcOrd="1" destOrd="0" presId="urn:microsoft.com/office/officeart/2005/8/layout/matrix2"/>
    <dgm:cxn modelId="{03306B4B-82AF-E948-AA83-B35E866C05D4}" type="presParOf" srcId="{0FE05D4C-8D48-3C40-A53B-BAC1441E52DD}" destId="{FE776CEB-741F-A94D-A894-AE4FB76C7971}" srcOrd="2" destOrd="0" presId="urn:microsoft.com/office/officeart/2005/8/layout/matrix2"/>
    <dgm:cxn modelId="{71720F98-AAFC-F64A-8F5D-B53C7612C59D}" type="presParOf" srcId="{0FE05D4C-8D48-3C40-A53B-BAC1441E52DD}" destId="{7C601543-54AB-CA4E-B50B-84696BB275DE}" srcOrd="3" destOrd="0" presId="urn:microsoft.com/office/officeart/2005/8/layout/matrix2"/>
    <dgm:cxn modelId="{62B958B1-E405-FF47-A9F9-061C4A8F8BD9}" type="presParOf" srcId="{0FE05D4C-8D48-3C40-A53B-BAC1441E52DD}" destId="{0C86F24F-0A80-FB48-8E23-C758D93B8B3C}"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E875A-F77E-5242-9634-6F271EDEC6F1}">
      <dsp:nvSpPr>
        <dsp:cNvPr id="0" name=""/>
        <dsp:cNvSpPr/>
      </dsp:nvSpPr>
      <dsp:spPr>
        <a:xfrm>
          <a:off x="152418" y="0"/>
          <a:ext cx="8686781" cy="5486400"/>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C3FC12A-22FF-3A41-8316-93146D037186}">
      <dsp:nvSpPr>
        <dsp:cNvPr id="0" name=""/>
        <dsp:cNvSpPr/>
      </dsp:nvSpPr>
      <dsp:spPr>
        <a:xfrm>
          <a:off x="2033016" y="356616"/>
          <a:ext cx="2194560" cy="2194560"/>
        </a:xfrm>
        <a:prstGeom prst="roundRect">
          <a:avLst/>
        </a:prstGeom>
        <a:no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smtClean="0"/>
            <a:t> </a:t>
          </a:r>
          <a:endParaRPr lang="en-US" sz="2600" kern="1200" dirty="0"/>
        </a:p>
        <a:p>
          <a:pPr marL="228600" lvl="1" indent="-228600" algn="l" defTabSz="889000">
            <a:lnSpc>
              <a:spcPct val="90000"/>
            </a:lnSpc>
            <a:spcBef>
              <a:spcPct val="0"/>
            </a:spcBef>
            <a:spcAft>
              <a:spcPct val="15000"/>
            </a:spcAft>
            <a:buChar char="••"/>
          </a:pPr>
          <a:r>
            <a:rPr lang="en-US" sz="2000" kern="1200" dirty="0" smtClean="0"/>
            <a:t> </a:t>
          </a:r>
          <a:endParaRPr lang="en-US" sz="2000" kern="1200" dirty="0"/>
        </a:p>
        <a:p>
          <a:pPr marL="228600" lvl="1" indent="-228600" algn="l" defTabSz="889000">
            <a:lnSpc>
              <a:spcPct val="90000"/>
            </a:lnSpc>
            <a:spcBef>
              <a:spcPct val="0"/>
            </a:spcBef>
            <a:spcAft>
              <a:spcPct val="15000"/>
            </a:spcAft>
            <a:buChar char="••"/>
          </a:pPr>
          <a:r>
            <a:rPr lang="en-US" sz="2000" kern="1200" dirty="0" smtClean="0"/>
            <a:t> </a:t>
          </a:r>
          <a:endParaRPr lang="en-US" sz="2000" kern="1200" dirty="0"/>
        </a:p>
        <a:p>
          <a:pPr marL="228600" lvl="1" indent="-228600" algn="l" defTabSz="889000">
            <a:lnSpc>
              <a:spcPct val="90000"/>
            </a:lnSpc>
            <a:spcBef>
              <a:spcPct val="0"/>
            </a:spcBef>
            <a:spcAft>
              <a:spcPct val="15000"/>
            </a:spcAft>
            <a:buChar char="••"/>
          </a:pPr>
          <a:r>
            <a:rPr lang="en-US" sz="2000" kern="1200" dirty="0" smtClean="0"/>
            <a:t> </a:t>
          </a:r>
          <a:endParaRPr lang="en-US" sz="2000" kern="1200" dirty="0"/>
        </a:p>
        <a:p>
          <a:pPr marL="228600" lvl="1" indent="-228600" algn="l" defTabSz="889000">
            <a:lnSpc>
              <a:spcPct val="90000"/>
            </a:lnSpc>
            <a:spcBef>
              <a:spcPct val="0"/>
            </a:spcBef>
            <a:spcAft>
              <a:spcPct val="15000"/>
            </a:spcAft>
            <a:buChar char="••"/>
          </a:pPr>
          <a:r>
            <a:rPr lang="en-US" sz="2000" kern="1200" dirty="0" smtClean="0"/>
            <a:t> </a:t>
          </a:r>
          <a:endParaRPr lang="en-US" sz="2000" kern="1200" dirty="0"/>
        </a:p>
      </dsp:txBody>
      <dsp:txXfrm>
        <a:off x="2140146" y="463746"/>
        <a:ext cx="1980300" cy="1980300"/>
      </dsp:txXfrm>
    </dsp:sp>
    <dsp:sp modelId="{FE776CEB-741F-A94D-A894-AE4FB76C7971}">
      <dsp:nvSpPr>
        <dsp:cNvPr id="0" name=""/>
        <dsp:cNvSpPr/>
      </dsp:nvSpPr>
      <dsp:spPr>
        <a:xfrm>
          <a:off x="6644640" y="0"/>
          <a:ext cx="2194560" cy="2194560"/>
        </a:xfrm>
        <a:prstGeom prst="roundRect">
          <a:avLst/>
        </a:prstGeom>
        <a:no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C601543-54AB-CA4E-B50B-84696BB275DE}">
      <dsp:nvSpPr>
        <dsp:cNvPr id="0" name=""/>
        <dsp:cNvSpPr/>
      </dsp:nvSpPr>
      <dsp:spPr>
        <a:xfrm>
          <a:off x="2033016" y="2935223"/>
          <a:ext cx="2194560" cy="2194560"/>
        </a:xfrm>
        <a:prstGeom prst="roundRect">
          <a:avLst/>
        </a:prstGeom>
        <a:no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C86F24F-0A80-FB48-8E23-C758D93B8B3C}">
      <dsp:nvSpPr>
        <dsp:cNvPr id="0" name=""/>
        <dsp:cNvSpPr/>
      </dsp:nvSpPr>
      <dsp:spPr>
        <a:xfrm>
          <a:off x="4611623" y="2935223"/>
          <a:ext cx="2194560" cy="2194560"/>
        </a:xfrm>
        <a:prstGeom prst="roundRect">
          <a:avLst/>
        </a:prstGeom>
        <a:no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6019800"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20483" name="Rectangle 3"/>
          <p:cNvSpPr>
            <a:spLocks noGrp="1" noChangeArrowheads="1"/>
          </p:cNvSpPr>
          <p:nvPr>
            <p:ph type="dt" sz="quarter" idx="1"/>
          </p:nvPr>
        </p:nvSpPr>
        <p:spPr bwMode="auto">
          <a:xfrm>
            <a:off x="6096000" y="0"/>
            <a:ext cx="912813"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900"/>
            </a:lvl1pPr>
          </a:lstStyle>
          <a:p>
            <a:pPr>
              <a:defRPr/>
            </a:pPr>
            <a:fld id="{A9233B7B-821A-4C07-BAAE-6272F92BD204}" type="datetime1">
              <a:rPr lang="en-US"/>
              <a:pPr>
                <a:defRPr/>
              </a:pPr>
              <a:t>11/2/11</a:t>
            </a:fld>
            <a:endParaRPr lang="en-US"/>
          </a:p>
        </p:txBody>
      </p:sp>
      <p:sp>
        <p:nvSpPr>
          <p:cNvPr id="20484" name="Rectangle 4"/>
          <p:cNvSpPr>
            <a:spLocks noGrp="1" noChangeArrowheads="1"/>
          </p:cNvSpPr>
          <p:nvPr>
            <p:ph type="ftr" sz="quarter" idx="2"/>
          </p:nvPr>
        </p:nvSpPr>
        <p:spPr bwMode="auto">
          <a:xfrm>
            <a:off x="0"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900"/>
            </a:lvl1pPr>
          </a:lstStyle>
          <a:p>
            <a:pPr>
              <a:defRPr/>
            </a:pPr>
            <a:r>
              <a:rPr lang="en-US" smtClean="0"/>
              <a:t>Copyright©2010 SugarCRM, Inc. All rights reserved.</a:t>
            </a:r>
            <a:endParaRPr lang="en-US"/>
          </a:p>
        </p:txBody>
      </p:sp>
      <p:sp>
        <p:nvSpPr>
          <p:cNvPr id="20485" name="Rectangle 5"/>
          <p:cNvSpPr>
            <a:spLocks noGrp="1" noChangeArrowheads="1"/>
          </p:cNvSpPr>
          <p:nvPr>
            <p:ph type="sldNum" sz="quarter" idx="3"/>
          </p:nvPr>
        </p:nvSpPr>
        <p:spPr bwMode="auto">
          <a:xfrm>
            <a:off x="3970338"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900"/>
            </a:lvl1pPr>
          </a:lstStyle>
          <a:p>
            <a:pPr>
              <a:defRPr/>
            </a:pPr>
            <a:fld id="{4D7D7E47-C0DC-4661-BD2A-819431C39BE5}" type="slidenum">
              <a:rPr lang="en-US"/>
              <a:pPr>
                <a:defRPr/>
              </a:pPr>
              <a:t>‹#›</a:t>
            </a:fld>
            <a:endParaRPr lang="en-US"/>
          </a:p>
        </p:txBody>
      </p:sp>
    </p:spTree>
    <p:extLst>
      <p:ext uri="{BB962C8B-B14F-4D97-AF65-F5344CB8AC3E}">
        <p14:creationId xmlns:p14="http://schemas.microsoft.com/office/powerpoint/2010/main" val="199975797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6019800"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vl1pPr>
          </a:lstStyle>
          <a:p>
            <a:pPr>
              <a:defRPr/>
            </a:pPr>
            <a:endParaRPr lang="en-US"/>
          </a:p>
        </p:txBody>
      </p:sp>
      <p:sp>
        <p:nvSpPr>
          <p:cNvPr id="9219" name="Rectangle 3"/>
          <p:cNvSpPr>
            <a:spLocks noGrp="1" noChangeArrowheads="1"/>
          </p:cNvSpPr>
          <p:nvPr>
            <p:ph type="dt" idx="1"/>
          </p:nvPr>
        </p:nvSpPr>
        <p:spPr bwMode="auto">
          <a:xfrm>
            <a:off x="6248400" y="0"/>
            <a:ext cx="760413" cy="46831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800"/>
            </a:lvl1pPr>
          </a:lstStyle>
          <a:p>
            <a:pPr>
              <a:defRPr/>
            </a:pPr>
            <a:fld id="{40E3293F-9458-481D-9C61-D1693A7BF94E}" type="datetime1">
              <a:rPr lang="en-US"/>
              <a:pPr>
                <a:defRPr/>
              </a:pPr>
              <a:t>11/2/11</a:t>
            </a:fld>
            <a:endParaRPr lang="en-US"/>
          </a:p>
        </p:txBody>
      </p:sp>
      <p:sp>
        <p:nvSpPr>
          <p:cNvPr id="11268" name="Rectangle 4"/>
          <p:cNvSpPr>
            <a:spLocks noGrp="1" noRot="1" noChangeAspect="1" noChangeArrowheads="1" noTextEdit="1"/>
          </p:cNvSpPr>
          <p:nvPr>
            <p:ph type="sldImg" idx="2"/>
          </p:nvPr>
        </p:nvSpPr>
        <p:spPr bwMode="auto">
          <a:xfrm>
            <a:off x="1162050" y="703263"/>
            <a:ext cx="4686300" cy="351472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701675" y="4452938"/>
            <a:ext cx="5607050" cy="421640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800"/>
            </a:lvl1pPr>
          </a:lstStyle>
          <a:p>
            <a:pPr>
              <a:defRPr/>
            </a:pPr>
            <a:r>
              <a:rPr lang="en-US" smtClean="0"/>
              <a:t>Copyright©2010 SugarCRM, Inc. All rights reserved.</a:t>
            </a:r>
            <a:endParaRPr lang="en-US" dirty="0"/>
          </a:p>
        </p:txBody>
      </p:sp>
      <p:sp>
        <p:nvSpPr>
          <p:cNvPr id="9223" name="Rectangle 7"/>
          <p:cNvSpPr>
            <a:spLocks noGrp="1" noChangeArrowheads="1"/>
          </p:cNvSpPr>
          <p:nvPr>
            <p:ph type="sldNum" sz="quarter" idx="5"/>
          </p:nvPr>
        </p:nvSpPr>
        <p:spPr bwMode="auto">
          <a:xfrm>
            <a:off x="3970338" y="8902700"/>
            <a:ext cx="3038475" cy="468313"/>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800"/>
            </a:lvl1pPr>
          </a:lstStyle>
          <a:p>
            <a:pPr>
              <a:defRPr/>
            </a:pPr>
            <a:fld id="{C76AD226-3461-4B68-A65E-C01A87899B64}" type="slidenum">
              <a:rPr lang="en-US"/>
              <a:pPr>
                <a:defRPr/>
              </a:pPr>
              <a:t>‹#›</a:t>
            </a:fld>
            <a:endParaRPr lang="en-US"/>
          </a:p>
        </p:txBody>
      </p:sp>
    </p:spTree>
    <p:extLst>
      <p:ext uri="{BB962C8B-B14F-4D97-AF65-F5344CB8AC3E}">
        <p14:creationId xmlns:p14="http://schemas.microsoft.com/office/powerpoint/2010/main" val="530451471"/>
      </p:ext>
    </p:extLst>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 Id="rId3" Type="http://schemas.openxmlformats.org/officeDocument/2006/relationships/hyperlink" Target="http://isismjpucher.wordpress.com/2010/11/09/real-world-observations-on-the-social-media-hype/"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 Id="rId3" Type="http://schemas.openxmlformats.org/officeDocument/2006/relationships/hyperlink" Target="http://isismjpucher.wordpress.com/2010/11/09/real-world-observations-on-the-social-media-hype/"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 Id="rId3" Type="http://schemas.openxmlformats.org/officeDocument/2006/relationships/hyperlink" Target="http://twitter.com/ThatKevinSmith"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 Id="rId3" Type="http://schemas.openxmlformats.org/officeDocument/2006/relationships/hyperlink" Target="http://www.basf.com/group/corporate/en/"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 Id="rId3" Type="http://schemas.openxmlformats.org/officeDocument/2006/relationships/hyperlink" Target="http://www-01.ibm.com/software/solutions/soa/innov8/index.html"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 Id="rId3" Type="http://schemas.openxmlformats.org/officeDocument/2006/relationships/hyperlink" Target="http://isismjpucher.wordpress.com/2010/11/09/real-world-observations-on-the-social-media-hype/"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9" Type="http://schemas.openxmlformats.org/officeDocument/2006/relationships/hyperlink" Target="http://en.wikipedia.org/wiki/Fox_News" TargetMode="External"/><Relationship Id="rId20" Type="http://schemas.openxmlformats.org/officeDocument/2006/relationships/hyperlink" Target="http://en.wikipedia.org/wiki/United_Breaks_Guitars%23cite_note-guar20090723-9" TargetMode="External"/><Relationship Id="rId21" Type="http://schemas.openxmlformats.org/officeDocument/2006/relationships/hyperlink" Target="http://en.wikipedia.org/wiki/United_Breaks_Guitars%23cite_note-star20091029-10" TargetMode="External"/><Relationship Id="rId22" Type="http://schemas.openxmlformats.org/officeDocument/2006/relationships/hyperlink" Target="http://en.wikipedia.org/wiki/The_Times" TargetMode="External"/><Relationship Id="rId23" Type="http://schemas.openxmlformats.org/officeDocument/2006/relationships/hyperlink" Target="http://en.wikipedia.org/wiki/Thelonious_Monk_Institute_of_Jazz" TargetMode="External"/><Relationship Id="rId24" Type="http://schemas.openxmlformats.org/officeDocument/2006/relationships/hyperlink" Target="http://en.wikipedia.org/wiki/United_Breaks_Guitars%23cite_note-times20090722-11" TargetMode="External"/><Relationship Id="rId25" Type="http://schemas.openxmlformats.org/officeDocument/2006/relationships/hyperlink" Target="http://en.wikipedia.org/wiki/Time_(magazine)" TargetMode="External"/><Relationship Id="rId26" Type="http://schemas.openxmlformats.org/officeDocument/2006/relationships/hyperlink" Target="http://en.wikipedia.org/wiki/United_Breaks_Guitars%23cite_note-timevv-12" TargetMode="External"/><Relationship Id="rId27" Type="http://schemas.openxmlformats.org/officeDocument/2006/relationships/hyperlink" Target="http://en.wikipedia.org/w/index.php?title=United_Breaks_Guitars&amp;action=edit&amp;section=4" TargetMode="External"/><Relationship Id="rId28" Type="http://schemas.openxmlformats.org/officeDocument/2006/relationships/hyperlink" Target="http://en.wikipedia.org/wiki/United_Breaks_Guitars%23cite_note-13" TargetMode="External"/><Relationship Id="rId10" Type="http://schemas.openxmlformats.org/officeDocument/2006/relationships/hyperlink" Target="http://en.wikipedia.org/wiki/United_Breaks_Guitars%23cite_note-Fox_News-2" TargetMode="External"/><Relationship Id="rId11" Type="http://schemas.openxmlformats.org/officeDocument/2006/relationships/hyperlink" Target="http://en.wikipedia.org/wiki/United_Breaks_Guitars%23cite_note-cosh20090821-3" TargetMode="External"/><Relationship Id="rId12" Type="http://schemas.openxmlformats.org/officeDocument/2006/relationships/hyperlink" Target="http://en.wikipedia.org/w/index.php?title=United_Breaks_Guitars&amp;action=edit&amp;section=2" TargetMode="External"/><Relationship Id="rId13" Type="http://schemas.openxmlformats.org/officeDocument/2006/relationships/hyperlink" Target="http://en.wikipedia.org/wiki/United_Breaks_Guitars%23cite_note-cbc-4" TargetMode="External"/><Relationship Id="rId14" Type="http://schemas.openxmlformats.org/officeDocument/2006/relationships/hyperlink" Target="http://en.wikipedia.org/wiki/United_Breaks_Guitars%23cite_note-tel20090723-5" TargetMode="External"/><Relationship Id="rId15" Type="http://schemas.openxmlformats.org/officeDocument/2006/relationships/hyperlink" Target="http://en.wikipedia.org/wiki/United_Breaks_Guitars%23cite_note-upi-6" TargetMode="External"/><Relationship Id="rId16" Type="http://schemas.openxmlformats.org/officeDocument/2006/relationships/hyperlink" Target="http://en.wikipedia.org/wiki/United_Breaks_Guitars%23cite_note-7" TargetMode="External"/><Relationship Id="rId17" Type="http://schemas.openxmlformats.org/officeDocument/2006/relationships/hyperlink" Target="http://en.wikipedia.org/wiki/United_Breaks_Guitars%23cite_note-davecarrollmusic1-8" TargetMode="External"/><Relationship Id="rId18" Type="http://schemas.openxmlformats.org/officeDocument/2006/relationships/hyperlink" Target="http://en.wikipedia.org/w/index.php?title=United_Breaks_Guitars&amp;action=edit&amp;section=3" TargetMode="External"/><Relationship Id="rId19" Type="http://schemas.openxmlformats.org/officeDocument/2006/relationships/hyperlink" Target="http://en.wikipedia.org/wiki/Public_relations" TargetMode="External"/><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en.wikipedia.org/wiki/Chicago_O'Hare" TargetMode="External"/><Relationship Id="rId4" Type="http://schemas.openxmlformats.org/officeDocument/2006/relationships/hyperlink" Target="http://en.wikipedia.org/wiki/Halifax_Regional_Municipality" TargetMode="External"/><Relationship Id="rId5" Type="http://schemas.openxmlformats.org/officeDocument/2006/relationships/hyperlink" Target="http://en.wikipedia.org/wiki/Omaha,_Nebraska" TargetMode="External"/><Relationship Id="rId6" Type="http://schemas.openxmlformats.org/officeDocument/2006/relationships/hyperlink" Target="http://en.wikipedia.org/wiki/Taylor_Guitars" TargetMode="External"/><Relationship Id="rId7" Type="http://schemas.openxmlformats.org/officeDocument/2006/relationships/hyperlink" Target="http://en.wikipedia.org/wiki/United_Breaks_Guitars%23cite_note-CNN-0" TargetMode="External"/><Relationship Id="rId8" Type="http://schemas.openxmlformats.org/officeDocument/2006/relationships/hyperlink" Target="http://en.wikipedia.org/wiki/United_Breaks_Guitars%23cite_note-CBS-1" TargetMode="External"/></Relationships>
</file>

<file path=ppt/notesSlides/_rels/notesSlide9.xml.rels><?xml version="1.0" encoding="UTF-8" standalone="yes"?>
<Relationships xmlns="http://schemas.openxmlformats.org/package/2006/relationships"><Relationship Id="rId9" Type="http://schemas.openxmlformats.org/officeDocument/2006/relationships/hyperlink" Target="http://en.wikipedia.org/wiki/Fox_News" TargetMode="External"/><Relationship Id="rId20" Type="http://schemas.openxmlformats.org/officeDocument/2006/relationships/hyperlink" Target="http://en.wikipedia.org/wiki/United_Breaks_Guitars%23cite_note-guar20090723-9" TargetMode="External"/><Relationship Id="rId21" Type="http://schemas.openxmlformats.org/officeDocument/2006/relationships/hyperlink" Target="http://en.wikipedia.org/wiki/United_Breaks_Guitars%23cite_note-star20091029-10" TargetMode="External"/><Relationship Id="rId22" Type="http://schemas.openxmlformats.org/officeDocument/2006/relationships/hyperlink" Target="http://en.wikipedia.org/wiki/The_Times" TargetMode="External"/><Relationship Id="rId23" Type="http://schemas.openxmlformats.org/officeDocument/2006/relationships/hyperlink" Target="http://en.wikipedia.org/wiki/Thelonious_Monk_Institute_of_Jazz" TargetMode="External"/><Relationship Id="rId24" Type="http://schemas.openxmlformats.org/officeDocument/2006/relationships/hyperlink" Target="http://en.wikipedia.org/wiki/United_Breaks_Guitars%23cite_note-times20090722-11" TargetMode="External"/><Relationship Id="rId25" Type="http://schemas.openxmlformats.org/officeDocument/2006/relationships/hyperlink" Target="http://en.wikipedia.org/wiki/Time_(magazine)" TargetMode="External"/><Relationship Id="rId26" Type="http://schemas.openxmlformats.org/officeDocument/2006/relationships/hyperlink" Target="http://en.wikipedia.org/wiki/United_Breaks_Guitars%23cite_note-timevv-12" TargetMode="External"/><Relationship Id="rId27" Type="http://schemas.openxmlformats.org/officeDocument/2006/relationships/hyperlink" Target="http://en.wikipedia.org/w/index.php?title=United_Breaks_Guitars&amp;action=edit&amp;section=4" TargetMode="External"/><Relationship Id="rId28" Type="http://schemas.openxmlformats.org/officeDocument/2006/relationships/hyperlink" Target="http://en.wikipedia.org/wiki/United_Breaks_Guitars%23cite_note-13" TargetMode="External"/><Relationship Id="rId10" Type="http://schemas.openxmlformats.org/officeDocument/2006/relationships/hyperlink" Target="http://en.wikipedia.org/wiki/United_Breaks_Guitars%23cite_note-Fox_News-2" TargetMode="External"/><Relationship Id="rId11" Type="http://schemas.openxmlformats.org/officeDocument/2006/relationships/hyperlink" Target="http://en.wikipedia.org/wiki/United_Breaks_Guitars%23cite_note-cosh20090821-3" TargetMode="External"/><Relationship Id="rId12" Type="http://schemas.openxmlformats.org/officeDocument/2006/relationships/hyperlink" Target="http://en.wikipedia.org/w/index.php?title=United_Breaks_Guitars&amp;action=edit&amp;section=2" TargetMode="External"/><Relationship Id="rId13" Type="http://schemas.openxmlformats.org/officeDocument/2006/relationships/hyperlink" Target="http://en.wikipedia.org/wiki/United_Breaks_Guitars%23cite_note-cbc-4" TargetMode="External"/><Relationship Id="rId14" Type="http://schemas.openxmlformats.org/officeDocument/2006/relationships/hyperlink" Target="http://en.wikipedia.org/wiki/United_Breaks_Guitars%23cite_note-tel20090723-5" TargetMode="External"/><Relationship Id="rId15" Type="http://schemas.openxmlformats.org/officeDocument/2006/relationships/hyperlink" Target="http://en.wikipedia.org/wiki/United_Breaks_Guitars%23cite_note-upi-6" TargetMode="External"/><Relationship Id="rId16" Type="http://schemas.openxmlformats.org/officeDocument/2006/relationships/hyperlink" Target="http://en.wikipedia.org/wiki/United_Breaks_Guitars%23cite_note-7" TargetMode="External"/><Relationship Id="rId17" Type="http://schemas.openxmlformats.org/officeDocument/2006/relationships/hyperlink" Target="http://en.wikipedia.org/wiki/United_Breaks_Guitars%23cite_note-davecarrollmusic1-8" TargetMode="External"/><Relationship Id="rId18" Type="http://schemas.openxmlformats.org/officeDocument/2006/relationships/hyperlink" Target="http://en.wikipedia.org/w/index.php?title=United_Breaks_Guitars&amp;action=edit&amp;section=3" TargetMode="External"/><Relationship Id="rId19" Type="http://schemas.openxmlformats.org/officeDocument/2006/relationships/hyperlink" Target="http://en.wikipedia.org/wiki/Public_relations" TargetMode="External"/><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en.wikipedia.org/wiki/Chicago_O'Hare" TargetMode="External"/><Relationship Id="rId4" Type="http://schemas.openxmlformats.org/officeDocument/2006/relationships/hyperlink" Target="http://en.wikipedia.org/wiki/Halifax_Regional_Municipality" TargetMode="External"/><Relationship Id="rId5" Type="http://schemas.openxmlformats.org/officeDocument/2006/relationships/hyperlink" Target="http://en.wikipedia.org/wiki/Omaha,_Nebraska" TargetMode="External"/><Relationship Id="rId6" Type="http://schemas.openxmlformats.org/officeDocument/2006/relationships/hyperlink" Target="http://en.wikipedia.org/wiki/Taylor_Guitars" TargetMode="External"/><Relationship Id="rId7" Type="http://schemas.openxmlformats.org/officeDocument/2006/relationships/hyperlink" Target="http://en.wikipedia.org/wiki/United_Breaks_Guitars%23cite_note-CNN-0" TargetMode="External"/><Relationship Id="rId8" Type="http://schemas.openxmlformats.org/officeDocument/2006/relationships/hyperlink" Target="http://en.wikipedia.org/wiki/United_Breaks_Guitars%23cite_note-CBS-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Did you know that 70%</a:t>
            </a:r>
            <a:r>
              <a:rPr lang="en-US" baseline="0" dirty="0" smtClean="0"/>
              <a:t> of all CRM implementations fail?  </a:t>
            </a:r>
            <a:r>
              <a:rPr lang="en-US" dirty="0" smtClean="0"/>
              <a:t>So, if you want</a:t>
            </a:r>
            <a:r>
              <a:rPr lang="en-US" baseline="0" dirty="0" smtClean="0"/>
              <a:t> to be part of the successful 30%, where do you start?  </a:t>
            </a:r>
            <a:endParaRPr lang="en-US" dirty="0"/>
          </a:p>
        </p:txBody>
      </p:sp>
      <p:sp>
        <p:nvSpPr>
          <p:cNvPr id="4" name="Slide Number Placeholder 3"/>
          <p:cNvSpPr>
            <a:spLocks noGrp="1"/>
          </p:cNvSpPr>
          <p:nvPr>
            <p:ph type="sldNum" sz="quarter" idx="10"/>
          </p:nvPr>
        </p:nvSpPr>
        <p:spPr/>
        <p:txBody>
          <a:bodyPr/>
          <a:lstStyle/>
          <a:p>
            <a:fld id="{7B0F1488-C472-F84B-9B18-830E65B7ACCF}" type="slidenum">
              <a:rPr lang="en-US" smtClean="0">
                <a:solidFill>
                  <a:srgbClr val="000000"/>
                </a:solidFill>
              </a:rPr>
              <a:pPr/>
              <a:t>9</a:t>
            </a:fld>
            <a:endParaRPr lang="en-US">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 a recent survey, marketing professionals clearly indicated that the traditional outbound, also know as “push” or interrupt-driven marketing tactics such as direct mail, phone calls and trade shows are losing importance while Inbound, permission-based tactics such as search marketing, and blogging are in the ascendance. </a:t>
            </a:r>
          </a:p>
        </p:txBody>
      </p:sp>
      <p:sp>
        <p:nvSpPr>
          <p:cNvPr id="29699"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4FA6C9B2-5284-437D-A73A-A95DBB8028C9}" type="datetime1">
              <a:rPr lang="en-US">
                <a:solidFill>
                  <a:srgbClr val="000000"/>
                </a:solidFill>
                <a:cs typeface="Arial" charset="0"/>
              </a:rPr>
              <a:pPr>
                <a:defRPr/>
              </a:pPr>
              <a:t>11/2/11</a:t>
            </a:fld>
            <a:endParaRPr lang="en-US">
              <a:solidFill>
                <a:srgbClr val="000000"/>
              </a:solidFill>
              <a:cs typeface="Arial" charset="0"/>
            </a:endParaRPr>
          </a:p>
        </p:txBody>
      </p:sp>
      <p:sp>
        <p:nvSpPr>
          <p:cNvPr id="29700"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29701"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3EE96A77-7BC5-43FF-9103-A16298144726}" type="slidenum">
              <a:rPr lang="en-US">
                <a:solidFill>
                  <a:srgbClr val="000000"/>
                </a:solidFill>
                <a:cs typeface="Arial" charset="0"/>
              </a:rPr>
              <a:pPr>
                <a:defRPr/>
              </a:pPr>
              <a:t>22</a:t>
            </a:fld>
            <a:endParaRPr lang="en-US">
              <a:solidFill>
                <a:srgbClr val="000000"/>
              </a:solidFill>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The first two rules show that customers are quite sophisticated. They do not trust companies as much as they do the participants on the Web whether those people are peers, friends or customers of a certain product. </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In this way, customer service has become the new marketing. A happy customer, to use a military term, is a force multiplier – meaning they not only benefit the customer with their business but they also hold the potential to become the best marketing a company could ask for because of tools such as Facebook and Twitter. </a:t>
            </a:r>
          </a:p>
          <a:p>
            <a:pPr eaLnBrk="1" fontAlgn="auto" hangingPunct="1">
              <a:spcBef>
                <a:spcPts val="0"/>
              </a:spcBef>
              <a:spcAft>
                <a:spcPts val="0"/>
              </a:spcAft>
              <a:defRPr/>
            </a:pPr>
            <a:r>
              <a:rPr lang="en-US" dirty="0" smtClean="0"/>
              <a:t>United made the mistake of not responding.  Here’s another </a:t>
            </a:r>
            <a:r>
              <a:rPr lang="en-US" dirty="0"/>
              <a:t> </a:t>
            </a:r>
            <a:r>
              <a:rPr lang="en-US" dirty="0" smtClean="0"/>
              <a:t>thought on importance of customer service.</a:t>
            </a:r>
            <a:endParaRPr lang="en-US" dirty="0"/>
          </a:p>
          <a:p>
            <a:pPr eaLnBrk="1" fontAlgn="auto" hangingPunct="1">
              <a:spcBef>
                <a:spcPts val="0"/>
              </a:spcBef>
              <a:spcAft>
                <a:spcPts val="0"/>
              </a:spcAft>
              <a:defRPr/>
            </a:pPr>
            <a:r>
              <a:rPr lang="en-US" b="1" dirty="0"/>
              <a:t>Max J. </a:t>
            </a:r>
            <a:r>
              <a:rPr lang="en-US" b="1" dirty="0" err="1"/>
              <a:t>Pucher</a:t>
            </a:r>
            <a:r>
              <a:rPr lang="en-US" b="1" dirty="0"/>
              <a:t> Takes Social CRM to the Woodshed</a:t>
            </a:r>
          </a:p>
          <a:p>
            <a:pPr eaLnBrk="1" fontAlgn="auto" hangingPunct="1">
              <a:spcBef>
                <a:spcPts val="0"/>
              </a:spcBef>
              <a:spcAft>
                <a:spcPts val="0"/>
              </a:spcAft>
              <a:defRPr/>
            </a:pPr>
            <a:r>
              <a:rPr lang="en-US" dirty="0"/>
              <a:t>If you're sick of vendor hype about social CRM, or pretty much anything else, you're not alone: this week IT blogger Max J. </a:t>
            </a:r>
            <a:r>
              <a:rPr lang="en-US" dirty="0" err="1"/>
              <a:t>Pucher</a:t>
            </a:r>
            <a:r>
              <a:rPr lang="en-US" dirty="0"/>
              <a:t> </a:t>
            </a:r>
            <a:r>
              <a:rPr lang="en-US" dirty="0">
                <a:hlinkClick r:id="rId3"/>
              </a:rPr>
              <a:t>tore into social media hype</a:t>
            </a:r>
            <a:r>
              <a:rPr lang="en-US" dirty="0"/>
              <a:t> . Here are two particularly important excerpts:</a:t>
            </a:r>
          </a:p>
          <a:p>
            <a:pPr eaLnBrk="1" fontAlgn="auto" hangingPunct="1">
              <a:spcBef>
                <a:spcPts val="0"/>
              </a:spcBef>
              <a:spcAft>
                <a:spcPts val="0"/>
              </a:spcAft>
              <a:defRPr/>
            </a:pPr>
            <a:r>
              <a:rPr lang="en-US" dirty="0"/>
              <a:t>How can anyone think that I will be a happier customer because a flight attendant greets me by reading my name from a list after I spent an unacceptable time waiting at check in? [...]</a:t>
            </a:r>
          </a:p>
          <a:p>
            <a:pPr eaLnBrk="1" fontAlgn="auto" hangingPunct="1">
              <a:spcBef>
                <a:spcPts val="0"/>
              </a:spcBef>
              <a:spcAft>
                <a:spcPts val="0"/>
              </a:spcAft>
              <a:defRPr/>
            </a:pPr>
            <a:r>
              <a:rPr lang="en-US" dirty="0"/>
              <a:t>So will a social CRM strategy improve anything? No, because in most businesses there is not even empowerment of the employees that need to deal with the now socially empowered customers. There is not even a common customer record. Most businesses are still internally in CONTROL mode and they want to expand it by means of BPM. Now many want to expand BPM into the CRM customer interaction to assert more control over the relationship. Is that empowerment or is that in any way Social? I don't see it. The marketing department wants to expand its INFLUENCE mode by using predictive analysis to trick customers into spontaneous buying. Some even pretend to be social, much in line with lame Corporate Social Responsibility marketing.</a:t>
            </a:r>
          </a:p>
          <a:p>
            <a:pPr eaLnBrk="1" fontAlgn="auto" hangingPunct="1">
              <a:spcBef>
                <a:spcPts val="0"/>
              </a:spcBef>
              <a:spcAft>
                <a:spcPts val="0"/>
              </a:spcAft>
              <a:defRPr/>
            </a:pPr>
            <a:r>
              <a:rPr lang="en-US" dirty="0" err="1"/>
              <a:t>Pucher</a:t>
            </a:r>
            <a:r>
              <a:rPr lang="en-US" dirty="0"/>
              <a:t> goes on to emphasize the need to empower customer service to provide real value to customers, citing his experience with the Apple Store as compared with a T-Mobile retail outlet:</a:t>
            </a:r>
          </a:p>
          <a:p>
            <a:pPr eaLnBrk="1" fontAlgn="auto" hangingPunct="1">
              <a:spcBef>
                <a:spcPts val="0"/>
              </a:spcBef>
              <a:spcAft>
                <a:spcPts val="0"/>
              </a:spcAft>
              <a:defRPr/>
            </a:pPr>
            <a:r>
              <a:rPr lang="en-US" dirty="0"/>
              <a:t>My iPhone4 was broken, but within the service contract they replaced it with a new one in 24 hours by courier. At the T-Mobile shop the replacement of a phone takes at least SIX WEEKS! The clerk says: 'Those are the rules.'</a:t>
            </a:r>
          </a:p>
          <a:p>
            <a:pPr eaLnBrk="1" fontAlgn="auto" hangingPunct="1">
              <a:spcBef>
                <a:spcPts val="0"/>
              </a:spcBef>
              <a:spcAft>
                <a:spcPts val="0"/>
              </a:spcAft>
              <a:defRPr/>
            </a:pPr>
            <a:r>
              <a:rPr lang="en-US" dirty="0"/>
              <a:t>I'm not quite sure he hits the mark though: how exactly is "empowering" that T-Mobile clerk going to change anything? T-Mobile needs to improve its ability to replace to replace phones, not the clerk's ability to bend the rules for one customer.</a:t>
            </a:r>
            <a:br>
              <a:rPr lang="en-US" dirty="0"/>
            </a:br>
            <a:r>
              <a:rPr lang="en-US" dirty="0"/>
              <a:t/>
            </a:r>
            <a:br>
              <a:rPr lang="en-US" dirty="0"/>
            </a:br>
            <a:r>
              <a:rPr lang="en-US" dirty="0"/>
              <a:t>And that's part of the problem with social CRM as a cure-all for business. I don't want a company to give me special treatment because I complain on Twitter and have a lot of followers. I want a company to get the customer experience part right in the first place.</a:t>
            </a:r>
          </a:p>
          <a:p>
            <a:pPr eaLnBrk="1" fontAlgn="auto" hangingPunct="1">
              <a:spcBef>
                <a:spcPts val="0"/>
              </a:spcBef>
              <a:spcAft>
                <a:spcPts val="0"/>
              </a:spcAft>
              <a:defRPr/>
            </a:pPr>
            <a:endParaRPr lang="en-US" dirty="0"/>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9DDFF0D-B32F-4181-A8BE-391DE772D8E6}" type="slidenum">
              <a:rPr lang="en-US">
                <a:solidFill>
                  <a:srgbClr val="000000"/>
                </a:solidFill>
                <a:cs typeface="Arial" charset="0"/>
              </a:rPr>
              <a:pPr>
                <a:defRPr/>
              </a:pPr>
              <a:t>23</a:t>
            </a:fld>
            <a:endParaRPr lang="en-US">
              <a:solidFill>
                <a:srgbClr val="000000"/>
              </a:solidFill>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The first two rules show that customers are quite sophisticated. They do not trust companies as much as they do the participants on the Web whether those people are peers, friends or customers of a certain product. </a:t>
            </a:r>
          </a:p>
          <a:p>
            <a:pPr eaLnBrk="1" fontAlgn="auto" hangingPunct="1">
              <a:spcBef>
                <a:spcPts val="0"/>
              </a:spcBef>
              <a:spcAft>
                <a:spcPts val="0"/>
              </a:spcAft>
              <a:defRPr/>
            </a:pPr>
            <a:endParaRPr lang="en-US" dirty="0"/>
          </a:p>
          <a:p>
            <a:pPr eaLnBrk="1" fontAlgn="auto" hangingPunct="1">
              <a:spcBef>
                <a:spcPts val="0"/>
              </a:spcBef>
              <a:spcAft>
                <a:spcPts val="0"/>
              </a:spcAft>
              <a:defRPr/>
            </a:pPr>
            <a:r>
              <a:rPr lang="en-US" dirty="0"/>
              <a:t>In this way, customer service has become the new marketing. A happy customer, to use a military term, is a force multiplier – meaning they not only benefit the customer with their business but they also hold the potential to become the best marketing a company could ask for because of tools such as Facebook and Twitter. </a:t>
            </a:r>
          </a:p>
          <a:p>
            <a:pPr eaLnBrk="1" fontAlgn="auto" hangingPunct="1">
              <a:spcBef>
                <a:spcPts val="0"/>
              </a:spcBef>
              <a:spcAft>
                <a:spcPts val="0"/>
              </a:spcAft>
              <a:defRPr/>
            </a:pPr>
            <a:r>
              <a:rPr lang="en-US" dirty="0" smtClean="0"/>
              <a:t>United made the mistake of not responding.  Here’s another </a:t>
            </a:r>
            <a:r>
              <a:rPr lang="en-US" dirty="0"/>
              <a:t> </a:t>
            </a:r>
            <a:r>
              <a:rPr lang="en-US" dirty="0" smtClean="0"/>
              <a:t>thought on importance of customer service.</a:t>
            </a:r>
            <a:endParaRPr lang="en-US" dirty="0"/>
          </a:p>
          <a:p>
            <a:pPr eaLnBrk="1" fontAlgn="auto" hangingPunct="1">
              <a:spcBef>
                <a:spcPts val="0"/>
              </a:spcBef>
              <a:spcAft>
                <a:spcPts val="0"/>
              </a:spcAft>
              <a:defRPr/>
            </a:pPr>
            <a:r>
              <a:rPr lang="en-US" b="1" dirty="0"/>
              <a:t>Max J. </a:t>
            </a:r>
            <a:r>
              <a:rPr lang="en-US" b="1" dirty="0" err="1"/>
              <a:t>Pucher</a:t>
            </a:r>
            <a:r>
              <a:rPr lang="en-US" b="1" dirty="0"/>
              <a:t> Takes Social CRM to the Woodshed</a:t>
            </a:r>
          </a:p>
          <a:p>
            <a:pPr eaLnBrk="1" fontAlgn="auto" hangingPunct="1">
              <a:spcBef>
                <a:spcPts val="0"/>
              </a:spcBef>
              <a:spcAft>
                <a:spcPts val="0"/>
              </a:spcAft>
              <a:defRPr/>
            </a:pPr>
            <a:r>
              <a:rPr lang="en-US" dirty="0"/>
              <a:t>If you're sick of vendor hype about social CRM, or pretty much anything else, you're not alone: this week IT blogger Max J. </a:t>
            </a:r>
            <a:r>
              <a:rPr lang="en-US" dirty="0" err="1"/>
              <a:t>Pucher</a:t>
            </a:r>
            <a:r>
              <a:rPr lang="en-US" dirty="0"/>
              <a:t> </a:t>
            </a:r>
            <a:r>
              <a:rPr lang="en-US" dirty="0">
                <a:hlinkClick r:id="rId3"/>
              </a:rPr>
              <a:t>tore into social media hype</a:t>
            </a:r>
            <a:r>
              <a:rPr lang="en-US" dirty="0"/>
              <a:t> . Here are two particularly important excerpts:</a:t>
            </a:r>
          </a:p>
          <a:p>
            <a:pPr eaLnBrk="1" fontAlgn="auto" hangingPunct="1">
              <a:spcBef>
                <a:spcPts val="0"/>
              </a:spcBef>
              <a:spcAft>
                <a:spcPts val="0"/>
              </a:spcAft>
              <a:defRPr/>
            </a:pPr>
            <a:r>
              <a:rPr lang="en-US" dirty="0"/>
              <a:t>How can anyone think that I will be a happier customer because a flight attendant greets me by reading my name from a list after I spent an unacceptable time waiting at check in? [...]</a:t>
            </a:r>
          </a:p>
          <a:p>
            <a:pPr eaLnBrk="1" fontAlgn="auto" hangingPunct="1">
              <a:spcBef>
                <a:spcPts val="0"/>
              </a:spcBef>
              <a:spcAft>
                <a:spcPts val="0"/>
              </a:spcAft>
              <a:defRPr/>
            </a:pPr>
            <a:r>
              <a:rPr lang="en-US" dirty="0"/>
              <a:t>So will a social CRM strategy improve anything? No, because in most businesses there is not even empowerment of the employees that need to deal with the now socially empowered customers. There is not even a common customer record. Most businesses are still internally in CONTROL mode and they want to expand it by means of BPM. Now many want to expand BPM into the CRM customer interaction to assert more control over the relationship. Is that empowerment or is that in any way Social? I don't see it. The marketing department wants to expand its INFLUENCE mode by using predictive analysis to trick customers into spontaneous buying. Some even pretend to be social, much in line with lame Corporate Social Responsibility marketing.</a:t>
            </a:r>
          </a:p>
          <a:p>
            <a:pPr eaLnBrk="1" fontAlgn="auto" hangingPunct="1">
              <a:spcBef>
                <a:spcPts val="0"/>
              </a:spcBef>
              <a:spcAft>
                <a:spcPts val="0"/>
              </a:spcAft>
              <a:defRPr/>
            </a:pPr>
            <a:r>
              <a:rPr lang="en-US" dirty="0" err="1"/>
              <a:t>Pucher</a:t>
            </a:r>
            <a:r>
              <a:rPr lang="en-US" dirty="0"/>
              <a:t> goes on to emphasize the need to empower customer service to provide real value to customers, citing his experience with the Apple Store as compared with a T-Mobile retail outlet:</a:t>
            </a:r>
          </a:p>
          <a:p>
            <a:pPr eaLnBrk="1" fontAlgn="auto" hangingPunct="1">
              <a:spcBef>
                <a:spcPts val="0"/>
              </a:spcBef>
              <a:spcAft>
                <a:spcPts val="0"/>
              </a:spcAft>
              <a:defRPr/>
            </a:pPr>
            <a:r>
              <a:rPr lang="en-US" dirty="0"/>
              <a:t>My iPhone4 was broken, but within the service contract they replaced it with a new one in 24 hours by courier. At the T-Mobile shop the replacement of a phone takes at least SIX WEEKS! The clerk says: 'Those are the rules.'</a:t>
            </a:r>
          </a:p>
          <a:p>
            <a:pPr eaLnBrk="1" fontAlgn="auto" hangingPunct="1">
              <a:spcBef>
                <a:spcPts val="0"/>
              </a:spcBef>
              <a:spcAft>
                <a:spcPts val="0"/>
              </a:spcAft>
              <a:defRPr/>
            </a:pPr>
            <a:r>
              <a:rPr lang="en-US" dirty="0"/>
              <a:t>I'm not quite sure he hits the mark though: how exactly is "empowering" that T-Mobile clerk going to change anything? T-Mobile needs to improve its ability to replace to replace phones, not the clerk's ability to bend the rules for one customer.</a:t>
            </a:r>
            <a:br>
              <a:rPr lang="en-US" dirty="0"/>
            </a:br>
            <a:r>
              <a:rPr lang="en-US" dirty="0"/>
              <a:t/>
            </a:r>
            <a:br>
              <a:rPr lang="en-US" dirty="0"/>
            </a:br>
            <a:r>
              <a:rPr lang="en-US" dirty="0"/>
              <a:t>And that's part of the problem with social CRM as a cure-all for business. I don't want a company to give me special treatment because I complain on Twitter and have a lot of followers. I want a company to get the customer experience part right in the first place.</a:t>
            </a:r>
          </a:p>
          <a:p>
            <a:pPr eaLnBrk="1" fontAlgn="auto" hangingPunct="1">
              <a:spcBef>
                <a:spcPts val="0"/>
              </a:spcBef>
              <a:spcAft>
                <a:spcPts val="0"/>
              </a:spcAft>
              <a:defRPr/>
            </a:pPr>
            <a:endParaRPr lang="en-US" dirty="0"/>
          </a:p>
        </p:txBody>
      </p:sp>
      <p:sp>
        <p:nvSpPr>
          <p:cNvPr id="31747" name="Slide Number Placeholder 3"/>
          <p:cNvSpPr txBox="1">
            <a:spLocks noGrp="1"/>
          </p:cNvSpPr>
          <p:nvPr/>
        </p:nvSpPr>
        <p:spPr bwMode="auto">
          <a:xfrm>
            <a:off x="3970938" y="8902343"/>
            <a:ext cx="3037840" cy="468630"/>
          </a:xfrm>
          <a:prstGeom prst="rect">
            <a:avLst/>
          </a:prstGeom>
          <a:noFill/>
          <a:ln>
            <a:miter lim="800000"/>
            <a:headEnd/>
            <a:tailEnd/>
          </a:ln>
        </p:spPr>
        <p:txBody>
          <a:bodyPr lIns="93616" tIns="46808" rIns="93616" bIns="46808" anchor="b"/>
          <a:lstStyle/>
          <a:p>
            <a:pPr algn="r">
              <a:defRPr/>
            </a:pPr>
            <a:fld id="{0F8114CE-A128-4662-8CF1-2E8CCE7D6C0C}" type="slidenum">
              <a:rPr lang="en-US" sz="1200">
                <a:solidFill>
                  <a:srgbClr val="000000"/>
                </a:solidFill>
                <a:latin typeface="Calibri"/>
              </a:rPr>
              <a:pPr algn="r">
                <a:defRPr/>
              </a:pPr>
              <a:t>24</a:t>
            </a:fld>
            <a:endParaRPr lang="en-US" sz="1200">
              <a:solidFill>
                <a:srgbClr val="000000"/>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Basically, the story here is that an awkward customer service situation happened between Southwest and Kevin Smith, the Hollywood director and actor with over 1.6 million Twitter followers. He tweeted his outrage, but Southwest responded, defended their employees and defused the situation.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From the news articles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Smith, 39, originally purchased two tickets "as he's been known to do when traveling Southwest," the airline noted, but when he decided to fly standby on an earlier flight, only one seat remained. Although he had been seated, he was asked to leave.</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"If a customer cannot comfortably lower the armrest and infringes on a portion of another seat, a customer seated adjacent would be very uncomfortable and a timely exit from the aircraft in the event of an emergency might be compromised if we allow a cramped, restricted seating arrangement," Southwest said.</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incident, which took place on Saturday, resulted in dozens of Tweets on </a:t>
            </a:r>
            <a:r>
              <a:rPr lang="en-US" sz="1200" u="sng" kern="1200" dirty="0" smtClean="0">
                <a:solidFill>
                  <a:schemeClr val="tx1"/>
                </a:solidFill>
                <a:latin typeface="Arial" charset="0"/>
                <a:ea typeface="+mn-ea"/>
                <a:cs typeface="+mn-cs"/>
                <a:hlinkClick r:id="rId3"/>
              </a:rPr>
              <a:t>Smith’s account(he has 1.6 million followers at the time of writing). A brief sampling:</a:t>
            </a:r>
          </a:p>
          <a:p>
            <a:r>
              <a:rPr lang="en-US" sz="1200" kern="1200" dirty="0" smtClean="0">
                <a:solidFill>
                  <a:schemeClr val="tx1"/>
                </a:solidFill>
                <a:latin typeface="Arial" charset="0"/>
                <a:ea typeface="+mn-ea"/>
                <a:cs typeface="+mn-cs"/>
              </a:rPr>
              <a:t>Dear @</a:t>
            </a:r>
            <a:r>
              <a:rPr lang="en-US" sz="1200" kern="1200" dirty="0" err="1" smtClean="0">
                <a:solidFill>
                  <a:schemeClr val="tx1"/>
                </a:solidFill>
                <a:latin typeface="Arial" charset="0"/>
                <a:ea typeface="+mn-ea"/>
                <a:cs typeface="+mn-cs"/>
              </a:rPr>
              <a:t>SouthwestAir</a:t>
            </a:r>
            <a:r>
              <a:rPr lang="en-US" sz="1200" kern="1200" dirty="0" smtClean="0">
                <a:solidFill>
                  <a:schemeClr val="tx1"/>
                </a:solidFill>
                <a:latin typeface="Arial" charset="0"/>
                <a:ea typeface="+mn-ea"/>
                <a:cs typeface="+mn-cs"/>
              </a:rPr>
              <a:t> – I know I’m fat, but was Captain </a:t>
            </a:r>
            <a:r>
              <a:rPr lang="en-US" sz="1200" kern="1200" dirty="0" err="1" smtClean="0">
                <a:solidFill>
                  <a:schemeClr val="tx1"/>
                </a:solidFill>
                <a:latin typeface="Arial" charset="0"/>
                <a:ea typeface="+mn-ea"/>
                <a:cs typeface="+mn-cs"/>
              </a:rPr>
              <a:t>Leysath</a:t>
            </a:r>
            <a:r>
              <a:rPr lang="en-US" sz="1200" kern="1200" dirty="0" smtClean="0">
                <a:solidFill>
                  <a:schemeClr val="tx1"/>
                </a:solidFill>
                <a:latin typeface="Arial" charset="0"/>
                <a:ea typeface="+mn-ea"/>
                <a:cs typeface="+mn-cs"/>
              </a:rPr>
              <a:t> really justified in throwing me off a flight for which I was already seated?</a:t>
            </a:r>
          </a:p>
          <a:p>
            <a:r>
              <a:rPr lang="en-US" sz="1200" kern="1200" dirty="0" err="1" smtClean="0">
                <a:solidFill>
                  <a:schemeClr val="tx1"/>
                </a:solidFill>
                <a:latin typeface="Arial" charset="0"/>
                <a:ea typeface="+mn-ea"/>
                <a:cs typeface="+mn-cs"/>
              </a:rPr>
              <a:t>Wanna</a:t>
            </a:r>
            <a:r>
              <a:rPr lang="en-US" sz="1200" kern="1200" dirty="0" smtClean="0">
                <a:solidFill>
                  <a:schemeClr val="tx1"/>
                </a:solidFill>
                <a:latin typeface="Arial" charset="0"/>
                <a:ea typeface="+mn-ea"/>
                <a:cs typeface="+mn-cs"/>
              </a:rPr>
              <a:t> tell me I’m too wide for the sky? Totally cool. But fair warning, folks: IF YOU LOOK LIKE ME, YOU MAY BE EJECTED FROM @SOUTHWESTAIR.</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Southwest ultimately tweeted a response that expressed regret, but restated its seating policy, which would appear to place the blame back in Smith's, uh, lap.</a:t>
            </a:r>
          </a:p>
        </p:txBody>
      </p:sp>
      <p:sp>
        <p:nvSpPr>
          <p:cNvPr id="33795"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37A3D5A3-4378-49A7-972D-859D3D726F5C}" type="datetime1">
              <a:rPr lang="en-US">
                <a:solidFill>
                  <a:srgbClr val="000000"/>
                </a:solidFill>
                <a:cs typeface="Arial" charset="0"/>
              </a:rPr>
              <a:pPr>
                <a:defRPr/>
              </a:pPr>
              <a:t>11/2/11</a:t>
            </a:fld>
            <a:endParaRPr lang="en-US">
              <a:solidFill>
                <a:srgbClr val="000000"/>
              </a:solidFill>
              <a:cs typeface="Arial" charset="0"/>
            </a:endParaRPr>
          </a:p>
        </p:txBody>
      </p:sp>
      <p:sp>
        <p:nvSpPr>
          <p:cNvPr id="33796"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33797"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ED4F587-1EB5-4C34-8C95-D27D57A5C35B}" type="slidenum">
              <a:rPr lang="en-US">
                <a:solidFill>
                  <a:srgbClr val="000000"/>
                </a:solidFill>
                <a:cs typeface="Arial" charset="0"/>
              </a:rPr>
              <a:pPr>
                <a:defRPr/>
              </a:pPr>
              <a:t>25</a:t>
            </a:fld>
            <a:endParaRPr lang="en-US">
              <a:solidFill>
                <a:srgbClr val="000000"/>
              </a:solidFill>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 what do companies need to do. They need to join the conversation. If not, they will be defined by forces outside of their control. </a:t>
            </a:r>
          </a:p>
        </p:txBody>
      </p:sp>
      <p:sp>
        <p:nvSpPr>
          <p:cNvPr id="35843"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782DFECA-E489-460A-9B09-91DEE3764DA3}" type="datetime1">
              <a:rPr lang="en-US">
                <a:solidFill>
                  <a:srgbClr val="000000"/>
                </a:solidFill>
                <a:cs typeface="Arial" charset="0"/>
              </a:rPr>
              <a:pPr>
                <a:defRPr/>
              </a:pPr>
              <a:t>11/2/11</a:t>
            </a:fld>
            <a:endParaRPr lang="en-US">
              <a:solidFill>
                <a:srgbClr val="000000"/>
              </a:solidFill>
              <a:cs typeface="Arial" charset="0"/>
            </a:endParaRPr>
          </a:p>
        </p:txBody>
      </p:sp>
      <p:sp>
        <p:nvSpPr>
          <p:cNvPr id="35844"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35845"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FA0187D-33A8-4A2F-9649-647BA343D8EF}" type="slidenum">
              <a:rPr lang="en-US">
                <a:solidFill>
                  <a:srgbClr val="000000"/>
                </a:solidFill>
                <a:cs typeface="Arial" charset="0"/>
              </a:rPr>
              <a:pPr>
                <a:defRPr/>
              </a:pPr>
              <a:t>26</a:t>
            </a:fld>
            <a:endParaRPr lang="en-US">
              <a:solidFill>
                <a:srgbClr val="000000"/>
              </a:solidFill>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Companies can bring order to chaos by practicing the rules I have just outlined and harnessing the right tools to engage customers on their terms. </a:t>
            </a:r>
          </a:p>
        </p:txBody>
      </p:sp>
      <p:sp>
        <p:nvSpPr>
          <p:cNvPr id="37891"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7EBF2F1B-7F8F-47B5-B364-F976D5E8D625}" type="datetime1">
              <a:rPr lang="en-US">
                <a:solidFill>
                  <a:srgbClr val="000000"/>
                </a:solidFill>
                <a:cs typeface="Arial" charset="0"/>
              </a:rPr>
              <a:pPr>
                <a:defRPr/>
              </a:pPr>
              <a:t>11/2/11</a:t>
            </a:fld>
            <a:endParaRPr lang="en-US">
              <a:solidFill>
                <a:srgbClr val="000000"/>
              </a:solidFill>
              <a:cs typeface="Arial" charset="0"/>
            </a:endParaRPr>
          </a:p>
        </p:txBody>
      </p:sp>
      <p:sp>
        <p:nvSpPr>
          <p:cNvPr id="37892"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37893"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42A6D40-3CD2-4ECA-9E8D-11755B1A27C3}" type="slidenum">
              <a:rPr lang="en-US">
                <a:solidFill>
                  <a:srgbClr val="000000"/>
                </a:solidFill>
                <a:cs typeface="Arial" charset="0"/>
              </a:rPr>
              <a:pPr>
                <a:defRPr/>
              </a:pPr>
              <a:t>27</a:t>
            </a:fld>
            <a:endParaRPr lang="en-US">
              <a:solidFill>
                <a:srgbClr val="000000"/>
              </a:solidFill>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1 – Your whole organization and ecosystem is social and will become part of the process, if they have not already</a:t>
            </a:r>
          </a:p>
          <a:p>
            <a:pPr eaLnBrk="1" hangingPunct="1">
              <a:spcBef>
                <a:spcPct val="0"/>
              </a:spcBef>
            </a:pPr>
            <a:r>
              <a:rPr lang="en-US" smtClean="0"/>
              <a:t>2 – If you want to continue to do business with your customers, you may need to adjust</a:t>
            </a:r>
          </a:p>
          <a:p>
            <a:pPr eaLnBrk="1" hangingPunct="1">
              <a:spcBef>
                <a:spcPct val="0"/>
              </a:spcBef>
            </a:pPr>
            <a:r>
              <a:rPr lang="en-US" smtClean="0"/>
              <a:t>3 – Customers will talk at all hours of the day, you need to decide what they means to you</a:t>
            </a:r>
          </a:p>
          <a:p>
            <a:pPr eaLnBrk="1" hangingPunct="1">
              <a:spcBef>
                <a:spcPct val="0"/>
              </a:spcBef>
            </a:pPr>
            <a:r>
              <a:rPr lang="en-US" smtClean="0"/>
              <a:t>4 – Email, Phone and Portals or NOT done, but there are many more channels available to people, they will use these other channels</a:t>
            </a:r>
          </a:p>
          <a:p>
            <a:pPr eaLnBrk="1" hangingPunct="1">
              <a:spcBef>
                <a:spcPct val="0"/>
              </a:spcBef>
            </a:pPr>
            <a:r>
              <a:rPr lang="en-US" smtClean="0"/>
              <a:t>5 – Your customers want to Interact with you, not only transact</a:t>
            </a:r>
          </a:p>
          <a:p>
            <a:pPr eaLnBrk="1" hangingPunct="1">
              <a:spcBef>
                <a:spcPct val="0"/>
              </a:spcBef>
            </a:pPr>
            <a:r>
              <a:rPr lang="en-US" smtClean="0"/>
              <a:t>6 – Your customers will evaluate your business, product and organization on a daily basis – how open and flexible are you?</a:t>
            </a:r>
          </a:p>
        </p:txBody>
      </p:sp>
      <p:sp>
        <p:nvSpPr>
          <p:cNvPr id="39939"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90D5FDE7-A6D3-4FE1-B198-5EE1322CF9F6}" type="datetime1">
              <a:rPr lang="en-US">
                <a:solidFill>
                  <a:srgbClr val="000000"/>
                </a:solidFill>
                <a:cs typeface="Arial" charset="0"/>
              </a:rPr>
              <a:pPr>
                <a:defRPr/>
              </a:pPr>
              <a:t>11/2/11</a:t>
            </a:fld>
            <a:endParaRPr lang="en-US">
              <a:solidFill>
                <a:srgbClr val="000000"/>
              </a:solidFill>
              <a:cs typeface="Arial" charset="0"/>
            </a:endParaRPr>
          </a:p>
        </p:txBody>
      </p:sp>
      <p:sp>
        <p:nvSpPr>
          <p:cNvPr id="39940"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39941"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E5DBEADA-B6EA-4899-819A-0EE1CB5E527E}" type="slidenum">
              <a:rPr lang="en-US">
                <a:solidFill>
                  <a:srgbClr val="000000"/>
                </a:solidFill>
                <a:cs typeface="Arial" charset="0"/>
              </a:rPr>
              <a:pPr>
                <a:defRPr/>
              </a:pPr>
              <a:t>28</a:t>
            </a:fld>
            <a:endParaRPr lang="en-US">
              <a:solidFill>
                <a:srgbClr val="000000"/>
              </a:solidFill>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 corollary of this participatory or social economy is that traditional marketing tactics are on the decline. </a:t>
            </a:r>
          </a:p>
        </p:txBody>
      </p:sp>
      <p:sp>
        <p:nvSpPr>
          <p:cNvPr id="41987"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7E0BED16-1A70-47B2-9E87-647B07E84F03}" type="datetime1">
              <a:rPr lang="en-US">
                <a:solidFill>
                  <a:srgbClr val="000000"/>
                </a:solidFill>
                <a:cs typeface="Arial" charset="0"/>
              </a:rPr>
              <a:pPr>
                <a:defRPr/>
              </a:pPr>
              <a:t>11/2/11</a:t>
            </a:fld>
            <a:endParaRPr lang="en-US">
              <a:solidFill>
                <a:srgbClr val="000000"/>
              </a:solidFill>
              <a:cs typeface="Arial" charset="0"/>
            </a:endParaRPr>
          </a:p>
        </p:txBody>
      </p:sp>
      <p:sp>
        <p:nvSpPr>
          <p:cNvPr id="41988"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41989"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A55E84D-770E-436F-A27B-1C3764EF8A3E}" type="slidenum">
              <a:rPr lang="en-US">
                <a:solidFill>
                  <a:srgbClr val="000000"/>
                </a:solidFill>
                <a:cs typeface="Arial" charset="0"/>
              </a:rPr>
              <a:pPr>
                <a:defRPr/>
              </a:pPr>
              <a:t>29</a:t>
            </a:fld>
            <a:endParaRPr lang="en-US">
              <a:solidFill>
                <a:srgbClr val="000000"/>
              </a:solidFill>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process, sometimes known as Social CRM, helps companies listen, engage, share and communicate with buyers, prospects, influencers in the participation economy. </a:t>
            </a:r>
          </a:p>
          <a:p>
            <a:pPr eaLnBrk="1" hangingPunct="1">
              <a:spcBef>
                <a:spcPct val="0"/>
              </a:spcBef>
            </a:pPr>
            <a:endParaRPr lang="en-US" smtClean="0"/>
          </a:p>
          <a:p>
            <a:pPr eaLnBrk="1" hangingPunct="1">
              <a:spcBef>
                <a:spcPct val="0"/>
              </a:spcBef>
            </a:pPr>
            <a:r>
              <a:rPr lang="en-US" smtClean="0"/>
              <a:t>Customer Relationship Management lies at the heart of it. </a:t>
            </a:r>
          </a:p>
          <a:p>
            <a:pPr eaLnBrk="1" hangingPunct="1">
              <a:spcBef>
                <a:spcPct val="0"/>
              </a:spcBef>
            </a:pPr>
            <a:endParaRPr lang="en-US" smtClean="0"/>
          </a:p>
          <a:p>
            <a:pPr eaLnBrk="1" hangingPunct="1">
              <a:spcBef>
                <a:spcPct val="0"/>
              </a:spcBef>
            </a:pPr>
            <a:r>
              <a:rPr lang="en-US" smtClean="0"/>
              <a:t>Sugar has been not only producing a crm system but actually putting into practice the concepts of an open organisation since its inception.  I will try to impart some of the lessons we’ve learned, and the mistakes that we have made along the way today.</a:t>
            </a:r>
          </a:p>
          <a:p>
            <a:pPr eaLnBrk="1" hangingPunct="1">
              <a:spcBef>
                <a:spcPct val="0"/>
              </a:spcBef>
            </a:pPr>
            <a:endParaRPr lang="en-US" smtClean="0"/>
          </a:p>
        </p:txBody>
      </p:sp>
      <p:sp>
        <p:nvSpPr>
          <p:cNvPr id="47107"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A0C3B3BF-DF2A-4E1C-8067-D652417DD72A}" type="datetime1">
              <a:rPr lang="en-US">
                <a:solidFill>
                  <a:srgbClr val="000000"/>
                </a:solidFill>
                <a:cs typeface="Arial" charset="0"/>
              </a:rPr>
              <a:pPr>
                <a:defRPr/>
              </a:pPr>
              <a:t>11/2/11</a:t>
            </a:fld>
            <a:endParaRPr lang="en-US">
              <a:solidFill>
                <a:srgbClr val="000000"/>
              </a:solidFill>
              <a:cs typeface="Arial" charset="0"/>
            </a:endParaRPr>
          </a:p>
        </p:txBody>
      </p:sp>
      <p:sp>
        <p:nvSpPr>
          <p:cNvPr id="47108"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47109"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F092A00-E4E4-4F65-ACE1-22819A9308BD}" type="slidenum">
              <a:rPr lang="en-US">
                <a:solidFill>
                  <a:srgbClr val="000000"/>
                </a:solidFill>
                <a:cs typeface="Arial" charset="0"/>
              </a:rPr>
              <a:pPr>
                <a:defRPr/>
              </a:pPr>
              <a:t>30</a:t>
            </a:fld>
            <a:endParaRPr lang="en-US">
              <a:solidFill>
                <a:srgbClr val="000000"/>
              </a:solidFill>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55000" lnSpcReduction="20000"/>
          </a:bodyPr>
          <a:lstStyle/>
          <a:p>
            <a:pPr>
              <a:defRPr/>
            </a:pPr>
            <a:endParaRPr lang="en-US" dirty="0"/>
          </a:p>
        </p:txBody>
      </p:sp>
      <p:sp>
        <p:nvSpPr>
          <p:cNvPr id="491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EF72776-6B86-42BF-9D0D-90B03469E5CB}" type="slidenum">
              <a:rPr lang="en-US">
                <a:solidFill>
                  <a:srgbClr val="000000"/>
                </a:solidFill>
                <a:cs typeface="Arial" charset="0"/>
              </a:rPr>
              <a:pPr>
                <a:defRPr/>
              </a:pPr>
              <a:t>31</a:t>
            </a:fld>
            <a:endParaRPr lang="en-US">
              <a:solidFill>
                <a:srgbClr val="000000"/>
              </a:solidFill>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 corollary of this participatory or social economy is that traditional marketing tactics are on the decline. </a:t>
            </a:r>
          </a:p>
        </p:txBody>
      </p:sp>
      <p:sp>
        <p:nvSpPr>
          <p:cNvPr id="22531"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CA786A2F-7A38-4935-9E30-7A9DB0A4B42E}" type="datetime1">
              <a:rPr lang="en-US">
                <a:solidFill>
                  <a:srgbClr val="000000"/>
                </a:solidFill>
                <a:cs typeface="Arial" charset="0"/>
              </a:rPr>
              <a:pPr>
                <a:defRPr/>
              </a:pPr>
              <a:t>11/2/11</a:t>
            </a:fld>
            <a:endParaRPr lang="en-US">
              <a:solidFill>
                <a:srgbClr val="000000"/>
              </a:solidFill>
              <a:cs typeface="Arial" charset="0"/>
            </a:endParaRPr>
          </a:p>
        </p:txBody>
      </p:sp>
      <p:sp>
        <p:nvSpPr>
          <p:cNvPr id="22532"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22533"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0482110-BF3F-41DE-959D-D871ABE2933F}" type="slidenum">
              <a:rPr lang="en-US">
                <a:solidFill>
                  <a:srgbClr val="000000"/>
                </a:solidFill>
                <a:cs typeface="Arial" charset="0"/>
              </a:rPr>
              <a:pPr>
                <a:defRPr/>
              </a:pPr>
              <a:t>11</a:t>
            </a:fld>
            <a:endParaRPr lang="en-US">
              <a:solidFill>
                <a:srgbClr val="000000"/>
              </a:solidFill>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70F0A45-B5F8-8B4F-B86C-A98CC21E6743}" type="slidenum">
              <a:rPr lang="en-US"/>
              <a:pPr/>
              <a:t>35</a:t>
            </a:fld>
            <a:endParaRPr lang="en-US"/>
          </a:p>
        </p:txBody>
      </p:sp>
      <p:sp>
        <p:nvSpPr>
          <p:cNvPr id="32769"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C9709AEB-9BCA-B949-BD73-EF5FC5C5D2E0}" type="slidenum">
              <a:rPr lang="en-US" sz="1300"/>
              <a:pPr algn="r" defTabSz="460858">
                <a:lnSpc>
                  <a:spcPct val="93000"/>
                </a:lnSpc>
                <a:buClr>
                  <a:srgbClr val="000000"/>
                </a:buClr>
                <a:buSzPct val="100000"/>
              </a:pPr>
              <a:t>35</a:t>
            </a:fld>
            <a:endParaRPr lang="en-US" sz="1300"/>
          </a:p>
        </p:txBody>
      </p:sp>
      <p:sp>
        <p:nvSpPr>
          <p:cNvPr id="32770" name="Text Box 2"/>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E43435C0-6AE2-7740-B35E-BF26B0685F4B}" type="slidenum">
              <a:rPr lang="en-US" sz="1300"/>
              <a:pPr algn="r" defTabSz="460858">
                <a:lnSpc>
                  <a:spcPct val="93000"/>
                </a:lnSpc>
                <a:buClr>
                  <a:srgbClr val="000000"/>
                </a:buClr>
                <a:buSzPct val="100000"/>
              </a:pPr>
              <a:t>35</a:t>
            </a:fld>
            <a:endParaRPr lang="en-US" sz="1300"/>
          </a:p>
        </p:txBody>
      </p:sp>
      <p:sp>
        <p:nvSpPr>
          <p:cNvPr id="32771" name="Text Box 3"/>
          <p:cNvSpPr txBox="1">
            <a:spLocks noChangeArrowheads="1"/>
          </p:cNvSpPr>
          <p:nvPr/>
        </p:nvSpPr>
        <p:spPr bwMode="auto">
          <a:xfrm>
            <a:off x="3968151"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0BA0B81E-6369-204F-9B85-78314190F2AA}" type="slidenum">
              <a:rPr lang="en-US" sz="1300"/>
              <a:pPr algn="r" defTabSz="460858">
                <a:lnSpc>
                  <a:spcPct val="93000"/>
                </a:lnSpc>
                <a:buClr>
                  <a:srgbClr val="000000"/>
                </a:buClr>
                <a:buSzPct val="100000"/>
              </a:pPr>
              <a:t>35</a:t>
            </a:fld>
            <a:endParaRPr lang="en-US" sz="1300"/>
          </a:p>
        </p:txBody>
      </p:sp>
      <p:sp>
        <p:nvSpPr>
          <p:cNvPr id="32772" name="Text Box 4"/>
          <p:cNvSpPr txBox="1">
            <a:spLocks noGrp="1" noRot="1" noChangeAspect="1" noChangeArrowheads="1"/>
          </p:cNvSpPr>
          <p:nvPr>
            <p:ph type="sldImg"/>
          </p:nvPr>
        </p:nvSpPr>
        <p:spPr bwMode="auto">
          <a:xfrm>
            <a:off x="1180885" y="711092"/>
            <a:ext cx="4648632" cy="351372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2773" name="Text Box 5"/>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sldNum"/>
          </p:nvPr>
        </p:nvSpPr>
        <p:spPr>
          <a:ln/>
        </p:spPr>
        <p:txBody>
          <a:bodyPr/>
          <a:lstStyle/>
          <a:p>
            <a:fld id="{3EF6585E-E373-F644-9C41-7E09373CDFCB}" type="slidenum">
              <a:rPr lang="en-US"/>
              <a:pPr/>
              <a:t>36</a:t>
            </a:fld>
            <a:endParaRPr lang="en-US"/>
          </a:p>
        </p:txBody>
      </p:sp>
      <p:sp>
        <p:nvSpPr>
          <p:cNvPr id="33793" name="Text Box 1"/>
          <p:cNvSpPr txBox="1">
            <a:spLocks noChangeArrowheads="1"/>
          </p:cNvSpPr>
          <p:nvPr/>
        </p:nvSpPr>
        <p:spPr bwMode="auto">
          <a:xfrm>
            <a:off x="3968151"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0748FCB8-2EE2-AA40-AD70-5FB1B7383FB6}" type="slidenum">
              <a:rPr lang="en-US" sz="1300"/>
              <a:pPr algn="r" defTabSz="460858">
                <a:lnSpc>
                  <a:spcPct val="93000"/>
                </a:lnSpc>
                <a:buClr>
                  <a:srgbClr val="000000"/>
                </a:buClr>
                <a:buSzPct val="100000"/>
              </a:pPr>
              <a:t>36</a:t>
            </a:fld>
            <a:endParaRPr lang="en-US" sz="1300"/>
          </a:p>
        </p:txBody>
      </p:sp>
      <p:sp>
        <p:nvSpPr>
          <p:cNvPr id="33794" name="Text Box 2"/>
          <p:cNvSpPr txBox="1">
            <a:spLocks noChangeArrowheads="1"/>
          </p:cNvSpPr>
          <p:nvPr/>
        </p:nvSpPr>
        <p:spPr bwMode="auto">
          <a:xfrm>
            <a:off x="0" y="0"/>
            <a:ext cx="1594" cy="160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33795" name="Text Box 3"/>
          <p:cNvSpPr txBox="1">
            <a:spLocks noGrp="1" noChangeArrowheads="1"/>
          </p:cNvSpPr>
          <p:nvPr>
            <p:ph type="body"/>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sldNum"/>
          </p:nvPr>
        </p:nvSpPr>
        <p:spPr>
          <a:ln/>
        </p:spPr>
        <p:txBody>
          <a:bodyPr/>
          <a:lstStyle/>
          <a:p>
            <a:fld id="{CEF2B44A-E24E-204A-B5EC-313A37ED7550}" type="slidenum">
              <a:rPr lang="en-US"/>
              <a:pPr/>
              <a:t>37</a:t>
            </a:fld>
            <a:endParaRPr lang="en-US"/>
          </a:p>
        </p:txBody>
      </p:sp>
      <p:sp>
        <p:nvSpPr>
          <p:cNvPr id="34817"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2C2730E7-170C-FC4A-A601-C6868C09C11D}" type="slidenum">
              <a:rPr lang="en-US" sz="1300"/>
              <a:pPr algn="r" defTabSz="460858">
                <a:lnSpc>
                  <a:spcPct val="93000"/>
                </a:lnSpc>
                <a:buClr>
                  <a:srgbClr val="000000"/>
                </a:buClr>
                <a:buSzPct val="100000"/>
              </a:pPr>
              <a:t>37</a:t>
            </a:fld>
            <a:endParaRPr lang="en-US" sz="1300"/>
          </a:p>
        </p:txBody>
      </p:sp>
      <p:sp>
        <p:nvSpPr>
          <p:cNvPr id="34818" name="Text Box 2"/>
          <p:cNvSpPr txBox="1">
            <a:spLocks noGrp="1" noRot="1" noChangeAspect="1" noChangeArrowheads="1"/>
          </p:cNvSpPr>
          <p:nvPr>
            <p:ph type="sldImg"/>
          </p:nvPr>
        </p:nvSpPr>
        <p:spPr bwMode="auto">
          <a:xfrm>
            <a:off x="1180884" y="711092"/>
            <a:ext cx="4645445" cy="351051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4819" name="Text Box 3"/>
          <p:cNvSpPr txBox="1">
            <a:spLocks noGrp="1" noChangeArrowheads="1"/>
          </p:cNvSpPr>
          <p:nvPr>
            <p:ph type="body" idx="1"/>
          </p:nvPr>
        </p:nvSpPr>
        <p:spPr bwMode="auto">
          <a:xfrm>
            <a:off x="701200" y="4451143"/>
            <a:ext cx="5606407" cy="421357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a:spcBef>
                <a:spcPts val="454"/>
              </a:spcBef>
            </a:pPr>
            <a:r>
              <a:rPr lang="en-US">
                <a:cs typeface="MS Gothic" charset="0"/>
              </a:rPr>
              <a:t>Social media on right – for marketing and PR</a:t>
            </a:r>
          </a:p>
          <a:p>
            <a:pPr>
              <a:spcBef>
                <a:spcPts val="454"/>
              </a:spcBef>
            </a:pPr>
            <a:r>
              <a:rPr lang="en-US">
                <a:cs typeface="MS Gothic" charset="0"/>
              </a:rPr>
              <a:t>Social business on left – throughout the organization, aligned organization, all departments, integrated in business processes…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0FB1419-AD8A-EC44-AE4D-9D437F1B180E}" type="slidenum">
              <a:rPr lang="en-US"/>
              <a:pPr/>
              <a:t>38</a:t>
            </a:fld>
            <a:endParaRPr lang="en-US"/>
          </a:p>
        </p:txBody>
      </p:sp>
      <p:sp>
        <p:nvSpPr>
          <p:cNvPr id="35841"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833E1E17-B4AF-2D4B-9EC7-F0D432516274}" type="slidenum">
              <a:rPr lang="en-US" sz="1300"/>
              <a:pPr algn="r" defTabSz="460858">
                <a:lnSpc>
                  <a:spcPct val="93000"/>
                </a:lnSpc>
                <a:buClr>
                  <a:srgbClr val="000000"/>
                </a:buClr>
                <a:buSzPct val="100000"/>
              </a:pPr>
              <a:t>38</a:t>
            </a:fld>
            <a:endParaRPr lang="en-US" sz="1300"/>
          </a:p>
        </p:txBody>
      </p:sp>
      <p:sp>
        <p:nvSpPr>
          <p:cNvPr id="35842" name="Text Box 2"/>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D7B81F0B-FB85-BA4A-AD8E-BD62B9FFD46E}" type="slidenum">
              <a:rPr lang="en-US" sz="1300"/>
              <a:pPr algn="r" defTabSz="460858">
                <a:lnSpc>
                  <a:spcPct val="93000"/>
                </a:lnSpc>
                <a:buClr>
                  <a:srgbClr val="000000"/>
                </a:buClr>
                <a:buSzPct val="100000"/>
              </a:pPr>
              <a:t>38</a:t>
            </a:fld>
            <a:endParaRPr lang="en-US" sz="1300"/>
          </a:p>
        </p:txBody>
      </p:sp>
      <p:sp>
        <p:nvSpPr>
          <p:cNvPr id="35843" name="Text Box 3"/>
          <p:cNvSpPr txBox="1">
            <a:spLocks noChangeArrowheads="1"/>
          </p:cNvSpPr>
          <p:nvPr/>
        </p:nvSpPr>
        <p:spPr bwMode="auto">
          <a:xfrm>
            <a:off x="3968151"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83BE7C48-FB30-3C4C-A390-E2668CA62991}" type="slidenum">
              <a:rPr lang="en-US" sz="1300"/>
              <a:pPr algn="r" defTabSz="460858">
                <a:lnSpc>
                  <a:spcPct val="93000"/>
                </a:lnSpc>
                <a:buClr>
                  <a:srgbClr val="000000"/>
                </a:buClr>
                <a:buSzPct val="100000"/>
              </a:pPr>
              <a:t>38</a:t>
            </a:fld>
            <a:endParaRPr lang="en-US" sz="1300"/>
          </a:p>
        </p:txBody>
      </p:sp>
      <p:sp>
        <p:nvSpPr>
          <p:cNvPr id="35844" name="Text Box 4"/>
          <p:cNvSpPr txBox="1">
            <a:spLocks noGrp="1" noRot="1" noChangeAspect="1" noChangeArrowheads="1"/>
          </p:cNvSpPr>
          <p:nvPr>
            <p:ph type="sldImg"/>
          </p:nvPr>
        </p:nvSpPr>
        <p:spPr bwMode="auto">
          <a:xfrm>
            <a:off x="1163638" y="711200"/>
            <a:ext cx="4683125" cy="351313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5845" name="Text Box 5"/>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1E557EC6-515E-E545-9335-CC3D5966D38C}" type="slidenum">
              <a:rPr lang="en-US"/>
              <a:pPr/>
              <a:t>39</a:t>
            </a:fld>
            <a:endParaRPr lang="en-US"/>
          </a:p>
        </p:txBody>
      </p:sp>
      <p:sp>
        <p:nvSpPr>
          <p:cNvPr id="36865" name="Text Box 1"/>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6866" name="Text Box 2"/>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BB3C4515-D9AA-6C44-9F27-901383BF0123}" type="slidenum">
              <a:rPr lang="en-US"/>
              <a:pPr/>
              <a:t>40</a:t>
            </a:fld>
            <a:endParaRPr lang="en-US"/>
          </a:p>
        </p:txBody>
      </p:sp>
      <p:sp>
        <p:nvSpPr>
          <p:cNvPr id="37889"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99CEB058-17FB-2C4D-9E01-0BF9C8C66A4B}" type="slidenum">
              <a:rPr lang="en-US" sz="1300"/>
              <a:pPr algn="r" defTabSz="460858">
                <a:lnSpc>
                  <a:spcPct val="93000"/>
                </a:lnSpc>
                <a:buClr>
                  <a:srgbClr val="000000"/>
                </a:buClr>
                <a:buSzPct val="100000"/>
              </a:pPr>
              <a:t>40</a:t>
            </a:fld>
            <a:endParaRPr lang="en-US" sz="1300"/>
          </a:p>
        </p:txBody>
      </p:sp>
      <p:sp>
        <p:nvSpPr>
          <p:cNvPr id="37890" name="Text Box 2"/>
          <p:cNvSpPr txBox="1">
            <a:spLocks noChangeArrowheads="1"/>
          </p:cNvSpPr>
          <p:nvPr/>
        </p:nvSpPr>
        <p:spPr bwMode="auto">
          <a:xfrm>
            <a:off x="3968151" y="8905495"/>
            <a:ext cx="3035875" cy="4606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6D3F2A1B-BF63-9E4A-B315-75FFE4C26220}" type="slidenum">
              <a:rPr lang="en-US" sz="1300"/>
              <a:pPr algn="r" defTabSz="460858">
                <a:lnSpc>
                  <a:spcPct val="93000"/>
                </a:lnSpc>
                <a:buClr>
                  <a:srgbClr val="000000"/>
                </a:buClr>
                <a:buSzPct val="100000"/>
              </a:pPr>
              <a:t>40</a:t>
            </a:fld>
            <a:endParaRPr lang="en-US" sz="1300"/>
          </a:p>
        </p:txBody>
      </p:sp>
      <p:sp>
        <p:nvSpPr>
          <p:cNvPr id="37891" name="Text Box 3"/>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CA43152F-F7A3-7346-81D9-9B0E39373412}" type="slidenum">
              <a:rPr lang="en-US" sz="1300"/>
              <a:pPr algn="r" defTabSz="460858">
                <a:lnSpc>
                  <a:spcPct val="93000"/>
                </a:lnSpc>
                <a:buClr>
                  <a:srgbClr val="000000"/>
                </a:buClr>
                <a:buSzPct val="100000"/>
              </a:pPr>
              <a:t>40</a:t>
            </a:fld>
            <a:endParaRPr lang="en-US" sz="1300"/>
          </a:p>
        </p:txBody>
      </p:sp>
      <p:sp>
        <p:nvSpPr>
          <p:cNvPr id="37892" name="Text Box 4"/>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7893" name="Text Box 5"/>
          <p:cNvSpPr txBox="1">
            <a:spLocks noGrp="1" noChangeArrowheads="1"/>
          </p:cNvSpPr>
          <p:nvPr>
            <p:ph type="body" idx="1"/>
          </p:nvPr>
        </p:nvSpPr>
        <p:spPr bwMode="auto">
          <a:xfrm>
            <a:off x="933871" y="4451143"/>
            <a:ext cx="5142660" cy="421678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a:spcBef>
                <a:spcPct val="0"/>
              </a:spcBef>
            </a:pPr>
            <a:r>
              <a:rPr lang="en-US">
                <a:cs typeface="MS Gothic" charset="0"/>
              </a:rPr>
              <a:t>BASF Ludwigshafen, Germany</a:t>
            </a:r>
          </a:p>
          <a:p>
            <a:pPr>
              <a:spcBef>
                <a:spcPct val="0"/>
              </a:spcBef>
            </a:pPr>
            <a:r>
              <a:rPr lang="en-US">
                <a:solidFill>
                  <a:srgbClr val="CCCCFF"/>
                </a:solidFill>
                <a:cs typeface="MS Gothic" charset="0"/>
                <a:hlinkClick r:id="rId3"/>
              </a:rPr>
              <a:t>http://www.basf.com/group/corporate/en/</a:t>
            </a:r>
          </a:p>
          <a:p>
            <a:pPr>
              <a:spcBef>
                <a:spcPct val="0"/>
              </a:spcBef>
            </a:pPr>
            <a:endParaRPr lang="en-US">
              <a:cs typeface="MS Gothic" charset="0"/>
            </a:endParaRPr>
          </a:p>
          <a:p>
            <a:pPr>
              <a:spcBef>
                <a:spcPct val="0"/>
              </a:spcBef>
            </a:pPr>
            <a:r>
              <a:rPr lang="en-US">
                <a:cs typeface="MS Gothic" charset="0"/>
              </a:rPr>
              <a:t>BASF at a glance</a:t>
            </a:r>
          </a:p>
          <a:p>
            <a:pPr>
              <a:spcBef>
                <a:spcPct val="0"/>
              </a:spcBef>
            </a:pPr>
            <a:r>
              <a:rPr lang="en-US">
                <a:cs typeface="MS Gothic" charset="0"/>
              </a:rPr>
              <a:t>BASF is the world’s leading chemical company. With about 109,000 employees, six Verbund sites and close to 385 production sites worldwide we serve customers and partners in almost all countries of the world</a:t>
            </a:r>
          </a:p>
          <a:p>
            <a:pPr>
              <a:spcBef>
                <a:spcPct val="0"/>
              </a:spcBef>
            </a:pPr>
            <a:endParaRPr lang="en-US">
              <a:cs typeface="MS Gothic" charset="0"/>
            </a:endParaRPr>
          </a:p>
          <a:p>
            <a:pPr>
              <a:spcBef>
                <a:spcPct val="0"/>
              </a:spcBef>
              <a:buSzPct val="45000"/>
              <a:buFont typeface="Wingdings" charset="0"/>
              <a:buChar char=""/>
            </a:pPr>
            <a:r>
              <a:rPr lang="en-US">
                <a:cs typeface="MS Gothic" charset="0"/>
              </a:rPr>
              <a:t>The world's leading chemical company</a:t>
            </a:r>
          </a:p>
          <a:p>
            <a:pPr>
              <a:spcBef>
                <a:spcPct val="0"/>
              </a:spcBef>
              <a:buSzPct val="45000"/>
              <a:buFont typeface="Wingdings" charset="0"/>
              <a:buChar char=""/>
            </a:pPr>
            <a:r>
              <a:rPr lang="en-US">
                <a:cs typeface="MS Gothic" charset="0"/>
              </a:rPr>
              <a:t>Chemistry is about every aspect of life.</a:t>
            </a:r>
          </a:p>
          <a:p>
            <a:pPr>
              <a:spcBef>
                <a:spcPct val="0"/>
              </a:spcBef>
              <a:buSzPct val="45000"/>
              <a:buFont typeface="Wingdings" charset="0"/>
              <a:buChar char=""/>
            </a:pPr>
            <a:r>
              <a:rPr lang="en-US">
                <a:cs typeface="MS Gothic" charset="0"/>
              </a:rPr>
              <a:t>BASF is connected to deliver intelligent and sustainable solutions.</a:t>
            </a:r>
          </a:p>
          <a:p>
            <a:pPr>
              <a:spcBef>
                <a:spcPct val="0"/>
              </a:spcBef>
              <a:buSzPct val="45000"/>
              <a:buFont typeface="Wingdings" charset="0"/>
              <a:buChar char=""/>
            </a:pPr>
            <a:r>
              <a:rPr lang="en-US">
                <a:cs typeface="MS Gothic" charset="0"/>
              </a:rPr>
              <a:t>105k Employees </a:t>
            </a:r>
          </a:p>
          <a:p>
            <a:pPr>
              <a:spcBef>
                <a:spcPct val="0"/>
              </a:spcBef>
              <a:buSzPct val="45000"/>
              <a:buFont typeface="Wingdings" charset="0"/>
              <a:buChar char=""/>
            </a:pPr>
            <a:r>
              <a:rPr lang="en-US">
                <a:cs typeface="MS Gothic" charset="0"/>
              </a:rPr>
              <a:t>About 1300 new patents filed in 2009</a:t>
            </a:r>
          </a:p>
          <a:p>
            <a:pPr>
              <a:spcBef>
                <a:spcPct val="0"/>
              </a:spcBef>
              <a:buSzPct val="45000"/>
              <a:buFont typeface="Wingdings" charset="0"/>
              <a:buChar char=""/>
            </a:pPr>
            <a:r>
              <a:rPr lang="en-US">
                <a:cs typeface="MS Gothic" charset="0"/>
              </a:rPr>
              <a:t>6 Verbund sites and about 380 production sites</a:t>
            </a:r>
          </a:p>
          <a:p>
            <a:pPr>
              <a:spcBef>
                <a:spcPct val="0"/>
              </a:spcBef>
              <a:buClrTx/>
              <a:buSzTx/>
              <a:buFontTx/>
              <a:buNone/>
            </a:pPr>
            <a:r>
              <a:rPr lang="en-US">
                <a:cs typeface="MS Gothic" charset="0"/>
              </a:rPr>
              <a:t>With connect.BASF, employees can:</a:t>
            </a:r>
          </a:p>
          <a:p>
            <a:pPr>
              <a:spcBef>
                <a:spcPct val="0"/>
              </a:spcBef>
              <a:buSzPct val="45000"/>
              <a:buFont typeface="Wingdings" charset="0"/>
              <a:buChar char=""/>
            </a:pPr>
            <a:r>
              <a:rPr lang="en-US">
                <a:cs typeface="MS Gothic" charset="0"/>
              </a:rPr>
              <a:t>Present themselves and be visable using profiles</a:t>
            </a:r>
          </a:p>
          <a:p>
            <a:pPr>
              <a:spcBef>
                <a:spcPct val="0"/>
              </a:spcBef>
              <a:buSzPct val="45000"/>
              <a:buFont typeface="Wingdings" charset="0"/>
              <a:buChar char=""/>
            </a:pPr>
            <a:r>
              <a:rPr lang="en-US">
                <a:cs typeface="MS Gothic" charset="0"/>
              </a:rPr>
              <a:t>Find experts and information using search and tags</a:t>
            </a:r>
          </a:p>
          <a:p>
            <a:pPr>
              <a:spcBef>
                <a:spcPct val="0"/>
              </a:spcBef>
              <a:buSzPct val="45000"/>
              <a:buFont typeface="Wingdings" charset="0"/>
              <a:buChar char=""/>
            </a:pPr>
            <a:r>
              <a:rPr lang="en-US">
                <a:cs typeface="MS Gothic" charset="0"/>
              </a:rPr>
              <a:t>Buildup &amp; strengthen network ties through communities</a:t>
            </a:r>
          </a:p>
          <a:p>
            <a:pPr>
              <a:spcBef>
                <a:spcPct val="0"/>
              </a:spcBef>
              <a:buSzPct val="45000"/>
              <a:buFont typeface="Wingdings" charset="0"/>
              <a:buChar char=""/>
            </a:pPr>
            <a:r>
              <a:rPr lang="en-US">
                <a:cs typeface="MS Gothic" charset="0"/>
              </a:rPr>
              <a:t>Share knowledge and experiences using blogs, bookmarks and forums</a:t>
            </a:r>
          </a:p>
          <a:p>
            <a:pPr>
              <a:spcBef>
                <a:spcPct val="0"/>
              </a:spcBef>
              <a:buSzPct val="45000"/>
              <a:buFont typeface="Wingdings" charset="0"/>
              <a:buChar char=""/>
            </a:pPr>
            <a:r>
              <a:rPr lang="en-US">
                <a:cs typeface="MS Gothic" charset="0"/>
              </a:rPr>
              <a:t>Work together across units with files</a:t>
            </a:r>
          </a:p>
          <a:p>
            <a:pPr>
              <a:spcBef>
                <a:spcPct val="0"/>
              </a:spcBef>
              <a:buSzPct val="45000"/>
              <a:buFont typeface="Wingdings" charset="0"/>
              <a:buChar char=""/>
            </a:pPr>
            <a:r>
              <a:rPr lang="en-US">
                <a:cs typeface="MS Gothic" charset="0"/>
              </a:rPr>
              <a:t>Collaboration and gain access to collective knowledge through wikis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378735A-13FC-A649-9491-A3D1705441A5}" type="slidenum">
              <a:rPr lang="en-US"/>
              <a:pPr/>
              <a:t>41</a:t>
            </a:fld>
            <a:endParaRPr lang="en-US"/>
          </a:p>
        </p:txBody>
      </p:sp>
      <p:sp>
        <p:nvSpPr>
          <p:cNvPr id="38913"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4BF0AF6D-E427-A74D-BD73-3A795E64434D}" type="slidenum">
              <a:rPr lang="en-US" sz="1300"/>
              <a:pPr algn="r" defTabSz="460858">
                <a:lnSpc>
                  <a:spcPct val="93000"/>
                </a:lnSpc>
                <a:buClr>
                  <a:srgbClr val="000000"/>
                </a:buClr>
                <a:buSzPct val="100000"/>
              </a:pPr>
              <a:t>41</a:t>
            </a:fld>
            <a:endParaRPr lang="en-US" sz="1300"/>
          </a:p>
        </p:txBody>
      </p:sp>
      <p:sp>
        <p:nvSpPr>
          <p:cNvPr id="38914" name="Text Box 2"/>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F31F1180-F3D1-F946-8C62-90C7A049D9EA}" type="slidenum">
              <a:rPr lang="en-US" sz="1300"/>
              <a:pPr algn="r" defTabSz="460858">
                <a:lnSpc>
                  <a:spcPct val="93000"/>
                </a:lnSpc>
                <a:buClr>
                  <a:srgbClr val="000000"/>
                </a:buClr>
                <a:buSzPct val="100000"/>
              </a:pPr>
              <a:t>41</a:t>
            </a:fld>
            <a:endParaRPr lang="en-US" sz="1300"/>
          </a:p>
        </p:txBody>
      </p:sp>
      <p:sp>
        <p:nvSpPr>
          <p:cNvPr id="38915" name="Text Box 3"/>
          <p:cNvSpPr txBox="1">
            <a:spLocks noChangeArrowheads="1"/>
          </p:cNvSpPr>
          <p:nvPr/>
        </p:nvSpPr>
        <p:spPr bwMode="auto">
          <a:xfrm>
            <a:off x="0" y="8902284"/>
            <a:ext cx="3037468"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260" tIns="46812" rIns="93260" bIns="46812"/>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60858">
              <a:spcBef>
                <a:spcPts val="1512"/>
              </a:spcBef>
              <a:buClr>
                <a:srgbClr val="000000"/>
              </a:buClr>
              <a:buSzPct val="100000"/>
            </a:pPr>
            <a:r>
              <a:rPr lang="en-US" smtClean="0"/>
              <a:t>IBM Confidential</a:t>
            </a:r>
          </a:p>
        </p:txBody>
      </p:sp>
      <p:sp>
        <p:nvSpPr>
          <p:cNvPr id="38916" name="Text Box 4"/>
          <p:cNvSpPr txBox="1">
            <a:spLocks noGrp="1" noRot="1" noChangeAspect="1" noChangeArrowheads="1"/>
          </p:cNvSpPr>
          <p:nvPr>
            <p:ph type="sldImg"/>
          </p:nvPr>
        </p:nvSpPr>
        <p:spPr bwMode="auto">
          <a:xfrm>
            <a:off x="1179290" y="703066"/>
            <a:ext cx="4653414" cy="351532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8917" name="Text Box 5"/>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6"/>
          <p:cNvSpPr>
            <a:spLocks noGrp="1" noChangeArrowheads="1"/>
          </p:cNvSpPr>
          <p:nvPr>
            <p:ph type="sldNum"/>
          </p:nvPr>
        </p:nvSpPr>
        <p:spPr>
          <a:ln/>
        </p:spPr>
        <p:txBody>
          <a:bodyPr/>
          <a:lstStyle/>
          <a:p>
            <a:fld id="{0202704A-B070-3C47-A11F-059921E0C355}" type="slidenum">
              <a:rPr lang="en-US"/>
              <a:pPr/>
              <a:t>42</a:t>
            </a:fld>
            <a:endParaRPr lang="en-US"/>
          </a:p>
        </p:txBody>
      </p:sp>
      <p:sp>
        <p:nvSpPr>
          <p:cNvPr id="39937" name="Text Box 1"/>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97391BDE-1A78-DC4D-98AD-07BCF4406B9F}" type="slidenum">
              <a:rPr lang="en-US" sz="1300"/>
              <a:pPr algn="r" defTabSz="460858">
                <a:lnSpc>
                  <a:spcPct val="93000"/>
                </a:lnSpc>
                <a:buSzPct val="100000"/>
              </a:pPr>
              <a:t>42</a:t>
            </a:fld>
            <a:endParaRPr lang="en-US" sz="1300"/>
          </a:p>
        </p:txBody>
      </p:sp>
      <p:sp>
        <p:nvSpPr>
          <p:cNvPr id="39938" name="Text Box 2"/>
          <p:cNvSpPr txBox="1">
            <a:spLocks noChangeArrowheads="1"/>
          </p:cNvSpPr>
          <p:nvPr/>
        </p:nvSpPr>
        <p:spPr bwMode="auto">
          <a:xfrm>
            <a:off x="3968151"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AAEDB4B8-3053-BA48-8BFD-3F7A09C04976}" type="slidenum">
              <a:rPr lang="en-US" sz="1300"/>
              <a:pPr algn="r" defTabSz="460858">
                <a:lnSpc>
                  <a:spcPct val="93000"/>
                </a:lnSpc>
                <a:buSzPct val="100000"/>
              </a:pPr>
              <a:t>42</a:t>
            </a:fld>
            <a:endParaRPr lang="en-US" sz="1300"/>
          </a:p>
        </p:txBody>
      </p:sp>
      <p:sp>
        <p:nvSpPr>
          <p:cNvPr id="39939" name="Text Box 3"/>
          <p:cNvSpPr txBox="1">
            <a:spLocks noGrp="1" noRot="1" noChangeAspect="1" noChangeArrowheads="1"/>
          </p:cNvSpPr>
          <p:nvPr>
            <p:ph type="sldImg"/>
          </p:nvPr>
        </p:nvSpPr>
        <p:spPr bwMode="auto">
          <a:xfrm>
            <a:off x="1180885" y="711092"/>
            <a:ext cx="4648632" cy="351372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9940" name="Text Box 4"/>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FD760B97-69E0-024B-8585-C08A64663B71}" type="slidenum">
              <a:rPr lang="en-US"/>
              <a:pPr/>
              <a:t>43</a:t>
            </a:fld>
            <a:endParaRPr lang="en-US"/>
          </a:p>
        </p:txBody>
      </p:sp>
      <p:sp>
        <p:nvSpPr>
          <p:cNvPr id="40961" name="Text Box 1"/>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0962" name="Text Box 2"/>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6"/>
          <p:cNvSpPr>
            <a:spLocks noGrp="1" noChangeArrowheads="1"/>
          </p:cNvSpPr>
          <p:nvPr>
            <p:ph type="sldNum"/>
          </p:nvPr>
        </p:nvSpPr>
        <p:spPr>
          <a:ln/>
        </p:spPr>
        <p:txBody>
          <a:bodyPr/>
          <a:lstStyle/>
          <a:p>
            <a:fld id="{3F46DF31-9B83-1146-A6BF-728CAAAD6B99}" type="slidenum">
              <a:rPr lang="en-US"/>
              <a:pPr/>
              <a:t>44</a:t>
            </a:fld>
            <a:endParaRPr lang="en-US"/>
          </a:p>
        </p:txBody>
      </p:sp>
      <p:sp>
        <p:nvSpPr>
          <p:cNvPr id="41985"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67546794-7FA6-C54A-B6D6-C110253B08CE}" type="slidenum">
              <a:rPr lang="en-US" sz="1300"/>
              <a:pPr algn="r" defTabSz="460858">
                <a:lnSpc>
                  <a:spcPct val="93000"/>
                </a:lnSpc>
                <a:buClr>
                  <a:srgbClr val="000000"/>
                </a:buClr>
                <a:buSzPct val="100000"/>
              </a:pPr>
              <a:t>44</a:t>
            </a:fld>
            <a:endParaRPr lang="en-US" sz="1300"/>
          </a:p>
        </p:txBody>
      </p:sp>
      <p:sp>
        <p:nvSpPr>
          <p:cNvPr id="41986" name="Text Box 2"/>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693D1AED-9E6F-F344-AE29-EB096D81A17B}" type="slidenum">
              <a:rPr lang="en-US" sz="1200"/>
              <a:pPr algn="r" defTabSz="460858">
                <a:lnSpc>
                  <a:spcPct val="93000"/>
                </a:lnSpc>
                <a:buClr>
                  <a:srgbClr val="000000"/>
                </a:buClr>
                <a:buSzPct val="100000"/>
              </a:pPr>
              <a:t>44</a:t>
            </a:fld>
            <a:endParaRPr lang="en-US" sz="1200"/>
          </a:p>
        </p:txBody>
      </p:sp>
      <p:sp>
        <p:nvSpPr>
          <p:cNvPr id="41987" name="Text Box 3"/>
          <p:cNvSpPr txBox="1">
            <a:spLocks noGrp="1" noRot="1" noChangeAspect="1" noChangeArrowheads="1"/>
          </p:cNvSpPr>
          <p:nvPr>
            <p:ph type="sldImg"/>
          </p:nvPr>
        </p:nvSpPr>
        <p:spPr bwMode="auto">
          <a:xfrm>
            <a:off x="1179290" y="711092"/>
            <a:ext cx="4647039" cy="351051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1988" name="Text Box 4"/>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Here is a diagram of this new social interaction. In the old model, customers were not connected. The information source was the provider. Not anymore. Happy customers produce more customers. </a:t>
            </a:r>
          </a:p>
        </p:txBody>
      </p:sp>
      <p:sp>
        <p:nvSpPr>
          <p:cNvPr id="15363"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A893730D-425B-436D-90DF-8E01540EA407}" type="datetime1">
              <a:rPr lang="en-US">
                <a:solidFill>
                  <a:srgbClr val="000000"/>
                </a:solidFill>
                <a:cs typeface="Arial" charset="0"/>
              </a:rPr>
              <a:pPr>
                <a:defRPr/>
              </a:pPr>
              <a:t>11/2/11</a:t>
            </a:fld>
            <a:endParaRPr lang="en-US">
              <a:solidFill>
                <a:srgbClr val="000000"/>
              </a:solidFill>
              <a:cs typeface="Arial" charset="0"/>
            </a:endParaRPr>
          </a:p>
        </p:txBody>
      </p:sp>
      <p:sp>
        <p:nvSpPr>
          <p:cNvPr id="15364"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15365"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6A5F066-AB6C-4C23-B179-C34596CD56C6}" type="slidenum">
              <a:rPr lang="en-US">
                <a:solidFill>
                  <a:srgbClr val="000000"/>
                </a:solidFill>
                <a:cs typeface="Arial" charset="0"/>
              </a:rPr>
              <a:pPr>
                <a:defRPr/>
              </a:pPr>
              <a:t>14</a:t>
            </a:fld>
            <a:endParaRPr lang="en-US">
              <a:solidFill>
                <a:srgbClr val="000000"/>
              </a:solidFill>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Rectangle 6"/>
          <p:cNvSpPr>
            <a:spLocks noGrp="1" noChangeArrowheads="1"/>
          </p:cNvSpPr>
          <p:nvPr>
            <p:ph type="sldNum"/>
          </p:nvPr>
        </p:nvSpPr>
        <p:spPr>
          <a:ln/>
        </p:spPr>
        <p:txBody>
          <a:bodyPr/>
          <a:lstStyle/>
          <a:p>
            <a:fld id="{56223084-30DA-4D42-B514-9BA20E1ECDFE}" type="slidenum">
              <a:rPr lang="en-US"/>
              <a:pPr/>
              <a:t>45</a:t>
            </a:fld>
            <a:endParaRPr lang="en-US"/>
          </a:p>
        </p:txBody>
      </p:sp>
      <p:sp>
        <p:nvSpPr>
          <p:cNvPr id="43009"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74E06FB1-FCF5-0C4D-85C4-1F22BF923ECE}" type="slidenum">
              <a:rPr lang="en-US" sz="1300"/>
              <a:pPr algn="r" defTabSz="460858">
                <a:lnSpc>
                  <a:spcPct val="93000"/>
                </a:lnSpc>
                <a:buClr>
                  <a:srgbClr val="000000"/>
                </a:buClr>
                <a:buSzPct val="100000"/>
              </a:pPr>
              <a:t>45</a:t>
            </a:fld>
            <a:endParaRPr lang="en-US" sz="1300"/>
          </a:p>
        </p:txBody>
      </p:sp>
      <p:sp>
        <p:nvSpPr>
          <p:cNvPr id="43010" name="Text Box 2"/>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4E8A5049-0701-1D45-AB76-5D40BFB181C9}" type="slidenum">
              <a:rPr lang="en-US" sz="1300"/>
              <a:pPr algn="r" defTabSz="460858">
                <a:lnSpc>
                  <a:spcPct val="93000"/>
                </a:lnSpc>
                <a:buClr>
                  <a:srgbClr val="000000"/>
                </a:buClr>
                <a:buSzPct val="100000"/>
              </a:pPr>
              <a:t>45</a:t>
            </a:fld>
            <a:endParaRPr lang="en-US" sz="1300"/>
          </a:p>
        </p:txBody>
      </p:sp>
      <p:sp>
        <p:nvSpPr>
          <p:cNvPr id="43011" name="Text Box 3"/>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7F742C33-CB0B-5F4E-BF40-5359373155E5}" type="slidenum">
              <a:rPr lang="en-US" sz="1300"/>
              <a:pPr algn="r" defTabSz="460858">
                <a:lnSpc>
                  <a:spcPct val="93000"/>
                </a:lnSpc>
                <a:buClr>
                  <a:srgbClr val="000000"/>
                </a:buClr>
                <a:buSzPct val="100000"/>
              </a:pPr>
              <a:t>45</a:t>
            </a:fld>
            <a:endParaRPr lang="en-US" sz="1300"/>
          </a:p>
        </p:txBody>
      </p:sp>
      <p:sp>
        <p:nvSpPr>
          <p:cNvPr id="43012" name="Text Box 4"/>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35ADBC5D-5B03-2A47-950F-9E438C4F1E05}" type="slidenum">
              <a:rPr lang="en-US" sz="1300"/>
              <a:pPr algn="r" defTabSz="460858">
                <a:lnSpc>
                  <a:spcPct val="93000"/>
                </a:lnSpc>
                <a:buClr>
                  <a:srgbClr val="000000"/>
                </a:buClr>
                <a:buSzPct val="100000"/>
              </a:pPr>
              <a:t>45</a:t>
            </a:fld>
            <a:endParaRPr lang="en-US" sz="1300"/>
          </a:p>
        </p:txBody>
      </p:sp>
      <p:sp>
        <p:nvSpPr>
          <p:cNvPr id="43013" name="Text Box 5"/>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42EA0ABD-4328-734F-9FD6-2F022A398D68}" type="slidenum">
              <a:rPr lang="en-US" sz="1300">
                <a:cs typeface="Arial" charset="0"/>
              </a:rPr>
              <a:pPr algn="r" defTabSz="460858">
                <a:lnSpc>
                  <a:spcPct val="93000"/>
                </a:lnSpc>
                <a:buClr>
                  <a:srgbClr val="000000"/>
                </a:buClr>
                <a:buSzPct val="100000"/>
              </a:pPr>
              <a:t>45</a:t>
            </a:fld>
            <a:endParaRPr lang="en-US" sz="1300">
              <a:cs typeface="Arial" charset="0"/>
            </a:endParaRPr>
          </a:p>
        </p:txBody>
      </p:sp>
      <p:sp>
        <p:nvSpPr>
          <p:cNvPr id="43014" name="Text Box 6"/>
          <p:cNvSpPr txBox="1">
            <a:spLocks noChangeArrowheads="1"/>
          </p:cNvSpPr>
          <p:nvPr/>
        </p:nvSpPr>
        <p:spPr bwMode="auto">
          <a:xfrm>
            <a:off x="1180884" y="711092"/>
            <a:ext cx="4647039" cy="351211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43015" name="Text Box 7"/>
          <p:cNvSpPr txBox="1">
            <a:spLocks noGrp="1" noChangeArrowheads="1"/>
          </p:cNvSpPr>
          <p:nvPr>
            <p:ph type="body"/>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eaLnBrk="1" hangingPunct="1">
              <a:spcBef>
                <a:spcPts val="454"/>
              </a:spcBef>
            </a:pPr>
            <a:r>
              <a:rPr lang="en-CA">
                <a:cs typeface="MS Gothic" charset="0"/>
              </a:rPr>
              <a:t>This is a real example of a production service and the use of the Champion Challenger technique.  On the face of it these web pages don’t look much different but actually one produced a much higher click trough rate when put into production.</a:t>
            </a:r>
          </a:p>
        </p:txBody>
      </p:sp>
      <p:sp>
        <p:nvSpPr>
          <p:cNvPr id="43016" name="Text Box 8"/>
          <p:cNvSpPr txBox="1">
            <a:spLocks noChangeArrowheads="1"/>
          </p:cNvSpPr>
          <p:nvPr/>
        </p:nvSpPr>
        <p:spPr bwMode="auto">
          <a:xfrm>
            <a:off x="3969745" y="8902284"/>
            <a:ext cx="3039061"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buClr>
                <a:srgbClr val="000000"/>
              </a:buClr>
              <a:buSzPct val="100000"/>
            </a:pPr>
            <a:fld id="{26DB42C9-5B29-E244-88CB-B7A497BA8BB7}" type="slidenum">
              <a:rPr lang="en-US" sz="1200"/>
              <a:pPr algn="r" defTabSz="460858">
                <a:buClr>
                  <a:srgbClr val="000000"/>
                </a:buClr>
                <a:buSzPct val="100000"/>
              </a:pPr>
              <a:t>45</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Rectangle 6"/>
          <p:cNvSpPr>
            <a:spLocks noGrp="1" noChangeArrowheads="1"/>
          </p:cNvSpPr>
          <p:nvPr>
            <p:ph type="sldNum"/>
          </p:nvPr>
        </p:nvSpPr>
        <p:spPr>
          <a:ln/>
        </p:spPr>
        <p:txBody>
          <a:bodyPr/>
          <a:lstStyle/>
          <a:p>
            <a:fld id="{DE2DAE31-E11D-F647-B3B8-3DDCE9269EAC}" type="slidenum">
              <a:rPr lang="en-US"/>
              <a:pPr/>
              <a:t>46</a:t>
            </a:fld>
            <a:endParaRPr lang="en-US"/>
          </a:p>
        </p:txBody>
      </p:sp>
      <p:sp>
        <p:nvSpPr>
          <p:cNvPr id="44033"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CA1BAC14-8F0C-F447-9098-DF3FCDE97815}" type="slidenum">
              <a:rPr lang="en-US" sz="1300"/>
              <a:pPr algn="r" defTabSz="460858">
                <a:lnSpc>
                  <a:spcPct val="93000"/>
                </a:lnSpc>
                <a:buSzPct val="100000"/>
              </a:pPr>
              <a:t>46</a:t>
            </a:fld>
            <a:endParaRPr lang="en-US" sz="1300"/>
          </a:p>
        </p:txBody>
      </p:sp>
      <p:sp>
        <p:nvSpPr>
          <p:cNvPr id="44034" name="Text Box 2"/>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EF368EE6-DABF-8647-9CC9-0D33874EE432}" type="slidenum">
              <a:rPr lang="en-US" sz="1300"/>
              <a:pPr algn="r" defTabSz="460858">
                <a:lnSpc>
                  <a:spcPct val="93000"/>
                </a:lnSpc>
                <a:buSzPct val="100000"/>
              </a:pPr>
              <a:t>46</a:t>
            </a:fld>
            <a:endParaRPr lang="en-US" sz="1300"/>
          </a:p>
        </p:txBody>
      </p:sp>
      <p:sp>
        <p:nvSpPr>
          <p:cNvPr id="44035" name="Text Box 3"/>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57023248-B82D-EE45-A12E-A1779F651B3A}" type="slidenum">
              <a:rPr lang="en-US" sz="1300"/>
              <a:pPr algn="r" defTabSz="460858">
                <a:lnSpc>
                  <a:spcPct val="93000"/>
                </a:lnSpc>
                <a:buSzPct val="100000"/>
              </a:pPr>
              <a:t>46</a:t>
            </a:fld>
            <a:endParaRPr lang="en-US" sz="1300"/>
          </a:p>
        </p:txBody>
      </p:sp>
      <p:sp>
        <p:nvSpPr>
          <p:cNvPr id="44036" name="Text Box 4"/>
          <p:cNvSpPr txBox="1">
            <a:spLocks noChangeArrowheads="1"/>
          </p:cNvSpPr>
          <p:nvPr/>
        </p:nvSpPr>
        <p:spPr bwMode="auto">
          <a:xfrm>
            <a:off x="3968151"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DB1BFE14-8A4A-0845-A3B0-9305C37A6DC7}" type="slidenum">
              <a:rPr lang="en-US" sz="1300"/>
              <a:pPr algn="r" defTabSz="460858">
                <a:lnSpc>
                  <a:spcPct val="93000"/>
                </a:lnSpc>
                <a:buSzPct val="100000"/>
              </a:pPr>
              <a:t>46</a:t>
            </a:fld>
            <a:endParaRPr lang="en-US" sz="1300"/>
          </a:p>
        </p:txBody>
      </p:sp>
      <p:sp>
        <p:nvSpPr>
          <p:cNvPr id="44037" name="Text Box 5"/>
          <p:cNvSpPr txBox="1">
            <a:spLocks noChangeArrowheads="1"/>
          </p:cNvSpPr>
          <p:nvPr/>
        </p:nvSpPr>
        <p:spPr bwMode="auto">
          <a:xfrm>
            <a:off x="0"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44038" name="Text Box 6"/>
          <p:cNvSpPr txBox="1">
            <a:spLocks noChangeArrowheads="1"/>
          </p:cNvSpPr>
          <p:nvPr/>
        </p:nvSpPr>
        <p:spPr bwMode="auto">
          <a:xfrm>
            <a:off x="0" y="0"/>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44039" name="Text Box 7"/>
          <p:cNvSpPr txBox="1">
            <a:spLocks noChangeArrowheads="1"/>
          </p:cNvSpPr>
          <p:nvPr/>
        </p:nvSpPr>
        <p:spPr bwMode="auto">
          <a:xfrm>
            <a:off x="3968151" y="0"/>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44040" name="Text Box 8"/>
          <p:cNvSpPr txBox="1">
            <a:spLocks noChangeArrowheads="1"/>
          </p:cNvSpPr>
          <p:nvPr/>
        </p:nvSpPr>
        <p:spPr bwMode="auto">
          <a:xfrm>
            <a:off x="3971338" y="8903890"/>
            <a:ext cx="3039062"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buSzPct val="100000"/>
            </a:pPr>
            <a:fld id="{4FC9BB53-40B9-8443-823E-538C243B02DA}" type="slidenum">
              <a:rPr lang="en-US" sz="1200"/>
              <a:pPr algn="r" defTabSz="460858">
                <a:buSzPct val="100000"/>
              </a:pPr>
              <a:t>46</a:t>
            </a:fld>
            <a:endParaRPr lang="en-US" sz="1200"/>
          </a:p>
        </p:txBody>
      </p:sp>
      <p:sp>
        <p:nvSpPr>
          <p:cNvPr id="44041" name="Text Box 9"/>
          <p:cNvSpPr txBox="1">
            <a:spLocks noChangeArrowheads="1"/>
          </p:cNvSpPr>
          <p:nvPr/>
        </p:nvSpPr>
        <p:spPr bwMode="auto">
          <a:xfrm>
            <a:off x="1" y="0"/>
            <a:ext cx="4886084" cy="369189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44042" name="Text Box 10"/>
          <p:cNvSpPr txBox="1">
            <a:spLocks noGrp="1" noChangeArrowheads="1"/>
          </p:cNvSpPr>
          <p:nvPr>
            <p:ph type="body"/>
          </p:nvPr>
        </p:nvSpPr>
        <p:spPr bwMode="auto">
          <a:xfrm>
            <a:off x="701200" y="4451143"/>
            <a:ext cx="5606407"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a:spcBef>
                <a:spcPts val="454"/>
              </a:spcBef>
            </a:pPr>
            <a:r>
              <a:rPr lang="en-US">
                <a:cs typeface="MS Gothic" charset="0"/>
              </a:rPr>
              <a:t>Slumberland's corporate mission is to improve the life of each customer. Well-trained and knowledgeable sales associates are critical to providing a consistently superior Slumberland customer experience," explained Jamie Page, Slumberland Director of Information Services. "Genus Media Upshot is transforming how Slumberland delivers promotional and sales training to its 2,300 geographically-dispersed employees. Employees can view product and vendor training packages on video kiosks located in our retail stores. Before Media Upshot, training and promotional materials were produced on DVDs and shipped to our 120 retail locations at significant effort and cost."</a:t>
            </a:r>
          </a:p>
          <a:p>
            <a:pPr>
              <a:spcBef>
                <a:spcPts val="454"/>
              </a:spcBef>
            </a:pPr>
            <a:r>
              <a:rPr lang="en-US">
                <a:cs typeface="MS Gothic" charset="0"/>
              </a:rPr>
              <a:t>"Similarly, Lotus Connections will change how our employees share information and collaborate on lean initiatives within the company. Media Upshot's support for peer-to-peer contribution and sharing of rich media files within Lotus Connections offers exciting new opportunities to share ideas and drive innovation throughout the company."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A3070A9D-04C1-C745-96B2-263D3C6BBB25}" type="slidenum">
              <a:rPr lang="en-US"/>
              <a:pPr/>
              <a:t>47</a:t>
            </a:fld>
            <a:endParaRPr lang="en-US"/>
          </a:p>
        </p:txBody>
      </p:sp>
      <p:sp>
        <p:nvSpPr>
          <p:cNvPr id="45057"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340781DB-2047-544C-B0BB-54F0F16B98DB}" type="slidenum">
              <a:rPr lang="en-US" sz="1300"/>
              <a:pPr algn="r" defTabSz="460858">
                <a:lnSpc>
                  <a:spcPct val="93000"/>
                </a:lnSpc>
                <a:buSzPct val="100000"/>
              </a:pPr>
              <a:t>47</a:t>
            </a:fld>
            <a:endParaRPr lang="en-US" sz="1300"/>
          </a:p>
        </p:txBody>
      </p:sp>
      <p:sp>
        <p:nvSpPr>
          <p:cNvPr id="45058" name="Text Box 2"/>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3A973366-F875-134E-B882-3ED6CA43D0E8}" type="slidenum">
              <a:rPr lang="en-US" sz="1300"/>
              <a:pPr algn="r" defTabSz="460858">
                <a:lnSpc>
                  <a:spcPct val="93000"/>
                </a:lnSpc>
                <a:buSzPct val="100000"/>
              </a:pPr>
              <a:t>47</a:t>
            </a:fld>
            <a:endParaRPr lang="en-US" sz="1300"/>
          </a:p>
        </p:txBody>
      </p:sp>
      <p:sp>
        <p:nvSpPr>
          <p:cNvPr id="45059" name="Text Box 3"/>
          <p:cNvSpPr txBox="1">
            <a:spLocks noChangeArrowheads="1"/>
          </p:cNvSpPr>
          <p:nvPr/>
        </p:nvSpPr>
        <p:spPr bwMode="auto">
          <a:xfrm>
            <a:off x="3982494" y="8929573"/>
            <a:ext cx="3053404"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spcBef>
                <a:spcPts val="1512"/>
              </a:spcBef>
              <a:buSzPct val="100000"/>
            </a:pPr>
            <a:fld id="{4C1BBFC6-7340-114E-8253-0DAA417A7E71}" type="slidenum">
              <a:rPr lang="en-US" sz="1300"/>
              <a:pPr algn="r" defTabSz="460858">
                <a:spcBef>
                  <a:spcPts val="1512"/>
                </a:spcBef>
                <a:buSzPct val="100000"/>
              </a:pPr>
              <a:t>47</a:t>
            </a:fld>
            <a:endParaRPr lang="en-US" sz="1300"/>
          </a:p>
        </p:txBody>
      </p:sp>
      <p:sp>
        <p:nvSpPr>
          <p:cNvPr id="45060" name="Text Box 4"/>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5061" name="Text Box 5"/>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C9FEF94E-8018-D949-9E2E-AA43C3742C04}" type="slidenum">
              <a:rPr lang="en-US"/>
              <a:pPr/>
              <a:t>48</a:t>
            </a:fld>
            <a:endParaRPr lang="en-US"/>
          </a:p>
        </p:txBody>
      </p:sp>
      <p:sp>
        <p:nvSpPr>
          <p:cNvPr id="46081" name="Text Box 1"/>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3AA1D02C-92AA-C746-84BF-D8AA8C90AF78}" type="slidenum">
              <a:rPr lang="en-US" sz="1300"/>
              <a:pPr algn="r" defTabSz="460858">
                <a:lnSpc>
                  <a:spcPct val="93000"/>
                </a:lnSpc>
                <a:buSzPct val="100000"/>
              </a:pPr>
              <a:t>48</a:t>
            </a:fld>
            <a:endParaRPr lang="en-US" sz="1300"/>
          </a:p>
        </p:txBody>
      </p:sp>
      <p:sp>
        <p:nvSpPr>
          <p:cNvPr id="46082" name="Text Box 2"/>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355B60C9-5497-CF4E-BF53-66CFF3C3406B}" type="slidenum">
              <a:rPr lang="en-US" sz="1300">
                <a:cs typeface="Arial" charset="0"/>
              </a:rPr>
              <a:pPr algn="r" defTabSz="460858">
                <a:lnSpc>
                  <a:spcPct val="93000"/>
                </a:lnSpc>
                <a:buSzPct val="100000"/>
              </a:pPr>
              <a:t>48</a:t>
            </a:fld>
            <a:endParaRPr lang="en-US" sz="1300">
              <a:cs typeface="Arial" charset="0"/>
            </a:endParaRPr>
          </a:p>
        </p:txBody>
      </p:sp>
      <p:sp>
        <p:nvSpPr>
          <p:cNvPr id="46083" name="Text Box 3"/>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6084" name="Text Box 4"/>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eaLnBrk="1" hangingPunct="1">
              <a:spcBef>
                <a:spcPts val="454"/>
              </a:spcBef>
            </a:pPr>
            <a:r>
              <a:rPr lang="en-CA">
                <a:cs typeface="MS Gothic" charset="0"/>
              </a:rPr>
              <a:t>This is a real example of a production service and the use of the Champion Challenger technique.  On the face of it these web pages don’t look much different but actually one produced a much higher click trough rate when put into production.</a:t>
            </a:r>
          </a:p>
        </p:txBody>
      </p:sp>
      <p:sp>
        <p:nvSpPr>
          <p:cNvPr id="46085" name="Text Box 5"/>
          <p:cNvSpPr txBox="1">
            <a:spLocks noChangeArrowheads="1"/>
          </p:cNvSpPr>
          <p:nvPr/>
        </p:nvSpPr>
        <p:spPr bwMode="auto">
          <a:xfrm>
            <a:off x="3969745" y="8902284"/>
            <a:ext cx="3039061"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buSzPct val="100000"/>
            </a:pPr>
            <a:fld id="{FCB309E4-69EA-0341-99F9-1CA9C21C6E19}" type="slidenum">
              <a:rPr lang="en-US" sz="1200"/>
              <a:pPr algn="r" defTabSz="460858">
                <a:buSzPct val="100000"/>
              </a:pPr>
              <a:t>48</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D279CC95-FBD9-4246-A88A-BF6FA21443F1}" type="slidenum">
              <a:rPr lang="en-US"/>
              <a:pPr/>
              <a:t>49</a:t>
            </a:fld>
            <a:endParaRPr lang="en-US"/>
          </a:p>
        </p:txBody>
      </p:sp>
      <p:sp>
        <p:nvSpPr>
          <p:cNvPr id="47105"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BD77583A-4D80-7641-AB66-DF509A5380F9}" type="slidenum">
              <a:rPr lang="en-US" sz="1300"/>
              <a:pPr algn="r" defTabSz="460858">
                <a:lnSpc>
                  <a:spcPct val="93000"/>
                </a:lnSpc>
                <a:buSzPct val="100000"/>
              </a:pPr>
              <a:t>49</a:t>
            </a:fld>
            <a:endParaRPr lang="en-US" sz="1300"/>
          </a:p>
        </p:txBody>
      </p:sp>
      <p:sp>
        <p:nvSpPr>
          <p:cNvPr id="47106" name="Text Box 2"/>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2D27F271-DAEA-DF4F-AF9F-536421746B78}" type="slidenum">
              <a:rPr lang="en-US" sz="1300"/>
              <a:pPr algn="r" defTabSz="460858">
                <a:lnSpc>
                  <a:spcPct val="93000"/>
                </a:lnSpc>
                <a:buSzPct val="100000"/>
              </a:pPr>
              <a:t>49</a:t>
            </a:fld>
            <a:endParaRPr lang="en-US" sz="1300"/>
          </a:p>
        </p:txBody>
      </p:sp>
      <p:sp>
        <p:nvSpPr>
          <p:cNvPr id="47107" name="Text Box 3"/>
          <p:cNvSpPr txBox="1">
            <a:spLocks noChangeArrowheads="1"/>
          </p:cNvSpPr>
          <p:nvPr/>
        </p:nvSpPr>
        <p:spPr bwMode="auto">
          <a:xfrm>
            <a:off x="3971338" y="8903890"/>
            <a:ext cx="3039062"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buSzPct val="100000"/>
            </a:pPr>
            <a:fld id="{FACFA242-C4ED-9747-914A-7645A326A51E}" type="slidenum">
              <a:rPr lang="en-US" sz="1200">
                <a:cs typeface="Arial" charset="0"/>
              </a:rPr>
              <a:pPr algn="r" defTabSz="460858">
                <a:buSzPct val="100000"/>
              </a:pPr>
              <a:t>49</a:t>
            </a:fld>
            <a:endParaRPr lang="en-US" sz="1200">
              <a:cs typeface="Arial" charset="0"/>
            </a:endParaRPr>
          </a:p>
        </p:txBody>
      </p:sp>
      <p:sp>
        <p:nvSpPr>
          <p:cNvPr id="47108" name="Text Box 4"/>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7109" name="Text Box 5"/>
          <p:cNvSpPr txBox="1">
            <a:spLocks noGrp="1" noChangeArrowheads="1"/>
          </p:cNvSpPr>
          <p:nvPr>
            <p:ph type="body" idx="1"/>
          </p:nvPr>
        </p:nvSpPr>
        <p:spPr bwMode="auto">
          <a:xfrm>
            <a:off x="701199" y="4452748"/>
            <a:ext cx="5609595" cy="42167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eaLnBrk="1" hangingPunct="1">
              <a:spcBef>
                <a:spcPts val="454"/>
              </a:spcBef>
            </a:pPr>
            <a:r>
              <a:rPr lang="en-US" b="1">
                <a:cs typeface="MS PGothic" charset="0"/>
              </a:rPr>
              <a:t>Energize</a:t>
            </a:r>
            <a:r>
              <a:rPr lang="en-US">
                <a:cs typeface="MS PGothic" charset="0"/>
              </a:rPr>
              <a:t>:: The  IBM BPM game, </a:t>
            </a:r>
            <a:r>
              <a:rPr lang="en-US">
                <a:solidFill>
                  <a:srgbClr val="CCCCFF"/>
                </a:solidFill>
                <a:cs typeface="MS PGothic" charset="0"/>
                <a:hlinkClick r:id="rId3"/>
              </a:rPr>
              <a:t>Innov8</a:t>
            </a:r>
            <a:r>
              <a:rPr lang="en-US">
                <a:cs typeface="MS PGothic" charset="0"/>
              </a:rPr>
              <a:t>. takes the customer into a virtual world</a:t>
            </a:r>
          </a:p>
          <a:p>
            <a:pPr eaLnBrk="1" hangingPunct="1">
              <a:spcBef>
                <a:spcPts val="454"/>
              </a:spcBef>
            </a:pPr>
            <a:r>
              <a:rPr lang="en-US">
                <a:cs typeface="MS PGothic" charset="0"/>
              </a:rPr>
              <a:t>Teach them about Business Process Management.  In this approach, IBM recognize s that people have short attention spans, and gaming can be very effective for engaging people. </a:t>
            </a:r>
          </a:p>
          <a:p>
            <a:pPr eaLnBrk="1" hangingPunct="1">
              <a:spcBef>
                <a:spcPts val="454"/>
              </a:spcBef>
            </a:pPr>
            <a:r>
              <a:rPr lang="en-US">
                <a:cs typeface="MS PGothic" charset="0"/>
              </a:rPr>
              <a:t>Innov8 is a lead generation campaign. The game is free to play, but IBM knows that people want to brag about their scores, but they have to give their contact information in order to display their scores outside of the game.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84EF57F4-463F-5244-93E8-9863286B1F81}" type="slidenum">
              <a:rPr lang="en-US"/>
              <a:pPr/>
              <a:t>50</a:t>
            </a:fld>
            <a:endParaRPr lang="en-US"/>
          </a:p>
        </p:txBody>
      </p:sp>
      <p:sp>
        <p:nvSpPr>
          <p:cNvPr id="48129" name="Text Box 1"/>
          <p:cNvSpPr txBox="1">
            <a:spLocks noChangeArrowheads="1"/>
          </p:cNvSpPr>
          <p:nvPr/>
        </p:nvSpPr>
        <p:spPr bwMode="auto">
          <a:xfrm>
            <a:off x="1177696" y="491183"/>
            <a:ext cx="4653414" cy="351532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48130" name="Text Box 2"/>
          <p:cNvSpPr txBox="1">
            <a:spLocks noGrp="1" noChangeArrowheads="1"/>
          </p:cNvSpPr>
          <p:nvPr>
            <p:ph type="body"/>
          </p:nvPr>
        </p:nvSpPr>
        <p:spPr bwMode="auto">
          <a:xfrm>
            <a:off x="478091" y="3386913"/>
            <a:ext cx="6309201" cy="59856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a:spcBef>
                <a:spcPts val="454"/>
              </a:spcBef>
            </a:pPr>
            <a:r>
              <a:rPr lang="en-US">
                <a:cs typeface="MS Gothic" charset="0"/>
              </a:rPr>
              <a:t>As we've worked with a wide range of clients, we've seen a pattern emerge around how businesses like this -- ones that are engaged, transparent and nimble -- can get started.  So let's look at these three points of entry. </a:t>
            </a:r>
          </a:p>
          <a:p>
            <a:pPr>
              <a:spcBef>
                <a:spcPts val="454"/>
              </a:spcBef>
            </a:pPr>
            <a:r>
              <a:rPr lang="en-US">
                <a:cs typeface="MS Gothic" charset="0"/>
              </a:rPr>
              <a:t>1) The first is deepening client relationships, best related to the marketing and customer service functions within an organization. A professional in one of these areas is probably asking questions like, *"Wouldn't it be great if my clients could interact with each other -- maybe sharing feedback or recommending new products?"*"Could my marketing campaigns be more effective?""Could I be resolving customer issues in my call centers more rapidly and with greater insight into their issues?" </a:t>
            </a:r>
          </a:p>
          <a:p>
            <a:pPr>
              <a:spcBef>
                <a:spcPts val="454"/>
              </a:spcBef>
            </a:pPr>
            <a:r>
              <a:rPr lang="en-US">
                <a:cs typeface="MS Gothic" charset="0"/>
              </a:rPr>
              <a:t>All these questions represent challenges, that can have a direct impact on a company's bottom line. </a:t>
            </a:r>
          </a:p>
          <a:p>
            <a:pPr>
              <a:spcBef>
                <a:spcPts val="454"/>
              </a:spcBef>
            </a:pPr>
            <a:r>
              <a:rPr lang="en-US">
                <a:cs typeface="MS Gothic" charset="0"/>
              </a:rPr>
              <a:t>And, each can be a great project to tackle with a Social Business strategy.</a:t>
            </a:r>
          </a:p>
          <a:p>
            <a:pPr>
              <a:spcBef>
                <a:spcPts val="454"/>
              </a:spcBef>
            </a:pPr>
            <a:endParaRPr lang="en-US">
              <a:cs typeface="MS Gothic" charset="0"/>
            </a:endParaRPr>
          </a:p>
          <a:p>
            <a:pPr>
              <a:spcBef>
                <a:spcPts val="454"/>
              </a:spcBef>
            </a:pPr>
            <a:r>
              <a:rPr lang="en-US">
                <a:cs typeface="MS Gothic" charset="0"/>
              </a:rPr>
              <a:t>2) A second entry point is how to drive operational efficiencies, and this is something a product and service development professional could get started with. In this case, they're probably asking questions like: *"How can I get new products to market faster?"  *"Are too many of our great ideas and insights getting lost?"  *"Do I have a strategy to "listen" to what the market is saying so that I can keep up?" "How can I do a better job of supporting relationships with our top customers and partners"? n these cases, you can just imagine the wide range of solutions that a Social Business can apply -- like the ability to innovate on a global scale, leveraging the collective expertise of the organization. </a:t>
            </a:r>
          </a:p>
          <a:p>
            <a:pPr>
              <a:spcBef>
                <a:spcPts val="454"/>
              </a:spcBef>
            </a:pPr>
            <a:endParaRPr lang="en-US">
              <a:cs typeface="MS Gothic" charset="0"/>
            </a:endParaRPr>
          </a:p>
          <a:p>
            <a:pPr>
              <a:spcBef>
                <a:spcPts val="454"/>
              </a:spcBef>
            </a:pPr>
            <a:endParaRPr lang="en-US">
              <a:cs typeface="MS Gothic" charset="0"/>
            </a:endParaRPr>
          </a:p>
          <a:p>
            <a:pPr>
              <a:spcBef>
                <a:spcPts val="454"/>
              </a:spcBef>
            </a:pPr>
            <a:r>
              <a:rPr lang="en-US">
                <a:cs typeface="MS Gothic" charset="0"/>
              </a:rPr>
              <a:t>3) Finally, a third point of entry is optimizing the workforce, and focuses on operations and human resources.Here, we're seeing questions like: *"How do I do more with fewer resources?"*"How can I get more value from an increasingly remote and distributed workforce?" “As we integrate more </a:t>
            </a:r>
          </a:p>
          <a:p>
            <a:pPr>
              <a:spcBef>
                <a:spcPts val="454"/>
              </a:spcBef>
            </a:pPr>
            <a:r>
              <a:rPr lang="en-US">
                <a:cs typeface="MS Gothic" charset="0"/>
              </a:rPr>
              <a:t> social tools, what about policy and governance?" *"Is there a way to lower costs like travel without impacting productivity?" *"Is there a better way for our teams to collaborate, and create and share projects and documents without inundating them with new processes?"  </a:t>
            </a:r>
          </a:p>
          <a:p>
            <a:pPr>
              <a:spcBef>
                <a:spcPts val="454"/>
              </a:spcBef>
            </a:pPr>
            <a:endParaRPr lang="en-US">
              <a:cs typeface="MS Gothic" charset="0"/>
            </a:endParaRPr>
          </a:p>
          <a:p>
            <a:pPr>
              <a:spcBef>
                <a:spcPts val="454"/>
              </a:spcBef>
            </a:pPr>
            <a:r>
              <a:rPr lang="en-US">
                <a:cs typeface="MS Gothic" charset="0"/>
              </a:rPr>
              <a:t>Again, Social Business can provide solutions for all these questions.</a:t>
            </a:r>
          </a:p>
          <a:p>
            <a:pPr eaLnBrk="1" hangingPunct="1">
              <a:spcBef>
                <a:spcPct val="0"/>
              </a:spcBef>
            </a:pPr>
            <a:endParaRPr lang="en-US">
              <a:cs typeface="MS Gothic"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sldNum"/>
          </p:nvPr>
        </p:nvSpPr>
        <p:spPr>
          <a:ln/>
        </p:spPr>
        <p:txBody>
          <a:bodyPr/>
          <a:lstStyle/>
          <a:p>
            <a:fld id="{453846F1-FD96-1542-A24E-10B1EADE25EC}" type="slidenum">
              <a:rPr lang="en-US"/>
              <a:pPr/>
              <a:t>51</a:t>
            </a:fld>
            <a:endParaRPr lang="en-US"/>
          </a:p>
        </p:txBody>
      </p:sp>
      <p:sp>
        <p:nvSpPr>
          <p:cNvPr id="49153" name="Text Box 1"/>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094FA4A2-5C70-C54A-9BAB-00177D4CB23E}" type="slidenum">
              <a:rPr lang="en-US" sz="1300"/>
              <a:pPr algn="r" defTabSz="460858">
                <a:lnSpc>
                  <a:spcPct val="93000"/>
                </a:lnSpc>
                <a:buSzPct val="100000"/>
              </a:pPr>
              <a:t>51</a:t>
            </a:fld>
            <a:endParaRPr lang="en-US" sz="1300"/>
          </a:p>
        </p:txBody>
      </p:sp>
      <p:sp>
        <p:nvSpPr>
          <p:cNvPr id="49154" name="Text Box 2"/>
          <p:cNvSpPr txBox="1">
            <a:spLocks noGrp="1" noRot="1" noChangeAspect="1" noChangeArrowheads="1"/>
          </p:cNvSpPr>
          <p:nvPr>
            <p:ph type="sldImg"/>
          </p:nvPr>
        </p:nvSpPr>
        <p:spPr bwMode="auto">
          <a:xfrm>
            <a:off x="1180885" y="711092"/>
            <a:ext cx="4648632" cy="351372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49155" name="Text Box 3"/>
          <p:cNvSpPr txBox="1">
            <a:spLocks noChangeArrowheads="1"/>
          </p:cNvSpPr>
          <p:nvPr/>
        </p:nvSpPr>
        <p:spPr bwMode="auto">
          <a:xfrm>
            <a:off x="701199" y="4451142"/>
            <a:ext cx="5609595" cy="4308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6"/>
          <p:cNvSpPr>
            <a:spLocks noGrp="1" noChangeArrowheads="1"/>
          </p:cNvSpPr>
          <p:nvPr>
            <p:ph type="sldNum"/>
          </p:nvPr>
        </p:nvSpPr>
        <p:spPr>
          <a:ln/>
        </p:spPr>
        <p:txBody>
          <a:bodyPr/>
          <a:lstStyle/>
          <a:p>
            <a:fld id="{509C8AAE-1B9F-0E4E-9A4D-B7D736F9859F}" type="slidenum">
              <a:rPr lang="en-US"/>
              <a:pPr/>
              <a:t>52</a:t>
            </a:fld>
            <a:endParaRPr lang="en-US"/>
          </a:p>
        </p:txBody>
      </p:sp>
      <p:sp>
        <p:nvSpPr>
          <p:cNvPr id="50177"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9B413395-5647-134F-B5EB-06E83552FE80}" type="slidenum">
              <a:rPr lang="en-US" sz="1300"/>
              <a:pPr algn="r" defTabSz="460858">
                <a:lnSpc>
                  <a:spcPct val="93000"/>
                </a:lnSpc>
                <a:buClr>
                  <a:srgbClr val="000000"/>
                </a:buClr>
                <a:buSzPct val="100000"/>
              </a:pPr>
              <a:t>52</a:t>
            </a:fld>
            <a:endParaRPr lang="en-US" sz="1300"/>
          </a:p>
        </p:txBody>
      </p:sp>
      <p:sp>
        <p:nvSpPr>
          <p:cNvPr id="50178" name="Text Box 2"/>
          <p:cNvSpPr txBox="1">
            <a:spLocks noGrp="1" noRot="1" noChangeAspect="1" noChangeArrowheads="1"/>
          </p:cNvSpPr>
          <p:nvPr>
            <p:ph type="sldImg"/>
          </p:nvPr>
        </p:nvSpPr>
        <p:spPr bwMode="auto">
          <a:xfrm>
            <a:off x="1180885" y="711092"/>
            <a:ext cx="4648632" cy="351372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0179" name="Text Box 3"/>
          <p:cNvSpPr txBox="1">
            <a:spLocks noChangeArrowheads="1"/>
          </p:cNvSpPr>
          <p:nvPr/>
        </p:nvSpPr>
        <p:spPr bwMode="auto">
          <a:xfrm>
            <a:off x="701199" y="4451142"/>
            <a:ext cx="5609595" cy="4308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2172" tIns="46086" rIns="92172" bIns="46086" anchor="ctr"/>
          <a:lstStyle/>
          <a:p>
            <a:pPr defTabSz="460858">
              <a:spcBef>
                <a:spcPts val="1512"/>
              </a:spcBef>
              <a:buClr>
                <a:srgbClr val="000000"/>
              </a:buClr>
              <a:buSzPct val="100000"/>
            </a:pPr>
            <a:endParaRPr lang="en-US" sz="2400">
              <a:solidFill>
                <a:srgbClr val="000000"/>
              </a:solidFill>
              <a:ea typeface="ＭＳ Ｐゴシック" charset="0"/>
              <a:cs typeface="MS Gothic" charset="0"/>
            </a:endParaRPr>
          </a:p>
        </p:txBody>
      </p:sp>
      <p:sp>
        <p:nvSpPr>
          <p:cNvPr id="50180" name="Text Box 4"/>
          <p:cNvSpPr txBox="1">
            <a:spLocks noChangeArrowheads="1"/>
          </p:cNvSpPr>
          <p:nvPr/>
        </p:nvSpPr>
        <p:spPr bwMode="auto">
          <a:xfrm>
            <a:off x="1594" y="4854040"/>
            <a:ext cx="7112392" cy="13804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720" tIns="45360" rIns="90720" bIns="4536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60858">
              <a:lnSpc>
                <a:spcPct val="93000"/>
              </a:lnSpc>
              <a:buClr>
                <a:srgbClr val="000000"/>
              </a:buClr>
              <a:buSzPct val="100000"/>
            </a:pPr>
            <a:r>
              <a:rPr lang="en-US" sz="1800" b="1"/>
              <a:t>Some of you may follow blogs of some of our developers.  That's just a hint of the productive product development ferment that goes on inside IBM.  The speed of our engineers is dramatically accelerated by their ability to build with code and components built by their colleagues.  Add Crowdsourcing!</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F7204F40-27D8-F745-A132-899ADFA6C31E}" type="slidenum">
              <a:rPr lang="en-US"/>
              <a:pPr/>
              <a:t>53</a:t>
            </a:fld>
            <a:endParaRPr lang="en-US"/>
          </a:p>
        </p:txBody>
      </p:sp>
      <p:sp>
        <p:nvSpPr>
          <p:cNvPr id="51201" name="Text Box 1"/>
          <p:cNvSpPr txBox="1">
            <a:spLocks noGrp="1" noRot="1" noChangeAspect="1" noChangeArrowheads="1"/>
          </p:cNvSpPr>
          <p:nvPr>
            <p:ph type="sldImg"/>
          </p:nvPr>
        </p:nvSpPr>
        <p:spPr bwMode="auto">
          <a:xfrm>
            <a:off x="1163638" y="711200"/>
            <a:ext cx="4681537" cy="35115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1202" name="Text Box 2"/>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6"/>
          <p:cNvSpPr>
            <a:spLocks noGrp="1" noChangeArrowheads="1"/>
          </p:cNvSpPr>
          <p:nvPr>
            <p:ph type="sldNum"/>
          </p:nvPr>
        </p:nvSpPr>
        <p:spPr>
          <a:ln/>
        </p:spPr>
        <p:txBody>
          <a:bodyPr/>
          <a:lstStyle/>
          <a:p>
            <a:fld id="{3EEA83A0-91FD-894A-9D74-A924741910FE}" type="slidenum">
              <a:rPr lang="en-US"/>
              <a:pPr/>
              <a:t>54</a:t>
            </a:fld>
            <a:endParaRPr lang="en-US"/>
          </a:p>
        </p:txBody>
      </p:sp>
      <p:sp>
        <p:nvSpPr>
          <p:cNvPr id="52225" name="Text Box 1"/>
          <p:cNvSpPr txBox="1">
            <a:spLocks noChangeArrowheads="1"/>
          </p:cNvSpPr>
          <p:nvPr/>
        </p:nvSpPr>
        <p:spPr bwMode="auto">
          <a:xfrm>
            <a:off x="3968151" y="8905495"/>
            <a:ext cx="3039062" cy="463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199120AA-D58F-4347-B286-BD61E5266E46}" type="slidenum">
              <a:rPr lang="en-US" sz="1300"/>
              <a:pPr algn="r" defTabSz="460858">
                <a:lnSpc>
                  <a:spcPct val="93000"/>
                </a:lnSpc>
                <a:buClr>
                  <a:srgbClr val="000000"/>
                </a:buClr>
                <a:buSzPct val="100000"/>
              </a:pPr>
              <a:t>54</a:t>
            </a:fld>
            <a:endParaRPr lang="en-US" sz="1300"/>
          </a:p>
        </p:txBody>
      </p:sp>
      <p:sp>
        <p:nvSpPr>
          <p:cNvPr id="52226" name="Text Box 2"/>
          <p:cNvSpPr txBox="1">
            <a:spLocks noChangeArrowheads="1"/>
          </p:cNvSpPr>
          <p:nvPr/>
        </p:nvSpPr>
        <p:spPr bwMode="auto">
          <a:xfrm>
            <a:off x="3968151" y="8905495"/>
            <a:ext cx="3042249"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Clr>
                <a:srgbClr val="000000"/>
              </a:buClr>
              <a:buSzPct val="100000"/>
            </a:pPr>
            <a:fld id="{C4D9385B-2DC3-3848-9537-6F02075D3E9A}" type="slidenum">
              <a:rPr lang="en-US" sz="1300"/>
              <a:pPr algn="r" defTabSz="460858">
                <a:lnSpc>
                  <a:spcPct val="93000"/>
                </a:lnSpc>
                <a:buClr>
                  <a:srgbClr val="000000"/>
                </a:buClr>
                <a:buSzPct val="100000"/>
              </a:pPr>
              <a:t>54</a:t>
            </a:fld>
            <a:endParaRPr lang="en-US" sz="1300"/>
          </a:p>
        </p:txBody>
      </p:sp>
      <p:sp>
        <p:nvSpPr>
          <p:cNvPr id="52227" name="Text Box 3"/>
          <p:cNvSpPr txBox="1">
            <a:spLocks noChangeArrowheads="1"/>
          </p:cNvSpPr>
          <p:nvPr/>
        </p:nvSpPr>
        <p:spPr bwMode="auto">
          <a:xfrm>
            <a:off x="3971338" y="8903890"/>
            <a:ext cx="3039062" cy="468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260" tIns="46812" rIns="93260" bIns="46812"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buClr>
                <a:srgbClr val="000000"/>
              </a:buClr>
              <a:buSzPct val="100000"/>
            </a:pPr>
            <a:fld id="{B5050536-0616-954E-81D8-6FA7DF26E51F}" type="slidenum">
              <a:rPr lang="en-US" sz="1200">
                <a:cs typeface="Arial" charset="0"/>
              </a:rPr>
              <a:pPr algn="r" defTabSz="460858">
                <a:buClr>
                  <a:srgbClr val="000000"/>
                </a:buClr>
                <a:buSzPct val="100000"/>
              </a:pPr>
              <a:t>54</a:t>
            </a:fld>
            <a:endParaRPr lang="en-US" sz="1200">
              <a:cs typeface="Arial" charset="0"/>
            </a:endParaRPr>
          </a:p>
        </p:txBody>
      </p:sp>
      <p:sp>
        <p:nvSpPr>
          <p:cNvPr id="52228" name="Text Box 4"/>
          <p:cNvSpPr txBox="1">
            <a:spLocks noChangeArrowheads="1"/>
          </p:cNvSpPr>
          <p:nvPr/>
        </p:nvSpPr>
        <p:spPr bwMode="auto">
          <a:xfrm>
            <a:off x="3971338" y="8905495"/>
            <a:ext cx="3039062" cy="467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260" tIns="46812" rIns="93260" bIns="46812"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buClr>
                <a:srgbClr val="000000"/>
              </a:buClr>
              <a:buSzPct val="100000"/>
            </a:pPr>
            <a:fld id="{A0BBC1FB-583A-7E46-9844-4D88809EE522}" type="slidenum">
              <a:rPr lang="en-US" sz="1200">
                <a:cs typeface="Arial" charset="0"/>
              </a:rPr>
              <a:pPr algn="r" defTabSz="460858">
                <a:buClr>
                  <a:srgbClr val="000000"/>
                </a:buClr>
                <a:buSzPct val="100000"/>
              </a:pPr>
              <a:t>54</a:t>
            </a:fld>
            <a:endParaRPr lang="en-US" sz="1200">
              <a:cs typeface="Arial" charset="0"/>
            </a:endParaRPr>
          </a:p>
        </p:txBody>
      </p:sp>
      <p:sp>
        <p:nvSpPr>
          <p:cNvPr id="52229" name="Text Box 5"/>
          <p:cNvSpPr txBox="1">
            <a:spLocks noGrp="1" noRot="1" noChangeAspect="1" noChangeArrowheads="1"/>
          </p:cNvSpPr>
          <p:nvPr>
            <p:ph type="sldImg"/>
          </p:nvPr>
        </p:nvSpPr>
        <p:spPr bwMode="auto">
          <a:xfrm>
            <a:off x="1182477" y="704671"/>
            <a:ext cx="4653414" cy="3515327"/>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2230" name="Text Box 6"/>
          <p:cNvSpPr txBox="1">
            <a:spLocks noGrp="1" noChangeArrowheads="1"/>
          </p:cNvSpPr>
          <p:nvPr>
            <p:ph type="body" idx="1"/>
          </p:nvPr>
        </p:nvSpPr>
        <p:spPr bwMode="auto">
          <a:xfrm>
            <a:off x="1141042" y="4274574"/>
            <a:ext cx="4806403" cy="421999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260" tIns="46812" rIns="93260" bIns="46812"/>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a:spcBef>
                <a:spcPts val="302"/>
              </a:spcBef>
            </a:pPr>
            <a:endParaRPr lang="en-CA" sz="800">
              <a:cs typeface="MS Gothic" charset="0"/>
            </a:endParaRPr>
          </a:p>
          <a:p>
            <a:pPr>
              <a:spcBef>
                <a:spcPts val="302"/>
              </a:spcBef>
            </a:pPr>
            <a:endParaRPr lang="en-CA" sz="800">
              <a:cs typeface="MS Gothic" charset="0"/>
            </a:endParaRPr>
          </a:p>
        </p:txBody>
      </p:sp>
      <p:sp>
        <p:nvSpPr>
          <p:cNvPr id="52231" name="Rectangle 7"/>
          <p:cNvSpPr>
            <a:spLocks noChangeArrowheads="1"/>
          </p:cNvSpPr>
          <p:nvPr/>
        </p:nvSpPr>
        <p:spPr bwMode="auto">
          <a:xfrm>
            <a:off x="1220724" y="4234445"/>
            <a:ext cx="4648633" cy="4216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3623" tIns="46812" rIns="93623" bIns="46812"/>
          <a:lstStyle/>
          <a:p>
            <a:pPr marL="120016" indent="-120016"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We</a:t>
            </a:r>
            <a:r>
              <a:rPr lang="en-US" sz="1300">
                <a:solidFill>
                  <a:srgbClr val="000000"/>
                </a:solidFill>
                <a:latin typeface="Times New Roman" charset="0"/>
                <a:ea typeface="ＭＳ Ｐゴシック" charset="0"/>
                <a:cs typeface="MS PGothic" charset="0"/>
              </a:rPr>
              <a:t>’</a:t>
            </a:r>
            <a:r>
              <a:rPr lang="nl-NL" sz="1300">
                <a:solidFill>
                  <a:srgbClr val="000000"/>
                </a:solidFill>
                <a:latin typeface="Times New Roman" charset="0"/>
                <a:ea typeface="ＭＳ Ｐゴシック" charset="0"/>
                <a:cs typeface="MS PGothic" charset="0"/>
              </a:rPr>
              <a:t>ve designed the product around business drivers that determine the impact of social media on brand, product and service.</a:t>
            </a:r>
          </a:p>
          <a:p>
            <a:pPr marL="120016" indent="-120016" defTabSz="460858">
              <a:spcBef>
                <a:spcPts val="492"/>
              </a:spcBef>
              <a:buClr>
                <a:srgbClr val="000000"/>
              </a:buClr>
              <a:buSzPct val="100000"/>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endParaRPr lang="nl-NL" sz="1300">
              <a:solidFill>
                <a:srgbClr val="000000"/>
              </a:solidFill>
              <a:latin typeface="Times New Roman" charset="0"/>
              <a:ea typeface="ＭＳ Ｐゴシック" charset="0"/>
              <a:cs typeface="MS PGothic" charset="0"/>
            </a:endParaRPr>
          </a:p>
          <a:p>
            <a:pPr marL="120016" indent="-120016"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These business drivers shape the underlying capability areas, which include:</a:t>
            </a:r>
          </a:p>
          <a:p>
            <a:pPr marL="120016" indent="-120016" defTabSz="460858">
              <a:spcBef>
                <a:spcPts val="492"/>
              </a:spcBef>
              <a:buClr>
                <a:srgbClr val="000000"/>
              </a:buClr>
              <a:buSzPct val="100000"/>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endParaRPr lang="nl-NL" sz="1300">
              <a:solidFill>
                <a:srgbClr val="000000"/>
              </a:solidFill>
              <a:latin typeface="Times New Roman" charset="0"/>
              <a:ea typeface="ＭＳ Ｐゴシック" charset="0"/>
              <a:cs typeface="MS PGothic" charset="0"/>
            </a:endParaRPr>
          </a:p>
          <a:p>
            <a:pPr marL="814502" lvl="1" indent="-310439"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The industry</a:t>
            </a:r>
            <a:r>
              <a:rPr lang="en-US" sz="1300">
                <a:solidFill>
                  <a:srgbClr val="000000"/>
                </a:solidFill>
                <a:latin typeface="Times New Roman" charset="0"/>
                <a:ea typeface="ＭＳ Ｐゴシック" charset="0"/>
                <a:cs typeface="MS PGothic" charset="0"/>
              </a:rPr>
              <a:t>’</a:t>
            </a:r>
            <a:r>
              <a:rPr lang="nl-NL" sz="1300">
                <a:solidFill>
                  <a:srgbClr val="000000"/>
                </a:solidFill>
                <a:latin typeface="Times New Roman" charset="0"/>
                <a:ea typeface="ＭＳ Ｐゴシック" charset="0"/>
                <a:cs typeface="MS PGothic" charset="0"/>
              </a:rPr>
              <a:t>s most robust search capability</a:t>
            </a:r>
          </a:p>
          <a:p>
            <a:pPr marL="814502" lvl="1" indent="-310439"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Multi-dimensional sentiment analysis</a:t>
            </a:r>
          </a:p>
          <a:p>
            <a:pPr marL="814502" lvl="1" indent="-310439"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Contextual affinity relationships to key points of analysis</a:t>
            </a:r>
          </a:p>
          <a:p>
            <a:pPr marL="814502" lvl="1" indent="-310439"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And related and relevant topic association above and beyond what you initially search and analyze</a:t>
            </a:r>
          </a:p>
          <a:p>
            <a:pPr marL="814502" lvl="1" indent="-310439" defTabSz="460858">
              <a:spcBef>
                <a:spcPts val="492"/>
              </a:spcBef>
              <a:buClr>
                <a:srgbClr val="000000"/>
              </a:buClr>
              <a:buSzPct val="100000"/>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endParaRPr lang="nl-NL" sz="1300">
              <a:solidFill>
                <a:srgbClr val="000000"/>
              </a:solidFill>
              <a:latin typeface="Times New Roman" charset="0"/>
              <a:ea typeface="ＭＳ Ｐゴシック" charset="0"/>
              <a:cs typeface="MS PGothic" charset="0"/>
            </a:endParaRPr>
          </a:p>
          <a:p>
            <a:pPr marL="120016" indent="-120016" defTabSz="460858">
              <a:spcBef>
                <a:spcPts val="492"/>
              </a:spcBef>
              <a:buClr>
                <a:srgbClr val="000000"/>
              </a:buClr>
              <a:buSzPct val="100000"/>
              <a:buFont typeface="Times New Roman" charset="0"/>
              <a:buChar char="•"/>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r>
              <a:rPr lang="nl-NL" sz="1300">
                <a:solidFill>
                  <a:srgbClr val="000000"/>
                </a:solidFill>
                <a:latin typeface="Times New Roman" charset="0"/>
                <a:ea typeface="ＭＳ Ｐゴシック" charset="0"/>
                <a:cs typeface="MS PGothic" charset="0"/>
              </a:rPr>
              <a:t>This is all completed and assessed across diverse and multiple source areas – from facebook, to billions of discussion boards, to Twitter to Newsgroups.</a:t>
            </a:r>
          </a:p>
          <a:p>
            <a:pPr marL="121615" indent="-120016" defTabSz="460858">
              <a:spcBef>
                <a:spcPts val="492"/>
              </a:spcBef>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endParaRPr lang="nl-NL" sz="1300" i="1">
              <a:solidFill>
                <a:srgbClr val="000000"/>
              </a:solidFill>
              <a:latin typeface="Times New Roman" charset="0"/>
              <a:ea typeface="ＭＳ Ｐゴシック" charset="0"/>
              <a:cs typeface="MS PGothic" charset="0"/>
            </a:endParaRPr>
          </a:p>
          <a:p>
            <a:pPr marL="121615" indent="-120016" defTabSz="460858">
              <a:spcBef>
                <a:spcPts val="492"/>
              </a:spcBef>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endParaRPr lang="nl-NL" sz="1300">
              <a:solidFill>
                <a:srgbClr val="000000"/>
              </a:solidFill>
              <a:latin typeface="Times New Roman" charset="0"/>
              <a:ea typeface="ＭＳ Ｐゴシック" charset="0"/>
              <a:cs typeface="MS PGothic" charset="0"/>
            </a:endParaRPr>
          </a:p>
          <a:p>
            <a:pPr marL="120016" indent="-120016" defTabSz="460858">
              <a:spcBef>
                <a:spcPts val="492"/>
              </a:spcBef>
              <a:buClr>
                <a:srgbClr val="000000"/>
              </a:buClr>
              <a:buSzPct val="100000"/>
              <a:tabLst>
                <a:tab pos="120016" algn="l"/>
                <a:tab pos="577673" algn="l"/>
                <a:tab pos="1036930" algn="l"/>
                <a:tab pos="1496188" algn="l"/>
                <a:tab pos="1955444" algn="l"/>
                <a:tab pos="2414702" algn="l"/>
                <a:tab pos="2873959" algn="l"/>
                <a:tab pos="3333217" algn="l"/>
                <a:tab pos="3792474" algn="l"/>
                <a:tab pos="4251732" algn="l"/>
                <a:tab pos="4710989" algn="l"/>
                <a:tab pos="5170247" algn="l"/>
                <a:tab pos="5629504" algn="l"/>
                <a:tab pos="6088762" algn="l"/>
                <a:tab pos="6548018" algn="l"/>
                <a:tab pos="7007276" algn="l"/>
                <a:tab pos="7466533" algn="l"/>
                <a:tab pos="7925791" algn="l"/>
                <a:tab pos="8385048" algn="l"/>
                <a:tab pos="8844306" algn="l"/>
                <a:tab pos="9303563" algn="l"/>
              </a:tabLst>
            </a:pPr>
            <a:endParaRPr lang="nl-NL" sz="1300">
              <a:solidFill>
                <a:srgbClr val="000000"/>
              </a:solidFill>
              <a:latin typeface="Times New Roman" charset="0"/>
              <a:ea typeface="ＭＳ Ｐゴシック" charset="0"/>
              <a:cs typeface="MS PGothic"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D1EABBB2-1F01-4F84-B1A7-2E6C6AC16952}" type="slidenum">
              <a:rPr lang="en-US">
                <a:solidFill>
                  <a:srgbClr val="000000"/>
                </a:solidFill>
                <a:cs typeface="Arial" charset="0"/>
              </a:rPr>
              <a:pPr>
                <a:defRPr/>
              </a:pPr>
              <a:t>15</a:t>
            </a:fld>
            <a:endParaRPr lang="en-US">
              <a:solidFill>
                <a:srgbClr val="000000"/>
              </a:solidFill>
              <a:cs typeface="Arial" charset="0"/>
            </a:endParaRPr>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indent="9752" eaLnBrk="1" hangingPunct="1">
              <a:spcBef>
                <a:spcPct val="20000"/>
              </a:spcBef>
              <a:buClr>
                <a:srgbClr val="FFC83C"/>
              </a:buClr>
            </a:pPr>
            <a:r>
              <a:rPr lang="en-US" smtClean="0">
                <a:latin typeface="Arial" charset="0"/>
              </a:rPr>
              <a:t>Let’s take a look at the traditional interaction prospect that companies have used to measure how people move from being prospects to customers. </a:t>
            </a:r>
          </a:p>
          <a:p>
            <a:pPr indent="9752" eaLnBrk="1" hangingPunct="1">
              <a:spcBef>
                <a:spcPct val="20000"/>
              </a:spcBef>
              <a:buClr>
                <a:srgbClr val="FFC83C"/>
              </a:buClr>
            </a:pPr>
            <a:endParaRPr lang="en-US" smtClean="0">
              <a:latin typeface="Arial" charset="0"/>
            </a:endParaRPr>
          </a:p>
          <a:p>
            <a:pPr indent="9752" eaLnBrk="1" hangingPunct="1">
              <a:spcBef>
                <a:spcPct val="20000"/>
              </a:spcBef>
              <a:buClr>
                <a:srgbClr val="FFC83C"/>
              </a:buClr>
            </a:pPr>
            <a:r>
              <a:rPr lang="en-US" smtClean="0">
                <a:latin typeface="Arial" charset="0"/>
              </a:rPr>
              <a:t>This linear funnel is going away, replaced by something much more complex and interesting.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sldNum"/>
          </p:nvPr>
        </p:nvSpPr>
        <p:spPr>
          <a:ln/>
        </p:spPr>
        <p:txBody>
          <a:bodyPr/>
          <a:lstStyle/>
          <a:p>
            <a:fld id="{549CBD57-7656-AD45-926C-D317BF7CAF30}" type="slidenum">
              <a:rPr lang="en-US"/>
              <a:pPr/>
              <a:t>55</a:t>
            </a:fld>
            <a:endParaRPr lang="en-US"/>
          </a:p>
        </p:txBody>
      </p:sp>
      <p:sp>
        <p:nvSpPr>
          <p:cNvPr id="53249" name="Text Box 1"/>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CE161790-EA10-8C46-9B24-E5CEB1D6C7D9}" type="slidenum">
              <a:rPr lang="en-US" sz="1300"/>
              <a:pPr algn="r" defTabSz="460858">
                <a:lnSpc>
                  <a:spcPct val="93000"/>
                </a:lnSpc>
                <a:buSzPct val="100000"/>
              </a:pPr>
              <a:t>55</a:t>
            </a:fld>
            <a:endParaRPr lang="en-US" sz="1300"/>
          </a:p>
        </p:txBody>
      </p:sp>
      <p:sp>
        <p:nvSpPr>
          <p:cNvPr id="53250" name="Text Box 2"/>
          <p:cNvSpPr txBox="1">
            <a:spLocks noGrp="1" noRot="1" noChangeAspect="1" noChangeArrowheads="1"/>
          </p:cNvSpPr>
          <p:nvPr>
            <p:ph type="sldImg"/>
          </p:nvPr>
        </p:nvSpPr>
        <p:spPr bwMode="auto">
          <a:xfrm>
            <a:off x="1180885" y="711092"/>
            <a:ext cx="4648632" cy="351372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3251" name="Text Box 3"/>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FE65C6A4-F4EC-ED45-8FEB-365CED7BE7D8}" type="slidenum">
              <a:rPr lang="en-US"/>
              <a:pPr/>
              <a:t>56</a:t>
            </a:fld>
            <a:endParaRPr lang="en-US"/>
          </a:p>
        </p:txBody>
      </p:sp>
      <p:sp>
        <p:nvSpPr>
          <p:cNvPr id="54273" name="Text Box 1"/>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4274" name="Text Box 2"/>
          <p:cNvSpPr txBox="1">
            <a:spLocks noGrp="1" noChangeArrowheads="1"/>
          </p:cNvSpPr>
          <p:nvPr>
            <p:ph type="body" idx="1"/>
          </p:nvPr>
        </p:nvSpPr>
        <p:spPr bwMode="auto">
          <a:xfrm>
            <a:off x="478091" y="3386913"/>
            <a:ext cx="6309201" cy="598568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5pPr>
            <a:lvl6pPr marL="25146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6pPr>
            <a:lvl7pPr marL="29718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7pPr>
            <a:lvl8pPr marL="34290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8pPr>
            <a:lvl9pPr marL="3886200" indent="-228600" eaLnBrk="0" fontAlgn="base" hangingPunct="0">
              <a:spcBef>
                <a:spcPct val="300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1200">
                <a:solidFill>
                  <a:srgbClr val="000000"/>
                </a:solidFill>
                <a:latin typeface="Times New Roman" charset="0"/>
                <a:ea typeface="ＭＳ Ｐゴシック" charset="0"/>
              </a:defRPr>
            </a:lvl9pPr>
          </a:lstStyle>
          <a:p>
            <a:pPr>
              <a:spcBef>
                <a:spcPts val="454"/>
              </a:spcBef>
            </a:pPr>
            <a:r>
              <a:rPr lang="en-US">
                <a:cs typeface="MS Gothic" charset="0"/>
              </a:rPr>
              <a:t>As we've worked with a wide range of clients, we've seen a pattern emerge around how businesses like this -- ones that are engaged, transparent and nimble -- can get started.  So let's look at these three points of entry. </a:t>
            </a:r>
          </a:p>
          <a:p>
            <a:pPr>
              <a:spcBef>
                <a:spcPts val="454"/>
              </a:spcBef>
            </a:pPr>
            <a:r>
              <a:rPr lang="en-US">
                <a:cs typeface="MS Gothic" charset="0"/>
              </a:rPr>
              <a:t>1) The first is deepening client relationships, best related to the marketing and customer service functions within an organization. A professional in one of these areas is probably asking questions like, *"Wouldn't it be great if my clients could interact with each other -- maybe sharing feedback or recommending new products?"*"Could my marketing campaigns be more effective?""Could I be resolving customer issues in my call centers more rapidly and with greater insight into their issues?" </a:t>
            </a:r>
          </a:p>
          <a:p>
            <a:pPr>
              <a:spcBef>
                <a:spcPts val="454"/>
              </a:spcBef>
            </a:pPr>
            <a:r>
              <a:rPr lang="en-US">
                <a:cs typeface="MS Gothic" charset="0"/>
              </a:rPr>
              <a:t>All these questions represent challenges, that can have a direct impact on a company's bottom line. </a:t>
            </a:r>
          </a:p>
          <a:p>
            <a:pPr>
              <a:spcBef>
                <a:spcPts val="454"/>
              </a:spcBef>
            </a:pPr>
            <a:r>
              <a:rPr lang="en-US">
                <a:cs typeface="MS Gothic" charset="0"/>
              </a:rPr>
              <a:t>And, each can be a great project to tackle with a Social Business strategy.</a:t>
            </a:r>
          </a:p>
          <a:p>
            <a:pPr>
              <a:spcBef>
                <a:spcPts val="454"/>
              </a:spcBef>
            </a:pPr>
            <a:endParaRPr lang="en-US">
              <a:cs typeface="MS Gothic" charset="0"/>
            </a:endParaRPr>
          </a:p>
          <a:p>
            <a:pPr>
              <a:spcBef>
                <a:spcPts val="454"/>
              </a:spcBef>
            </a:pPr>
            <a:r>
              <a:rPr lang="en-US">
                <a:cs typeface="MS Gothic" charset="0"/>
              </a:rPr>
              <a:t>2) A second entry point is how to drive operational efficiencies, and this is something a product and service development professional could get started with. In this case, they're probably asking questions like: *"How can I get new products to market faster?"  *"Are too many of our great ideas and insights getting lost?"  *"Do I have a strategy to "listen" to what the market is saying so that I can keep up?" "How can I do a better job of supporting relationships with our top customers and partners"? n these cases, you can just imagine the wide range of solutions that a Social Business can apply -- like the ability to innovate on a global scale, leveraging the collective expertise of the organization. </a:t>
            </a:r>
          </a:p>
          <a:p>
            <a:pPr>
              <a:spcBef>
                <a:spcPts val="454"/>
              </a:spcBef>
            </a:pPr>
            <a:endParaRPr lang="en-US">
              <a:cs typeface="MS Gothic" charset="0"/>
            </a:endParaRPr>
          </a:p>
          <a:p>
            <a:pPr>
              <a:spcBef>
                <a:spcPts val="454"/>
              </a:spcBef>
            </a:pPr>
            <a:endParaRPr lang="en-US">
              <a:cs typeface="MS Gothic" charset="0"/>
            </a:endParaRPr>
          </a:p>
          <a:p>
            <a:pPr>
              <a:spcBef>
                <a:spcPts val="454"/>
              </a:spcBef>
            </a:pPr>
            <a:r>
              <a:rPr lang="en-US">
                <a:cs typeface="MS Gothic" charset="0"/>
              </a:rPr>
              <a:t>3) Finally, a third point of entry is optimizing the workforce, and focuses on operations and human resources.Here, we're seeing questions like: *"How do I do more with fewer resources?"*"How can I get more value from an increasingly remote and distributed workforce?" “As we integrate more </a:t>
            </a:r>
          </a:p>
          <a:p>
            <a:pPr>
              <a:spcBef>
                <a:spcPts val="454"/>
              </a:spcBef>
            </a:pPr>
            <a:r>
              <a:rPr lang="en-US">
                <a:cs typeface="MS Gothic" charset="0"/>
              </a:rPr>
              <a:t> social tools, what about policy and governance?" *"Is there a way to lower costs like travel without impacting productivity?" *"Is there a better way for our teams to collaborate, and create and share projects and documents without inundating them with new processes?"  </a:t>
            </a:r>
          </a:p>
          <a:p>
            <a:pPr>
              <a:spcBef>
                <a:spcPts val="454"/>
              </a:spcBef>
            </a:pPr>
            <a:endParaRPr lang="en-US">
              <a:cs typeface="MS Gothic" charset="0"/>
            </a:endParaRPr>
          </a:p>
          <a:p>
            <a:pPr>
              <a:spcBef>
                <a:spcPts val="454"/>
              </a:spcBef>
            </a:pPr>
            <a:r>
              <a:rPr lang="en-US">
                <a:cs typeface="MS Gothic" charset="0"/>
              </a:rPr>
              <a:t>Again, Social Business can provide solutions for all these questions.</a:t>
            </a:r>
          </a:p>
          <a:p>
            <a:pPr eaLnBrk="1" hangingPunct="1">
              <a:spcBef>
                <a:spcPct val="0"/>
              </a:spcBef>
            </a:pPr>
            <a:endParaRPr lang="en-US">
              <a:cs typeface="MS Gothic"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p:cNvSpPr>
            <a:spLocks noGrp="1" noChangeArrowheads="1"/>
          </p:cNvSpPr>
          <p:nvPr>
            <p:ph type="sldNum"/>
          </p:nvPr>
        </p:nvSpPr>
        <p:spPr>
          <a:ln/>
        </p:spPr>
        <p:txBody>
          <a:bodyPr/>
          <a:lstStyle/>
          <a:p>
            <a:fld id="{59503338-49B4-4543-A5A0-E8AE5B5EC4E7}" type="slidenum">
              <a:rPr lang="en-US"/>
              <a:pPr/>
              <a:t>57</a:t>
            </a:fld>
            <a:endParaRPr lang="en-US"/>
          </a:p>
        </p:txBody>
      </p:sp>
      <p:sp>
        <p:nvSpPr>
          <p:cNvPr id="55297" name="Text Box 1"/>
          <p:cNvSpPr txBox="1">
            <a:spLocks noChangeArrowheads="1"/>
          </p:cNvSpPr>
          <p:nvPr/>
        </p:nvSpPr>
        <p:spPr bwMode="auto">
          <a:xfrm>
            <a:off x="3968151" y="8905495"/>
            <a:ext cx="3040655" cy="46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r" defTabSz="460858">
              <a:lnSpc>
                <a:spcPct val="93000"/>
              </a:lnSpc>
              <a:buSzPct val="100000"/>
            </a:pPr>
            <a:fld id="{4344A299-300E-DF44-9ACA-35D85E3CADC9}" type="slidenum">
              <a:rPr lang="en-US" sz="1300"/>
              <a:pPr algn="r" defTabSz="460858">
                <a:lnSpc>
                  <a:spcPct val="93000"/>
                </a:lnSpc>
                <a:buSzPct val="100000"/>
              </a:pPr>
              <a:t>57</a:t>
            </a:fld>
            <a:endParaRPr lang="en-US" sz="1300"/>
          </a:p>
        </p:txBody>
      </p:sp>
      <p:sp>
        <p:nvSpPr>
          <p:cNvPr id="55298" name="Text Box 2"/>
          <p:cNvSpPr txBox="1">
            <a:spLocks noGrp="1" noRot="1" noChangeAspect="1" noChangeArrowheads="1"/>
          </p:cNvSpPr>
          <p:nvPr>
            <p:ph type="sldImg"/>
          </p:nvPr>
        </p:nvSpPr>
        <p:spPr bwMode="auto">
          <a:xfrm>
            <a:off x="1317937" y="1038547"/>
            <a:ext cx="4954610" cy="374165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5299" name="Text Box 3"/>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AEC4F1E5-840B-4240-A764-A6D991AF398C}" type="slidenum">
              <a:rPr lang="en-US"/>
              <a:pPr/>
              <a:t>58</a:t>
            </a:fld>
            <a:endParaRPr lang="en-US"/>
          </a:p>
        </p:txBody>
      </p:sp>
      <p:sp>
        <p:nvSpPr>
          <p:cNvPr id="56321" name="Text Box 1"/>
          <p:cNvSpPr txBox="1">
            <a:spLocks noGrp="1" noRot="1" noChangeAspect="1" noChangeArrowheads="1"/>
          </p:cNvSpPr>
          <p:nvPr>
            <p:ph type="sldImg"/>
          </p:nvPr>
        </p:nvSpPr>
        <p:spPr bwMode="auto">
          <a:xfrm>
            <a:off x="1180884" y="711092"/>
            <a:ext cx="4647039" cy="351211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6322" name="Text Box 2"/>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6"/>
          <p:cNvSpPr>
            <a:spLocks noGrp="1" noChangeArrowheads="1"/>
          </p:cNvSpPr>
          <p:nvPr>
            <p:ph type="sldNum"/>
          </p:nvPr>
        </p:nvSpPr>
        <p:spPr>
          <a:ln/>
        </p:spPr>
        <p:txBody>
          <a:bodyPr/>
          <a:lstStyle/>
          <a:p>
            <a:fld id="{AF7E9646-E68E-F542-A501-FB0A89E86BCD}" type="slidenum">
              <a:rPr lang="en-US"/>
              <a:pPr/>
              <a:t>59</a:t>
            </a:fld>
            <a:endParaRPr lang="en-US"/>
          </a:p>
        </p:txBody>
      </p:sp>
      <p:sp>
        <p:nvSpPr>
          <p:cNvPr id="57345" name="Text Box 1"/>
          <p:cNvSpPr txBox="1">
            <a:spLocks noGrp="1" noRot="1" noChangeAspect="1" noChangeArrowheads="1"/>
          </p:cNvSpPr>
          <p:nvPr>
            <p:ph type="sldImg"/>
          </p:nvPr>
        </p:nvSpPr>
        <p:spPr bwMode="auto">
          <a:xfrm>
            <a:off x="1163638" y="711200"/>
            <a:ext cx="4681537" cy="351155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57346" name="Text Box 2"/>
          <p:cNvSpPr txBox="1">
            <a:spLocks noGrp="1" noChangeArrowheads="1"/>
          </p:cNvSpPr>
          <p:nvPr>
            <p:ph type="body" idx="1"/>
          </p:nvPr>
        </p:nvSpPr>
        <p:spPr bwMode="auto">
          <a:xfrm>
            <a:off x="701200" y="4451143"/>
            <a:ext cx="5608001" cy="42151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C1D487E4-DAE6-42EE-8E6C-68BF3D29290B}" type="slidenum">
              <a:rPr lang="en-US" smtClean="0">
                <a:solidFill>
                  <a:prstClr val="black"/>
                </a:solidFill>
                <a:latin typeface="Arial" charset="0"/>
              </a:rPr>
              <a:pPr/>
              <a:t>64</a:t>
            </a:fld>
            <a:endParaRPr lang="en-US" dirty="0" smtClean="0">
              <a:solidFill>
                <a:prstClr val="black"/>
              </a:solidFill>
              <a:latin typeface="Arial" charset="0"/>
            </a:endParaRPr>
          </a:p>
        </p:txBody>
      </p:sp>
      <p:sp>
        <p:nvSpPr>
          <p:cNvPr id="101379" name="Rectangle 2"/>
          <p:cNvSpPr>
            <a:spLocks noGrp="1" noRot="1" noChangeAspect="1" noChangeArrowheads="1" noTextEdit="1"/>
          </p:cNvSpPr>
          <p:nvPr>
            <p:ph type="sldImg"/>
          </p:nvPr>
        </p:nvSpPr>
        <p:spPr>
          <a:xfrm>
            <a:off x="1162050" y="703263"/>
            <a:ext cx="4686300" cy="3514725"/>
          </a:xfrm>
          <a:ln/>
        </p:spPr>
      </p:sp>
      <p:sp>
        <p:nvSpPr>
          <p:cNvPr id="101380" name="Rectangle 3"/>
          <p:cNvSpPr>
            <a:spLocks noGrp="1" noChangeArrowheads="1"/>
          </p:cNvSpPr>
          <p:nvPr>
            <p:ph type="body" idx="1"/>
          </p:nvPr>
        </p:nvSpPr>
        <p:spPr>
          <a:noFill/>
          <a:ln/>
        </p:spPr>
        <p:txBody>
          <a:bodyPr/>
          <a:lstStyle/>
          <a:p>
            <a:endParaRPr lang="en-US" dirty="0"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a:defRPr/>
            </a:pPr>
            <a:endParaRPr lang="en-US" dirty="0"/>
          </a:p>
          <a:p>
            <a:pPr>
              <a:defRPr/>
            </a:pPr>
            <a:r>
              <a:rPr lang="en-US" dirty="0"/>
              <a:t>The first </a:t>
            </a:r>
            <a:r>
              <a:rPr lang="en-US" dirty="0" smtClean="0"/>
              <a:t>three </a:t>
            </a:r>
            <a:r>
              <a:rPr lang="en-US" dirty="0"/>
              <a:t>rules show that customers are quite sophisticated. They do not trust companies as much as they do the participants on the Web whether those people are peers, friends or customers of a certain product. </a:t>
            </a:r>
          </a:p>
          <a:p>
            <a:pPr>
              <a:defRPr/>
            </a:pPr>
            <a:endParaRPr lang="en-US" dirty="0"/>
          </a:p>
          <a:p>
            <a:pPr>
              <a:defRPr/>
            </a:pPr>
            <a:r>
              <a:rPr lang="en-US" dirty="0"/>
              <a:t>In this way, customer service has become the new marketing. A happy customer, to use a military term, is a force multiplier – meaning they not only benefit the customer with their business but they also hold the potential to become the best marketing a company could ask for because of tools such as Facebook and Twitter. </a:t>
            </a:r>
          </a:p>
          <a:p>
            <a:pPr>
              <a:defRPr/>
            </a:pPr>
            <a:r>
              <a:rPr lang="en-US" dirty="0" smtClean="0"/>
              <a:t>United made the mistake of not responding.  Here’s another </a:t>
            </a:r>
            <a:r>
              <a:rPr lang="en-US" dirty="0"/>
              <a:t> </a:t>
            </a:r>
            <a:r>
              <a:rPr lang="en-US" dirty="0" smtClean="0"/>
              <a:t>thought on importance of customer service.</a:t>
            </a:r>
            <a:endParaRPr lang="en-US" dirty="0"/>
          </a:p>
          <a:p>
            <a:pPr>
              <a:defRPr/>
            </a:pPr>
            <a:r>
              <a:rPr lang="en-US" b="1" dirty="0"/>
              <a:t>Max J. </a:t>
            </a:r>
            <a:r>
              <a:rPr lang="en-US" b="1" dirty="0" err="1"/>
              <a:t>Pucher</a:t>
            </a:r>
            <a:r>
              <a:rPr lang="en-US" b="1" dirty="0"/>
              <a:t> Takes Social CRM to the Woodshed</a:t>
            </a:r>
          </a:p>
          <a:p>
            <a:pPr>
              <a:defRPr/>
            </a:pPr>
            <a:r>
              <a:rPr lang="en-US" dirty="0"/>
              <a:t>If you're sick of vendor hype about social CRM, or pretty much anything else, you're not alone: this week IT blogger Max J. </a:t>
            </a:r>
            <a:r>
              <a:rPr lang="en-US" dirty="0" err="1"/>
              <a:t>Pucher</a:t>
            </a:r>
            <a:r>
              <a:rPr lang="en-US" dirty="0"/>
              <a:t> </a:t>
            </a:r>
            <a:r>
              <a:rPr lang="en-US" dirty="0">
                <a:hlinkClick r:id="rId3"/>
              </a:rPr>
              <a:t>tore into social media hype</a:t>
            </a:r>
            <a:r>
              <a:rPr lang="en-US" dirty="0"/>
              <a:t> . Here are two particularly important excerpts:</a:t>
            </a:r>
          </a:p>
          <a:p>
            <a:pPr>
              <a:defRPr/>
            </a:pPr>
            <a:r>
              <a:rPr lang="en-US" dirty="0"/>
              <a:t>How can anyone think that I will be a happier customer because a flight attendant greets me by reading my name from a list after I spent an unacceptable time waiting at check in? [...]</a:t>
            </a:r>
          </a:p>
          <a:p>
            <a:pPr>
              <a:defRPr/>
            </a:pPr>
            <a:r>
              <a:rPr lang="en-US" dirty="0"/>
              <a:t>So will a social CRM strategy improve anything? No, because in most businesses there is not even empowerment of the employees that need to deal with the now socially empowered customers. There is not even a common customer record. Most businesses are still internally in CONTROL mode and they want to expand it by means of BPM. Now many want to expand BPM into the CRM customer interaction to assert more control over the relationship. Is that empowerment or is that in any way Social? I don't see it. The marketing department wants to expand its INFLUENCE mode by using predictive analysis to trick customers into spontaneous buying. Some even pretend to be social, much in line with lame Corporate Social Responsibility marketing.</a:t>
            </a:r>
          </a:p>
          <a:p>
            <a:pPr>
              <a:defRPr/>
            </a:pPr>
            <a:r>
              <a:rPr lang="en-US" dirty="0" err="1"/>
              <a:t>Pucher</a:t>
            </a:r>
            <a:r>
              <a:rPr lang="en-US" dirty="0"/>
              <a:t> goes on to emphasize the need to empower customer service to provide real value to customers, citing his experience with the Apple Store as compared with a T-Mobile retail outlet:</a:t>
            </a:r>
          </a:p>
          <a:p>
            <a:pPr>
              <a:defRPr/>
            </a:pPr>
            <a:r>
              <a:rPr lang="en-US" dirty="0"/>
              <a:t>My iPhone4 was broken, but within the service contract they replaced it with a new one in 24 hours by courier. At the T-Mobile shop the replacement of a phone takes at least SIX WEEKS! The clerk says: 'Those are the rules.'</a:t>
            </a:r>
          </a:p>
          <a:p>
            <a:pPr>
              <a:defRPr/>
            </a:pPr>
            <a:r>
              <a:rPr lang="en-US" dirty="0"/>
              <a:t>I'm not quite sure he hits the mark though: how exactly is "empowering" that T-Mobile clerk going to change anything? T-Mobile needs to improve its ability to replace to replace phones, not the clerk's ability to bend the rules for one customer.</a:t>
            </a:r>
            <a:br>
              <a:rPr lang="en-US" dirty="0"/>
            </a:br>
            <a:r>
              <a:rPr lang="en-US" dirty="0"/>
              <a:t/>
            </a:r>
            <a:br>
              <a:rPr lang="en-US" dirty="0"/>
            </a:br>
            <a:r>
              <a:rPr lang="en-US" dirty="0"/>
              <a:t>And that's part of the problem with social CRM as a cure-all for business. I don't want a company to give me special treatment because I complain on Twitter and have a lot of followers. I want a company to get the customer experience part right in the first place.</a:t>
            </a:r>
          </a:p>
          <a:p>
            <a:pPr>
              <a:defRPr/>
            </a:pPr>
            <a:endParaRPr lang="en-US" dirty="0"/>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DDFF0D-B32F-4181-A8BE-391DE772D8E6}" type="slidenum">
              <a:rPr lang="en-US">
                <a:solidFill>
                  <a:prstClr val="black"/>
                </a:solidFill>
                <a:latin typeface="Calibri"/>
                <a:cs typeface="Arial" charset="0"/>
              </a:rPr>
              <a:pPr fontAlgn="base">
                <a:spcBef>
                  <a:spcPct val="0"/>
                </a:spcBef>
                <a:spcAft>
                  <a:spcPct val="0"/>
                </a:spcAft>
                <a:defRPr/>
              </a:pPr>
              <a:t>65</a:t>
            </a:fld>
            <a:endParaRPr lang="en-US">
              <a:solidFill>
                <a:prstClr val="black"/>
              </a:solidFill>
              <a:latin typeface="Calibri"/>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Start with the customer.  Then you’ll get it right without trying.</a:t>
            </a:r>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89F077-91F3-4CE2-A066-FC7341C62283}" type="slidenum">
              <a:rPr lang="en-US">
                <a:solidFill>
                  <a:prstClr val="black"/>
                </a:solidFill>
                <a:latin typeface="Calibri"/>
                <a:cs typeface="Arial" charset="0"/>
              </a:rPr>
              <a:pPr fontAlgn="base">
                <a:spcBef>
                  <a:spcPct val="0"/>
                </a:spcBef>
                <a:spcAft>
                  <a:spcPct val="0"/>
                </a:spcAft>
                <a:defRPr/>
              </a:pPr>
              <a:t>66</a:t>
            </a:fld>
            <a:endParaRPr lang="en-US">
              <a:solidFill>
                <a:prstClr val="black"/>
              </a:solidFill>
              <a:latin typeface="Calibri"/>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answer is :</a:t>
            </a:r>
            <a:r>
              <a:rPr lang="en-US" baseline="0" dirty="0" smtClean="0"/>
              <a:t>  YOU PUT THE CUSTOMER IN THE MIDDLE</a:t>
            </a:r>
          </a:p>
          <a:p>
            <a:endParaRPr lang="en-US" baseline="0" dirty="0" smtClean="0"/>
          </a:p>
          <a:p>
            <a:r>
              <a:rPr lang="en-US" dirty="0" smtClean="0"/>
              <a:t>An </a:t>
            </a:r>
            <a:r>
              <a:rPr lang="en-US" dirty="0" err="1" smtClean="0"/>
              <a:t>organisation</a:t>
            </a:r>
            <a:r>
              <a:rPr lang="en-US" dirty="0" smtClean="0"/>
              <a:t> can only achieve the responsiveness needed if it </a:t>
            </a:r>
            <a:r>
              <a:rPr lang="en-US" dirty="0" err="1" smtClean="0"/>
              <a:t>organises</a:t>
            </a:r>
            <a:r>
              <a:rPr lang="en-US" dirty="0" smtClean="0"/>
              <a:t> itself around its customers.  The</a:t>
            </a:r>
            <a:r>
              <a:rPr lang="en-US" baseline="0" dirty="0" smtClean="0"/>
              <a:t> old approach was to </a:t>
            </a:r>
            <a:r>
              <a:rPr lang="en-US" baseline="0" dirty="0" err="1" smtClean="0"/>
              <a:t>optimise</a:t>
            </a:r>
            <a:r>
              <a:rPr lang="en-US" baseline="0" dirty="0" smtClean="0"/>
              <a:t> internal processes such as order processing etc.  Thus the ERP system became the focal point and all activities radiated out from it.  Therefor internal processes drove external communication.  In the new, customer centric era this is unacceptable.  By putting the customer at the center an </a:t>
            </a:r>
            <a:r>
              <a:rPr lang="en-US" baseline="0" dirty="0" err="1" smtClean="0"/>
              <a:t>organisation</a:t>
            </a:r>
            <a:r>
              <a:rPr lang="en-US" baseline="0" dirty="0" smtClean="0"/>
              <a:t> gets it right.  A successful </a:t>
            </a:r>
            <a:r>
              <a:rPr lang="en-US" baseline="0" dirty="0" err="1" smtClean="0"/>
              <a:t>organisation</a:t>
            </a:r>
            <a:r>
              <a:rPr lang="en-US" baseline="0" dirty="0" smtClean="0"/>
              <a:t> empowers the people that are at the customer interface  (Sales, support, call center, marketing, customer service departments) by pacing the information and tools at their fingertips to be able to react and decide correctly immediately.  The next step is then to push this boundary out even further to include customers and partners.  This we call the social revolution. A modern </a:t>
            </a:r>
            <a:r>
              <a:rPr lang="en-US" baseline="0" dirty="0" err="1" smtClean="0"/>
              <a:t>organisation</a:t>
            </a:r>
            <a:r>
              <a:rPr lang="en-US" baseline="0" dirty="0" smtClean="0"/>
              <a:t> needs to become open in order to successfully put the customer in the middle. Putting the customer in the middle requires a customer relationship management solution = </a:t>
            </a:r>
            <a:r>
              <a:rPr lang="en-US" baseline="0" dirty="0" err="1" smtClean="0"/>
              <a:t>crm</a:t>
            </a:r>
            <a:r>
              <a:rPr lang="en-US" baseline="0" dirty="0" smtClean="0"/>
              <a:t>.</a:t>
            </a:r>
          </a:p>
          <a:p>
            <a:endParaRPr lang="en-US" baseline="0" dirty="0" smtClean="0"/>
          </a:p>
          <a:p>
            <a:r>
              <a:rPr lang="en-US" baseline="0" dirty="0" smtClean="0"/>
              <a:t>Sugar has been not only producing a </a:t>
            </a:r>
            <a:r>
              <a:rPr lang="en-US" baseline="0" dirty="0" err="1" smtClean="0"/>
              <a:t>crm</a:t>
            </a:r>
            <a:r>
              <a:rPr lang="en-US" baseline="0" dirty="0" smtClean="0"/>
              <a:t> system but actually putting into practice the concepts of an open </a:t>
            </a:r>
            <a:r>
              <a:rPr lang="en-US" baseline="0" dirty="0" err="1" smtClean="0"/>
              <a:t>organisation</a:t>
            </a:r>
            <a:r>
              <a:rPr lang="en-US" baseline="0" dirty="0" smtClean="0"/>
              <a:t> since its inception.  I will try to impart some of the lessons we’ve learned, and the mistakes that we have made along the way today.</a:t>
            </a:r>
          </a:p>
          <a:p>
            <a:endParaRPr lang="en-US" baseline="0" dirty="0" smtClean="0"/>
          </a:p>
          <a:p>
            <a:r>
              <a:rPr lang="en-US" baseline="0" dirty="0" smtClean="0"/>
              <a:t>70% of old CRM projects by legacy CRM vendors were unsuccessful.  SugarCRM has a better than 85% success rate.  Why is this?</a:t>
            </a:r>
          </a:p>
          <a:p>
            <a:endParaRPr lang="en-US" baseline="0" dirty="0" smtClean="0"/>
          </a:p>
          <a:p>
            <a:pPr defTabSz="468056">
              <a:defRPr/>
            </a:pPr>
            <a:r>
              <a:rPr lang="en-US" dirty="0" smtClean="0"/>
              <a:t>Because we make CRM simple. This is the key.  If the CRM</a:t>
            </a:r>
            <a:r>
              <a:rPr lang="en-US" baseline="0" dirty="0" smtClean="0"/>
              <a:t> is easy to use and really helpful, then it will be successful. </a:t>
            </a:r>
            <a:endParaRPr lang="en-US" dirty="0"/>
          </a:p>
        </p:txBody>
      </p:sp>
      <p:sp>
        <p:nvSpPr>
          <p:cNvPr id="4" name="Slide Number Placeholder 3"/>
          <p:cNvSpPr>
            <a:spLocks noGrp="1"/>
          </p:cNvSpPr>
          <p:nvPr>
            <p:ph type="sldNum" sz="quarter" idx="10"/>
          </p:nvPr>
        </p:nvSpPr>
        <p:spPr/>
        <p:txBody>
          <a:bodyPr/>
          <a:lstStyle/>
          <a:p>
            <a:pPr>
              <a:defRPr/>
            </a:pPr>
            <a:fld id="{73B8490E-E543-4860-A9AD-168E895B06DC}" type="slidenum">
              <a:rPr lang="en-US" smtClean="0">
                <a:solidFill>
                  <a:prstClr val="black"/>
                </a:solidFill>
                <a:latin typeface="Calibri"/>
              </a:rPr>
              <a:pPr>
                <a:defRPr/>
              </a:pPr>
              <a:t>67</a:t>
            </a:fld>
            <a:endParaRPr lang="en-US">
              <a:solidFill>
                <a:prstClr val="black"/>
              </a:solidFill>
              <a:latin typeface="Calibri"/>
            </a:endParaRPr>
          </a:p>
        </p:txBody>
      </p:sp>
    </p:spTree>
    <p:extLst>
      <p:ext uri="{BB962C8B-B14F-4D97-AF65-F5344CB8AC3E}">
        <p14:creationId xmlns:p14="http://schemas.microsoft.com/office/powerpoint/2010/main" val="11685533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CRM stands for </a:t>
            </a:r>
          </a:p>
          <a:p>
            <a:endParaRPr lang="en-US" dirty="0" smtClean="0"/>
          </a:p>
          <a:p>
            <a:r>
              <a:rPr lang="en-US" dirty="0" smtClean="0"/>
              <a:t>&lt;CLICK</a:t>
            </a:r>
            <a:r>
              <a:rPr lang="en-US" baseline="0" dirty="0" smtClean="0"/>
              <a:t>&gt; Customer</a:t>
            </a:r>
          </a:p>
          <a:p>
            <a:endParaRPr lang="en-US" baseline="0" dirty="0" smtClean="0"/>
          </a:p>
          <a:p>
            <a:r>
              <a:rPr lang="en-US" baseline="0" dirty="0" smtClean="0"/>
              <a:t>&lt;CLICK&gt; Relationship </a:t>
            </a:r>
          </a:p>
          <a:p>
            <a:endParaRPr lang="en-US" baseline="0" dirty="0" smtClean="0"/>
          </a:p>
          <a:p>
            <a:r>
              <a:rPr lang="en-US" baseline="0" dirty="0" smtClean="0"/>
              <a:t>&lt;CLICK&gt; Management</a:t>
            </a:r>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prstClr val="black"/>
                </a:solidFill>
                <a:latin typeface="Calibri"/>
              </a:rPr>
              <a:pPr/>
              <a:t>68</a:t>
            </a:fld>
            <a:endParaRPr lang="en-US">
              <a:solidFill>
                <a:prstClr val="black"/>
              </a:solidFill>
              <a:latin typeface="Calibri"/>
            </a:endParaRPr>
          </a:p>
        </p:txBody>
      </p:sp>
    </p:spTree>
    <p:extLst>
      <p:ext uri="{BB962C8B-B14F-4D97-AF65-F5344CB8AC3E}">
        <p14:creationId xmlns:p14="http://schemas.microsoft.com/office/powerpoint/2010/main" val="3763692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71639C7-DA7B-4B26-B9D0-255CFDF78240}" type="slidenum">
              <a:rPr lang="en-US">
                <a:solidFill>
                  <a:srgbClr val="000000"/>
                </a:solidFill>
                <a:cs typeface="Arial" charset="0"/>
              </a:rPr>
              <a:pPr>
                <a:defRPr/>
              </a:pPr>
              <a:t>16</a:t>
            </a:fld>
            <a:endParaRPr lang="en-US">
              <a:solidFill>
                <a:srgbClr val="000000"/>
              </a:solidFill>
              <a:cs typeface="Arial" charset="0"/>
            </a:endParaRPr>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rPr>
              <a:t>The new buying model is much more byzantine. It is no longer a linear conversation between participant and company. Instead, it is a multi-faceted conversation between the person, friends, peers, blogs, entrenched, new and free alternatives that might result in a sale. This is a nightmare for sales and marketing leaders stuck in the ways of the past. It creates  tremendous opportunities for those who embrace the future.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CRM is not about technology but</a:t>
            </a:r>
            <a:r>
              <a:rPr lang="en-US" baseline="0" dirty="0" smtClean="0"/>
              <a:t> </a:t>
            </a:r>
            <a:r>
              <a:rPr lang="en-US" dirty="0" smtClean="0"/>
              <a:t>all about</a:t>
            </a:r>
            <a:r>
              <a:rPr lang="en-US" baseline="0" dirty="0" smtClean="0"/>
              <a:t> Customers, YOUR Customers.</a:t>
            </a:r>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prstClr val="black"/>
                </a:solidFill>
                <a:latin typeface="Calibri"/>
              </a:rPr>
              <a:pPr/>
              <a:t>69</a:t>
            </a:fld>
            <a:endParaRPr lang="en-US">
              <a:solidFill>
                <a:prstClr val="black"/>
              </a:solidFill>
              <a:latin typeface="Calibri"/>
            </a:endParaRPr>
          </a:p>
        </p:txBody>
      </p:sp>
    </p:spTree>
    <p:extLst>
      <p:ext uri="{BB962C8B-B14F-4D97-AF65-F5344CB8AC3E}">
        <p14:creationId xmlns:p14="http://schemas.microsoft.com/office/powerpoint/2010/main" val="1130040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p:spPr>
      </p:sp>
      <p:sp>
        <p:nvSpPr>
          <p:cNvPr id="21506" name="Notes Placeholder 2"/>
          <p:cNvSpPr>
            <a:spLocks noGrp="1"/>
          </p:cNvSpPr>
          <p:nvPr>
            <p:ph type="body" idx="1"/>
          </p:nvPr>
        </p:nvSpPr>
        <p:spPr>
          <a:noFill/>
          <a:ln/>
        </p:spPr>
        <p:txBody>
          <a:bodyPr/>
          <a:lstStyle/>
          <a:p>
            <a:pPr marL="345989" indent="-345989"/>
            <a:r>
              <a:rPr lang="en-US" dirty="0" smtClean="0">
                <a:ea typeface="ＭＳ Ｐゴシック"/>
                <a:cs typeface="ＭＳ Ｐゴシック"/>
              </a:rPr>
              <a:t>	Let’s make sure we are all on the same page here around a common definition of CRM. Plain and simple, Customer Relationship Management (CRM) is about attracting and retaining customers. Of course, you do not need a CRM system but a properly implemented CRM system, married with the a good CRM strategy and trained employees allows companies to attract and retain customers at a much greater rate. CRM allows companies to grow. </a:t>
            </a:r>
          </a:p>
        </p:txBody>
      </p:sp>
      <p:sp>
        <p:nvSpPr>
          <p:cNvPr id="21507" name="Date Placeholder 3"/>
          <p:cNvSpPr>
            <a:spLocks noGrp="1"/>
          </p:cNvSpPr>
          <p:nvPr>
            <p:ph type="dt" sz="quarter" idx="1"/>
          </p:nvPr>
        </p:nvSpPr>
        <p:spPr>
          <a:noFill/>
        </p:spPr>
        <p:txBody>
          <a:bodyPr/>
          <a:lstStyle/>
          <a:p>
            <a:fld id="{C74A0073-B0E1-4EBD-A2A0-828B8D89010D}" type="datetime1">
              <a:rPr lang="en-US" smtClean="0">
                <a:solidFill>
                  <a:prstClr val="black"/>
                </a:solidFill>
                <a:latin typeface="Calibri"/>
              </a:rPr>
              <a:pPr/>
              <a:t>11/2/11</a:t>
            </a:fld>
            <a:endParaRPr lang="en-US" smtClean="0">
              <a:solidFill>
                <a:prstClr val="black"/>
              </a:solidFill>
              <a:latin typeface="Calibri"/>
            </a:endParaRPr>
          </a:p>
        </p:txBody>
      </p:sp>
      <p:sp>
        <p:nvSpPr>
          <p:cNvPr id="21508" name="Footer Placeholder 4"/>
          <p:cNvSpPr>
            <a:spLocks noGrp="1"/>
          </p:cNvSpPr>
          <p:nvPr>
            <p:ph type="ftr" sz="quarter" idx="4"/>
          </p:nvPr>
        </p:nvSpPr>
        <p:spPr>
          <a:noFill/>
        </p:spPr>
        <p:txBody>
          <a:bodyPr/>
          <a:lstStyle/>
          <a:p>
            <a:r>
              <a:rPr lang="en-US" smtClean="0">
                <a:solidFill>
                  <a:prstClr val="black"/>
                </a:solidFill>
                <a:latin typeface="Calibri"/>
              </a:rPr>
              <a:t>Copyright©2008 SugarCRM, Inc. All rights reserved.</a:t>
            </a:r>
          </a:p>
        </p:txBody>
      </p:sp>
      <p:sp>
        <p:nvSpPr>
          <p:cNvPr id="21509" name="Slide Number Placeholder 5"/>
          <p:cNvSpPr>
            <a:spLocks noGrp="1"/>
          </p:cNvSpPr>
          <p:nvPr>
            <p:ph type="sldNum" sz="quarter" idx="5"/>
          </p:nvPr>
        </p:nvSpPr>
        <p:spPr>
          <a:noFill/>
        </p:spPr>
        <p:txBody>
          <a:bodyPr/>
          <a:lstStyle/>
          <a:p>
            <a:fld id="{0BE91D69-038D-4A31-AC52-F054B31884B5}" type="slidenum">
              <a:rPr lang="en-US" smtClean="0">
                <a:solidFill>
                  <a:prstClr val="black"/>
                </a:solidFill>
                <a:latin typeface="Calibri"/>
              </a:rPr>
              <a:pPr/>
              <a:t>70</a:t>
            </a:fld>
            <a:endParaRPr lang="en-US" smtClean="0">
              <a:solidFill>
                <a:prstClr val="black"/>
              </a:solidFill>
              <a:latin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t>
            </a:r>
            <a:r>
              <a:rPr lang="en-US" dirty="0" err="1"/>
              <a:t>organisation</a:t>
            </a:r>
            <a:r>
              <a:rPr lang="en-US" dirty="0"/>
              <a:t> can only achieve the responsiveness needed if it </a:t>
            </a:r>
            <a:r>
              <a:rPr lang="en-US" dirty="0" err="1"/>
              <a:t>organises</a:t>
            </a:r>
            <a:r>
              <a:rPr lang="en-US" dirty="0"/>
              <a:t> itself around its customers.  The old approach was to </a:t>
            </a:r>
            <a:r>
              <a:rPr lang="en-US" dirty="0" err="1"/>
              <a:t>optimise</a:t>
            </a:r>
            <a:r>
              <a:rPr lang="en-US" dirty="0"/>
              <a:t> internal processes such as order processing etc.  Thus the ERP system became the focal point and all activities radiated out from it.  Therefor internal processes drove external communication.  In the new, customer centric era this is unacceptable.  By putting the customer at the center an </a:t>
            </a:r>
            <a:r>
              <a:rPr lang="en-US" dirty="0" err="1"/>
              <a:t>organisation</a:t>
            </a:r>
            <a:r>
              <a:rPr lang="en-US" dirty="0"/>
              <a:t> gets it right.  A successful </a:t>
            </a:r>
            <a:r>
              <a:rPr lang="en-US" dirty="0" err="1"/>
              <a:t>organisation</a:t>
            </a:r>
            <a:r>
              <a:rPr lang="en-US" dirty="0"/>
              <a:t> empowers the people that are at the customer interface  (Sales, support, call center, marketing, customer service departments) by pacing the information and tools at their fingertips to be able to react and decide correctly </a:t>
            </a:r>
            <a:r>
              <a:rPr lang="en-US" dirty="0" smtClean="0"/>
              <a:t>immediately</a:t>
            </a:r>
            <a:endParaRPr lang="en-US" dirty="0"/>
          </a:p>
        </p:txBody>
      </p:sp>
      <p:sp>
        <p:nvSpPr>
          <p:cNvPr id="4" name="Slide Number Placeholder 3"/>
          <p:cNvSpPr>
            <a:spLocks noGrp="1"/>
          </p:cNvSpPr>
          <p:nvPr>
            <p:ph type="sldNum" sz="quarter" idx="10"/>
          </p:nvPr>
        </p:nvSpPr>
        <p:spPr/>
        <p:txBody>
          <a:bodyPr/>
          <a:lstStyle/>
          <a:p>
            <a:pPr>
              <a:defRPr/>
            </a:pPr>
            <a:fld id="{73B8490E-E543-4860-A9AD-168E895B06DC}" type="slidenum">
              <a:rPr lang="en-US" smtClean="0">
                <a:solidFill>
                  <a:prstClr val="black"/>
                </a:solidFill>
                <a:latin typeface="Calibri"/>
              </a:rPr>
              <a:pPr>
                <a:defRPr/>
              </a:pPr>
              <a:t>71</a:t>
            </a:fld>
            <a:endParaRPr lang="en-US">
              <a:solidFill>
                <a:prstClr val="black"/>
              </a:solidFill>
              <a:latin typeface="Calibri"/>
            </a:endParaRPr>
          </a:p>
        </p:txBody>
      </p:sp>
    </p:spTree>
    <p:extLst>
      <p:ext uri="{BB962C8B-B14F-4D97-AF65-F5344CB8AC3E}">
        <p14:creationId xmlns:p14="http://schemas.microsoft.com/office/powerpoint/2010/main" val="27016687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next step is then to push this boundary out even further to include customers and partners.  This we call the social revolution. A modern </a:t>
            </a:r>
            <a:r>
              <a:rPr lang="en-US" dirty="0" err="1"/>
              <a:t>organisation</a:t>
            </a:r>
            <a:r>
              <a:rPr lang="en-US" dirty="0"/>
              <a:t> needs to become open in order to successfully put the customer in the middle. Putting the customer in the middle requires a customer relationship management solution = </a:t>
            </a:r>
            <a:r>
              <a:rPr lang="en-US" dirty="0" err="1"/>
              <a:t>crm</a:t>
            </a:r>
            <a:r>
              <a:rPr lang="en-US" dirty="0"/>
              <a:t>.</a:t>
            </a:r>
          </a:p>
          <a:p>
            <a:endParaRPr lang="en-US" dirty="0" smtClean="0"/>
          </a:p>
          <a:p>
            <a:r>
              <a:rPr lang="en-US" dirty="0" smtClean="0"/>
              <a:t>How does one use Social tools to achieve this?</a:t>
            </a:r>
            <a:endParaRPr lang="en-US" dirty="0"/>
          </a:p>
        </p:txBody>
      </p:sp>
      <p:sp>
        <p:nvSpPr>
          <p:cNvPr id="4" name="Slide Number Placeholder 3"/>
          <p:cNvSpPr>
            <a:spLocks noGrp="1"/>
          </p:cNvSpPr>
          <p:nvPr>
            <p:ph type="sldNum" sz="quarter" idx="10"/>
          </p:nvPr>
        </p:nvSpPr>
        <p:spPr/>
        <p:txBody>
          <a:bodyPr/>
          <a:lstStyle/>
          <a:p>
            <a:pPr>
              <a:defRPr/>
            </a:pPr>
            <a:fld id="{73B8490E-E543-4860-A9AD-168E895B06DC}" type="slidenum">
              <a:rPr lang="en-US" smtClean="0">
                <a:solidFill>
                  <a:prstClr val="black"/>
                </a:solidFill>
                <a:latin typeface="Calibri"/>
              </a:rPr>
              <a:pPr>
                <a:defRPr/>
              </a:pPr>
              <a:t>73</a:t>
            </a:fld>
            <a:endParaRPr lang="en-US">
              <a:solidFill>
                <a:prstClr val="black"/>
              </a:solidFill>
              <a:latin typeface="Calibri"/>
            </a:endParaRPr>
          </a:p>
        </p:txBody>
      </p:sp>
    </p:spTree>
    <p:extLst>
      <p:ext uri="{BB962C8B-B14F-4D97-AF65-F5344CB8AC3E}">
        <p14:creationId xmlns:p14="http://schemas.microsoft.com/office/powerpoint/2010/main" val="5649327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468056">
              <a:defRPr/>
            </a:pPr>
            <a:r>
              <a:rPr lang="en-US" dirty="0" smtClean="0"/>
              <a:t>Quote: Mark </a:t>
            </a:r>
            <a:r>
              <a:rPr lang="en-US" dirty="0" err="1" smtClean="0"/>
              <a:t>Fidelman</a:t>
            </a:r>
            <a:r>
              <a:rPr lang="en-US" baseline="0" dirty="0" smtClean="0"/>
              <a:t>  </a:t>
            </a:r>
            <a:r>
              <a:rPr lang="en-US" dirty="0"/>
              <a:t>“Social CRM is simply taking traditional CRM and adding multichannel social technologies, social analytics and social engagement strategy to help Sales, Marketing and Customer Service be more productive.” </a:t>
            </a:r>
          </a:p>
        </p:txBody>
      </p:sp>
      <p:sp>
        <p:nvSpPr>
          <p:cNvPr id="4" name="Slide Number Placeholder 3"/>
          <p:cNvSpPr>
            <a:spLocks noGrp="1"/>
          </p:cNvSpPr>
          <p:nvPr>
            <p:ph type="sldNum" sz="quarter" idx="10"/>
          </p:nvPr>
        </p:nvSpPr>
        <p:spPr/>
        <p:txBody>
          <a:bodyPr/>
          <a:lstStyle/>
          <a:p>
            <a:fld id="{7B0F1488-C472-F84B-9B18-830E65B7ACCF}" type="slidenum">
              <a:rPr lang="en-US" smtClean="0">
                <a:solidFill>
                  <a:prstClr val="black"/>
                </a:solidFill>
                <a:latin typeface="Calibri"/>
              </a:rPr>
              <a:pPr/>
              <a:t>74</a:t>
            </a:fld>
            <a:endParaRPr lang="en-US">
              <a:solidFill>
                <a:prstClr val="black"/>
              </a:solidFill>
              <a:latin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p:spPr>
      </p:sp>
      <p:sp>
        <p:nvSpPr>
          <p:cNvPr id="21506" name="Notes Placeholder 2"/>
          <p:cNvSpPr>
            <a:spLocks noGrp="1"/>
          </p:cNvSpPr>
          <p:nvPr>
            <p:ph type="body" idx="1"/>
          </p:nvPr>
        </p:nvSpPr>
        <p:spPr>
          <a:noFill/>
          <a:ln/>
        </p:spPr>
        <p:txBody>
          <a:bodyPr/>
          <a:lstStyle/>
          <a:p>
            <a:pPr marL="345989" indent="-345989"/>
            <a:r>
              <a:rPr lang="en-US" dirty="0" smtClean="0">
                <a:ea typeface="ＭＳ Ｐゴシック"/>
                <a:cs typeface="ＭＳ Ｐゴシック"/>
              </a:rPr>
              <a:t>	Let’s make sure we are all on the same page here around a common definition of CRM. Plain and simple, Customer Relationship Management (CRM) is about attracting and retaining customers. Of course, you do not need a CRM system but a properly implemented CRM system, married with the a good CRM strategy and trained employees allows companies to attract and retain customers at a much greater rate. CRM allows companies to grow. </a:t>
            </a:r>
          </a:p>
        </p:txBody>
      </p:sp>
      <p:sp>
        <p:nvSpPr>
          <p:cNvPr id="21507" name="Date Placeholder 3"/>
          <p:cNvSpPr>
            <a:spLocks noGrp="1"/>
          </p:cNvSpPr>
          <p:nvPr>
            <p:ph type="dt" sz="quarter" idx="1"/>
          </p:nvPr>
        </p:nvSpPr>
        <p:spPr>
          <a:noFill/>
        </p:spPr>
        <p:txBody>
          <a:bodyPr/>
          <a:lstStyle/>
          <a:p>
            <a:fld id="{C74A0073-B0E1-4EBD-A2A0-828B8D89010D}" type="datetime1">
              <a:rPr lang="en-US" smtClean="0">
                <a:solidFill>
                  <a:prstClr val="black"/>
                </a:solidFill>
                <a:latin typeface="Calibri"/>
              </a:rPr>
              <a:pPr/>
              <a:t>11/2/11</a:t>
            </a:fld>
            <a:endParaRPr lang="en-US" smtClean="0">
              <a:solidFill>
                <a:prstClr val="black"/>
              </a:solidFill>
              <a:latin typeface="Calibri"/>
            </a:endParaRPr>
          </a:p>
        </p:txBody>
      </p:sp>
      <p:sp>
        <p:nvSpPr>
          <p:cNvPr id="21508" name="Footer Placeholder 4"/>
          <p:cNvSpPr>
            <a:spLocks noGrp="1"/>
          </p:cNvSpPr>
          <p:nvPr>
            <p:ph type="ftr" sz="quarter" idx="4"/>
          </p:nvPr>
        </p:nvSpPr>
        <p:spPr>
          <a:noFill/>
        </p:spPr>
        <p:txBody>
          <a:bodyPr/>
          <a:lstStyle/>
          <a:p>
            <a:r>
              <a:rPr lang="en-US" smtClean="0">
                <a:solidFill>
                  <a:prstClr val="black"/>
                </a:solidFill>
                <a:latin typeface="Calibri"/>
              </a:rPr>
              <a:t>Copyright©2008 SugarCRM, Inc. All rights reserved.</a:t>
            </a:r>
          </a:p>
        </p:txBody>
      </p:sp>
      <p:sp>
        <p:nvSpPr>
          <p:cNvPr id="21509" name="Slide Number Placeholder 5"/>
          <p:cNvSpPr>
            <a:spLocks noGrp="1"/>
          </p:cNvSpPr>
          <p:nvPr>
            <p:ph type="sldNum" sz="quarter" idx="5"/>
          </p:nvPr>
        </p:nvSpPr>
        <p:spPr>
          <a:noFill/>
        </p:spPr>
        <p:txBody>
          <a:bodyPr/>
          <a:lstStyle/>
          <a:p>
            <a:fld id="{0BE91D69-038D-4A31-AC52-F054B31884B5}" type="slidenum">
              <a:rPr lang="en-US" smtClean="0">
                <a:solidFill>
                  <a:prstClr val="black"/>
                </a:solidFill>
                <a:latin typeface="Calibri"/>
              </a:rPr>
              <a:pPr/>
              <a:t>75</a:t>
            </a:fld>
            <a:endParaRPr lang="en-US" smtClean="0">
              <a:solidFill>
                <a:prstClr val="black"/>
              </a:solidFill>
              <a:latin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endParaRPr lang="en-US" baseline="0" dirty="0" smtClean="0"/>
          </a:p>
          <a:p>
            <a:pPr defTabSz="468056">
              <a:defRPr/>
            </a:pPr>
            <a:r>
              <a:rPr lang="en-US" baseline="0" dirty="0" smtClean="0"/>
              <a:t>To be successful a Social CRM must be based on an Open System</a:t>
            </a:r>
          </a:p>
          <a:p>
            <a:pPr defTabSz="468056">
              <a:defRPr/>
            </a:pPr>
            <a:endParaRPr lang="en-US" baseline="0" dirty="0" smtClean="0"/>
          </a:p>
          <a:p>
            <a:pPr defTabSz="468056">
              <a:defRPr/>
            </a:pPr>
            <a:r>
              <a:rPr lang="en-US" baseline="0" dirty="0" smtClean="0"/>
              <a:t>There are 3 elements to an Open CRM: it must be intuitive, flexible and open.  I’d like to demonstrate to you SugarCRM puts this mantra of CRM made Simple into practice to truly make CRM simple.</a:t>
            </a:r>
          </a:p>
        </p:txBody>
      </p:sp>
      <p:sp>
        <p:nvSpPr>
          <p:cNvPr id="27652" name="Date Placeholder 3"/>
          <p:cNvSpPr>
            <a:spLocks noGrp="1"/>
          </p:cNvSpPr>
          <p:nvPr>
            <p:ph type="dt" sz="quarter" idx="1"/>
          </p:nvPr>
        </p:nvSpPr>
        <p:spPr>
          <a:noFill/>
        </p:spPr>
        <p:txBody>
          <a:bodyPr/>
          <a:lstStyle/>
          <a:p>
            <a:fld id="{D657B4FF-A26D-42A2-AF2E-DFB38C49F465}" type="datetime1">
              <a:rPr lang="en-US" smtClean="0">
                <a:solidFill>
                  <a:prstClr val="black"/>
                </a:solidFill>
                <a:latin typeface="Calibri"/>
              </a:rPr>
              <a:pPr/>
              <a:t>11/2/11</a:t>
            </a:fld>
            <a:endParaRPr lang="en-US" smtClean="0">
              <a:solidFill>
                <a:prstClr val="black"/>
              </a:solidFill>
              <a:latin typeface="Calibri"/>
            </a:endParaRPr>
          </a:p>
        </p:txBody>
      </p:sp>
      <p:sp>
        <p:nvSpPr>
          <p:cNvPr id="27653" name="Footer Placeholder 4"/>
          <p:cNvSpPr>
            <a:spLocks noGrp="1"/>
          </p:cNvSpPr>
          <p:nvPr>
            <p:ph type="ftr" sz="quarter" idx="4"/>
          </p:nvPr>
        </p:nvSpPr>
        <p:spPr>
          <a:noFill/>
        </p:spPr>
        <p:txBody>
          <a:bodyPr/>
          <a:lstStyle/>
          <a:p>
            <a:r>
              <a:rPr lang="en-US" smtClean="0">
                <a:solidFill>
                  <a:prstClr val="black"/>
                </a:solidFill>
                <a:latin typeface="Calibri"/>
              </a:rPr>
              <a:t>Copyright©2010 SugarCRM, Inc. All rights reserved.</a:t>
            </a:r>
          </a:p>
        </p:txBody>
      </p:sp>
      <p:sp>
        <p:nvSpPr>
          <p:cNvPr id="27654" name="Slide Number Placeholder 5"/>
          <p:cNvSpPr>
            <a:spLocks noGrp="1"/>
          </p:cNvSpPr>
          <p:nvPr>
            <p:ph type="sldNum" sz="quarter" idx="5"/>
          </p:nvPr>
        </p:nvSpPr>
        <p:spPr>
          <a:noFill/>
        </p:spPr>
        <p:txBody>
          <a:bodyPr/>
          <a:lstStyle/>
          <a:p>
            <a:fld id="{54F515DB-6FF1-479C-8380-8CFEF1A58821}" type="slidenum">
              <a:rPr lang="en-US" smtClean="0">
                <a:solidFill>
                  <a:prstClr val="black"/>
                </a:solidFill>
                <a:latin typeface="Calibri"/>
              </a:rPr>
              <a:pPr/>
              <a:t>76</a:t>
            </a:fld>
            <a:endParaRPr lang="en-US" smtClean="0">
              <a:solidFill>
                <a:prstClr val="black"/>
              </a:solidFill>
              <a:latin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Our software is</a:t>
            </a:r>
            <a:r>
              <a:rPr lang="en-US" baseline="0" dirty="0" smtClean="0"/>
              <a:t> published as open source.  This means that you can read and change the code if you wish.  But we are much more than just open source now.  It forms the basis.  We are an Open System.  What Open Systems mean is a way of life, of working with customers and partners, of giving them control, and thereby ultimately gaining control.  This is a Taoist thought (you know, Ying and Yang).  Lao </a:t>
            </a:r>
            <a:r>
              <a:rPr lang="en-US" baseline="0" dirty="0" err="1" smtClean="0"/>
              <a:t>Tse</a:t>
            </a:r>
            <a:r>
              <a:rPr lang="en-US" baseline="0" dirty="0" smtClean="0"/>
              <a:t>, the founder of Daoism said: ‘Avoid putting yourself before others and you can become a leader of men’.  What he was saying is that by giving others control, you gain control.  We did this by giving everyone full access to our source code.  It made us strong, the fastest growing CRM system in the world. The traditional approach is Vendor controlled.  First generation CRM systems, like Siebel, and second generation, like </a:t>
            </a:r>
            <a:r>
              <a:rPr lang="en-US" baseline="0" dirty="0" err="1" smtClean="0"/>
              <a:t>Salesforce</a:t>
            </a:r>
            <a:r>
              <a:rPr lang="en-US" baseline="0" dirty="0" smtClean="0"/>
              <a:t> were written to give the vendor control over the customer and </a:t>
            </a:r>
            <a:r>
              <a:rPr lang="en-US" baseline="0" dirty="0" err="1" smtClean="0"/>
              <a:t>maximise</a:t>
            </a:r>
            <a:r>
              <a:rPr lang="en-US" baseline="0" dirty="0" smtClean="0"/>
              <a:t> their own revenue.  An Open System gives the customer control, not the vendor. The result is a  that the user is not dependent on the Vendor to make a change or fix a bug:  he can have his partner do it if necessary (or do it himself.  Not recommended!).  An Open System also makes it very easy to integrate applications and modify the system.  Because, let’s face it, CRM is a journey.  It’s not a point application like ERP or a manufacturing system which is immensely painful to implement but once done then hardly changes.  When you start on your CRM journey you don’t even know what’s going to hit you in the future?  Will you buy another </a:t>
            </a:r>
            <a:r>
              <a:rPr lang="en-US" baseline="0" dirty="0" err="1" smtClean="0"/>
              <a:t>rcompany</a:t>
            </a:r>
            <a:r>
              <a:rPr lang="en-US" baseline="0" dirty="0" smtClean="0"/>
              <a:t> and roll them in?  What applications will need to be integrated?  Do your users want business analytics applied to the Sugar data?  A document management system?  To integrate some of the new, social apps?  What will be dreamed up in the </a:t>
            </a:r>
            <a:r>
              <a:rPr lang="en-US" baseline="0" dirty="0" err="1" smtClean="0"/>
              <a:t>fture</a:t>
            </a:r>
            <a:r>
              <a:rPr lang="en-US" baseline="0" dirty="0" smtClean="0"/>
              <a:t>?  Do you know? I don’t.  So the system needs to be open to accommodate unknown changes and requirements in the future.  Like I said over 80% of our customers are driven by user level, departmental decisions.  It starts off with one bunch of users in say the call center or the support department saying:  we need a tool to answer this customer requirement.  For example </a:t>
            </a:r>
            <a:r>
              <a:rPr lang="en-US" baseline="0" dirty="0" err="1" smtClean="0"/>
              <a:t>Tollpost</a:t>
            </a:r>
            <a:r>
              <a:rPr lang="en-US" baseline="0" dirty="0" smtClean="0"/>
              <a:t>, a major package delivery company in the Nordics (sort of like UPS).  Their call center wanted to improve things by giving customers web access.  Their IT department has Siebel but   to implement a services web portal in that was too low priority for the IT department and an awful amount of work and cost.  So the users chose Sugar.  Because they were successful within a couple of months the sales department said they wanted Sugar too.  New apps needed integrating, the sales process </a:t>
            </a:r>
            <a:r>
              <a:rPr lang="en-US" baseline="0" dirty="0" err="1" smtClean="0"/>
              <a:t>customising</a:t>
            </a:r>
            <a:r>
              <a:rPr lang="en-US" baseline="0" dirty="0" smtClean="0"/>
              <a:t>, etc.  They did this all themselves together with the Sugar partner </a:t>
            </a:r>
            <a:r>
              <a:rPr lang="en-US" baseline="0" dirty="0" err="1" smtClean="0"/>
              <a:t>Redpill</a:t>
            </a:r>
            <a:r>
              <a:rPr lang="en-US" baseline="0" dirty="0" smtClean="0"/>
              <a:t>.  Did the support </a:t>
            </a:r>
            <a:r>
              <a:rPr lang="en-US" baseline="0" dirty="0" err="1" smtClean="0"/>
              <a:t>dept</a:t>
            </a:r>
            <a:r>
              <a:rPr lang="en-US" baseline="0" dirty="0" smtClean="0"/>
              <a:t> know that the sales </a:t>
            </a:r>
            <a:r>
              <a:rPr lang="en-US" baseline="0" dirty="0" err="1" smtClean="0"/>
              <a:t>dept</a:t>
            </a:r>
            <a:r>
              <a:rPr lang="en-US" baseline="0" dirty="0" smtClean="0"/>
              <a:t> would join in?  No they didn’t.  In fact it has nothing to do with them.  The good thing was that they made a decision that didn’t preclude another decision being made in the future.  That is what openness brings:  the ability to make a good decision today that enables you to make good decisions in the future again  and again, although you don’t know what those decision will be.  This is an open decision.  This is what Open Systems allow.    A closed decision does the opposite.  It basically rules out change in the future.  A closed system is there for the benefit of the vendor, not to give you control.</a:t>
            </a:r>
          </a:p>
          <a:p>
            <a:endParaRPr lang="en-US" baseline="0" dirty="0" smtClean="0"/>
          </a:p>
          <a:p>
            <a:r>
              <a:rPr lang="en-US" baseline="0" dirty="0" smtClean="0"/>
              <a:t>The  next element of openness is the huge community that we have built up in the Sugar ecosystem.  This has enabled us to very quickly develop a world class CRM system.  In fact we are being chosen today because we’re the best solution.  Beforehand it was the open source element that really drove adoption but due to the huge contribution of the community of partners, developers and customers (there are hundreds of free extensions on </a:t>
            </a:r>
            <a:r>
              <a:rPr lang="en-US" baseline="0" dirty="0" err="1" smtClean="0"/>
              <a:t>SugarForge</a:t>
            </a:r>
            <a:r>
              <a:rPr lang="en-US" baseline="0" dirty="0" smtClean="0"/>
              <a:t>, and for fee extensions on </a:t>
            </a:r>
            <a:r>
              <a:rPr lang="en-US" baseline="0" dirty="0" err="1" smtClean="0"/>
              <a:t>SugarExchange</a:t>
            </a:r>
            <a:r>
              <a:rPr lang="en-US" baseline="0" dirty="0" smtClean="0"/>
              <a:t>, but Sugar earns nothing when you get these apps) SugarCRM is not only highly functional but also really cost effective.  We cost </a:t>
            </a:r>
            <a:r>
              <a:rPr lang="en-US" baseline="0" dirty="0" err="1" smtClean="0"/>
              <a:t>approx</a:t>
            </a:r>
            <a:r>
              <a:rPr lang="en-US" baseline="0" dirty="0" smtClean="0"/>
              <a:t> ¼ of sales force.  And you don’t pay more over time, either:  the costs don’t escalate the way that they do with Sales force.  This is because we are an open company and because of the power of our community.</a:t>
            </a:r>
            <a:endParaRPr lang="en-US" dirty="0"/>
          </a:p>
        </p:txBody>
      </p:sp>
      <p:sp>
        <p:nvSpPr>
          <p:cNvPr id="4" name="Slide Number Placeholder 3"/>
          <p:cNvSpPr>
            <a:spLocks noGrp="1"/>
          </p:cNvSpPr>
          <p:nvPr>
            <p:ph type="sldNum" sz="quarter" idx="10"/>
          </p:nvPr>
        </p:nvSpPr>
        <p:spPr/>
        <p:txBody>
          <a:bodyPr/>
          <a:lstStyle/>
          <a:p>
            <a:pPr>
              <a:defRPr/>
            </a:pPr>
            <a:fld id="{73B8490E-E543-4860-A9AD-168E895B06DC}" type="slidenum">
              <a:rPr lang="en-US" smtClean="0">
                <a:solidFill>
                  <a:prstClr val="black"/>
                </a:solidFill>
                <a:latin typeface="Calibri"/>
              </a:rPr>
              <a:pPr>
                <a:defRPr/>
              </a:pPr>
              <a:t>79</a:t>
            </a:fld>
            <a:endParaRPr lang="en-US">
              <a:solidFill>
                <a:prstClr val="black"/>
              </a:solidFill>
              <a:latin typeface="Calibri"/>
            </a:endParaRPr>
          </a:p>
        </p:txBody>
      </p:sp>
    </p:spTree>
    <p:extLst>
      <p:ext uri="{BB962C8B-B14F-4D97-AF65-F5344CB8AC3E}">
        <p14:creationId xmlns:p14="http://schemas.microsoft.com/office/powerpoint/2010/main" val="14383854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CRM</a:t>
            </a:r>
            <a:r>
              <a:rPr lang="en-US" baseline="0" dirty="0" smtClean="0"/>
              <a:t> systems are fairly extensive and many features only used infrequently.  In order for users to automatically know how to use the system and want to use it, it must look and feel and act like the apps they use every day like Google, Facebook, etc.  How many of you use these products and have needed to attend a training course?  None, right?   The same must apply to your CRM system.  It should be intuitively usable.  Obviously for the deeper features some training should be given, but a user, when confronted with a new feature he hasn’t used before should intuitively choose the right option.  It should also make his life easier.  We at Sugar have </a:t>
            </a:r>
            <a:r>
              <a:rPr lang="en-US" baseline="0" dirty="0" err="1" smtClean="0"/>
              <a:t>focussed</a:t>
            </a:r>
            <a:r>
              <a:rPr lang="en-US" baseline="0" dirty="0" smtClean="0"/>
              <a:t> on the ergonomics of using CRM:  We asked ourselves the question:  ‘how can we get this task done in the least possible number of steps?’  Because, let’s face it, the sales rep is making a micro decision each time:  do I use the system in real time or just write it on a piece of paper and enter it later (or not!).  So we reduced every step to as few clicks as possible.  This is intuitive and making CRM simple.</a:t>
            </a:r>
          </a:p>
          <a:p>
            <a:endParaRPr lang="en-US" baseline="0" dirty="0" smtClean="0"/>
          </a:p>
          <a:p>
            <a:r>
              <a:rPr lang="en-US" baseline="0" dirty="0" smtClean="0"/>
              <a:t>The same applies to administration.  80% of our customers have no IT involvement.  The users decided and ran the project.  In others, even with IT, the users administer their system.  So it has to be really intuitive to administer, very easy to </a:t>
            </a:r>
            <a:r>
              <a:rPr lang="en-US" baseline="0" dirty="0" err="1" smtClean="0"/>
              <a:t>customise</a:t>
            </a:r>
            <a:r>
              <a:rPr lang="en-US" baseline="0" dirty="0" smtClean="0"/>
              <a:t> using studio builder or build mini apps using module builder.  We </a:t>
            </a:r>
            <a:r>
              <a:rPr lang="en-US" baseline="0" dirty="0" err="1" smtClean="0"/>
              <a:t>pubilcise</a:t>
            </a:r>
            <a:r>
              <a:rPr lang="en-US" baseline="0" dirty="0" smtClean="0"/>
              <a:t> ‘upgrade safe’ rules so that the user </a:t>
            </a:r>
            <a:r>
              <a:rPr lang="en-US" baseline="0" dirty="0" err="1" smtClean="0"/>
              <a:t>customisations</a:t>
            </a:r>
            <a:r>
              <a:rPr lang="en-US" baseline="0" dirty="0" smtClean="0"/>
              <a:t> will automatically work when a new version is installed.  This is very important because your users should continuously be enjoying the latest features and benefits without delay.  We at Sugar eat our own </a:t>
            </a:r>
            <a:r>
              <a:rPr lang="en-US" baseline="0" dirty="0" err="1" smtClean="0"/>
              <a:t>dogfood</a:t>
            </a:r>
            <a:r>
              <a:rPr lang="en-US" baseline="0" dirty="0" smtClean="0"/>
              <a:t> here.  We always are the first to use new versions and we in Munich get to taste it first! We’re 9 hours ahead of our Californian head office so they upgrade at 10 pm and 10 minutes later we walk into the office and use the live system.</a:t>
            </a:r>
            <a:endParaRPr lang="en-US" dirty="0"/>
          </a:p>
        </p:txBody>
      </p:sp>
      <p:sp>
        <p:nvSpPr>
          <p:cNvPr id="4" name="Slide Number Placeholder 3"/>
          <p:cNvSpPr>
            <a:spLocks noGrp="1"/>
          </p:cNvSpPr>
          <p:nvPr>
            <p:ph type="sldNum" sz="quarter" idx="10"/>
          </p:nvPr>
        </p:nvSpPr>
        <p:spPr/>
        <p:txBody>
          <a:bodyPr/>
          <a:lstStyle/>
          <a:p>
            <a:pPr>
              <a:defRPr/>
            </a:pPr>
            <a:fld id="{73B8490E-E543-4860-A9AD-168E895B06DC}" type="slidenum">
              <a:rPr lang="en-US" smtClean="0">
                <a:solidFill>
                  <a:prstClr val="black"/>
                </a:solidFill>
                <a:latin typeface="Calibri"/>
              </a:rPr>
              <a:pPr>
                <a:defRPr/>
              </a:pPr>
              <a:t>81</a:t>
            </a:fld>
            <a:endParaRPr lang="en-US">
              <a:solidFill>
                <a:prstClr val="black"/>
              </a:solidFill>
              <a:latin typeface="Calibri"/>
            </a:endParaRPr>
          </a:p>
        </p:txBody>
      </p:sp>
    </p:spTree>
    <p:extLst>
      <p:ext uri="{BB962C8B-B14F-4D97-AF65-F5344CB8AC3E}">
        <p14:creationId xmlns:p14="http://schemas.microsoft.com/office/powerpoint/2010/main" val="31787535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8056" eaLnBrk="1" fontAlgn="auto" hangingPunct="1">
              <a:spcBef>
                <a:spcPts val="0"/>
              </a:spcBef>
              <a:spcAft>
                <a:spcPts val="0"/>
              </a:spcAft>
              <a:defRPr/>
            </a:pPr>
            <a:r>
              <a:rPr lang="en-US" baseline="0" dirty="0" smtClean="0"/>
              <a:t>A CRM solution gives all your customer facing organizations (marketing, sales and support) access to the same customer information and allows them to work together as a team to follow the process you have put in place to meet the business goals for your company.</a:t>
            </a:r>
            <a:endParaRPr lang="en-US" dirty="0" smtClean="0"/>
          </a:p>
          <a:p>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prstClr val="black"/>
                </a:solidFill>
                <a:latin typeface="Calibri"/>
              </a:rPr>
              <a:pPr/>
              <a:t>83</a:t>
            </a:fld>
            <a:endParaRPr lang="en-US">
              <a:solidFill>
                <a:prstClr val="black"/>
              </a:solidFill>
              <a:latin typeface="Calibri"/>
            </a:endParaRPr>
          </a:p>
        </p:txBody>
      </p:sp>
    </p:spTree>
    <p:extLst>
      <p:ext uri="{BB962C8B-B14F-4D97-AF65-F5344CB8AC3E}">
        <p14:creationId xmlns:p14="http://schemas.microsoft.com/office/powerpoint/2010/main" val="570187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 key take away in the new model is that</a:t>
            </a:r>
            <a:r>
              <a:rPr lang="en-US" baseline="0" dirty="0" smtClean="0"/>
              <a:t> the emergence of social media is forcing companies to change how they do business.  </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srgbClr val="000000"/>
                </a:solidFill>
              </a:rPr>
              <a:pPr>
                <a:defRPr/>
              </a:pPr>
              <a:t>11/2/11</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r>
              <a:rPr lang="en-US" smtClean="0">
                <a:solidFill>
                  <a:srgbClr val="000000"/>
                </a:solidFill>
              </a:rPr>
              <a:t>Copyright©2010 SugarCRM, Inc. All rights reserved.</a:t>
            </a:r>
            <a:endParaRPr lang="en-US" dirty="0">
              <a:solidFill>
                <a:srgbClr val="000000"/>
              </a:solidFill>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srgbClr val="000000"/>
                </a:solidFill>
              </a:rPr>
              <a:pPr>
                <a:defRPr/>
              </a:pPr>
              <a:t>17</a:t>
            </a:fld>
            <a:endParaRPr lang="en-US">
              <a:solidFill>
                <a:srgbClr val="000000"/>
              </a:solidFill>
            </a:endParaRPr>
          </a:p>
        </p:txBody>
      </p:sp>
    </p:spTree>
    <p:extLst>
      <p:ext uri="{BB962C8B-B14F-4D97-AF65-F5344CB8AC3E}">
        <p14:creationId xmlns:p14="http://schemas.microsoft.com/office/powerpoint/2010/main" val="25525390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en-US" smtClean="0"/>
          </a:p>
        </p:txBody>
      </p:sp>
      <p:sp>
        <p:nvSpPr>
          <p:cNvPr id="29700" name="Date Placeholder 3"/>
          <p:cNvSpPr>
            <a:spLocks noGrp="1"/>
          </p:cNvSpPr>
          <p:nvPr>
            <p:ph type="dt" sz="quarter" idx="1"/>
          </p:nvPr>
        </p:nvSpPr>
        <p:spPr>
          <a:noFill/>
        </p:spPr>
        <p:txBody>
          <a:bodyPr/>
          <a:lstStyle/>
          <a:p>
            <a:fld id="{5F3A2C4F-AF57-48B2-832C-8A8F20F4439F}" type="datetime1">
              <a:rPr lang="en-US" smtClean="0">
                <a:solidFill>
                  <a:prstClr val="black"/>
                </a:solidFill>
                <a:latin typeface="Calibri"/>
              </a:rPr>
              <a:pPr/>
              <a:t>11/2/11</a:t>
            </a:fld>
            <a:endParaRPr lang="en-US" smtClean="0">
              <a:solidFill>
                <a:prstClr val="black"/>
              </a:solidFill>
              <a:latin typeface="Calibri"/>
            </a:endParaRPr>
          </a:p>
        </p:txBody>
      </p:sp>
      <p:sp>
        <p:nvSpPr>
          <p:cNvPr id="29701" name="Footer Placeholder 4"/>
          <p:cNvSpPr>
            <a:spLocks noGrp="1"/>
          </p:cNvSpPr>
          <p:nvPr>
            <p:ph type="ftr" sz="quarter" idx="4"/>
          </p:nvPr>
        </p:nvSpPr>
        <p:spPr>
          <a:noFill/>
        </p:spPr>
        <p:txBody>
          <a:bodyPr/>
          <a:lstStyle/>
          <a:p>
            <a:r>
              <a:rPr lang="en-US" smtClean="0">
                <a:solidFill>
                  <a:prstClr val="black"/>
                </a:solidFill>
                <a:latin typeface="Calibri"/>
              </a:rPr>
              <a:t>Copyright©2010 SugarCRM, Inc. All rights reserved.</a:t>
            </a:r>
          </a:p>
        </p:txBody>
      </p:sp>
      <p:sp>
        <p:nvSpPr>
          <p:cNvPr id="29702" name="Slide Number Placeholder 5"/>
          <p:cNvSpPr>
            <a:spLocks noGrp="1"/>
          </p:cNvSpPr>
          <p:nvPr>
            <p:ph type="sldNum" sz="quarter" idx="5"/>
          </p:nvPr>
        </p:nvSpPr>
        <p:spPr>
          <a:noFill/>
        </p:spPr>
        <p:txBody>
          <a:bodyPr/>
          <a:lstStyle/>
          <a:p>
            <a:fld id="{B72846BC-FAF7-42A0-8CD7-872C6E701731}" type="slidenum">
              <a:rPr lang="en-US" smtClean="0">
                <a:solidFill>
                  <a:prstClr val="black"/>
                </a:solidFill>
                <a:latin typeface="Calibri"/>
              </a:rPr>
              <a:pPr/>
              <a:t>86</a:t>
            </a:fld>
            <a:endParaRPr lang="en-US" smtClean="0">
              <a:solidFill>
                <a:prstClr val="black"/>
              </a:solidFill>
              <a:latin typeface="Calibri"/>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2551" indent="-292551">
              <a:buFont typeface="Arial"/>
              <a:buChar char="•"/>
            </a:pPr>
            <a:r>
              <a:rPr lang="en-US" dirty="0"/>
              <a:t>Hillel is the largest organization in the world with a focus on university-age Jewish student</a:t>
            </a:r>
          </a:p>
          <a:p>
            <a:pPr marL="292551" indent="-292551">
              <a:buFont typeface="Arial"/>
              <a:buChar char="•"/>
            </a:pPr>
            <a:r>
              <a:rPr lang="en-US" dirty="0"/>
              <a:t>Hillel serves young adults at more than 550 colleges and communities in North America, South America, Israel, and the former Soviet Union. </a:t>
            </a:r>
          </a:p>
          <a:p>
            <a:pPr marL="292551" indent="-292551">
              <a:buFont typeface="Arial"/>
              <a:buChar char="•"/>
            </a:pPr>
            <a:r>
              <a:rPr lang="en-US" dirty="0"/>
              <a:t>Hillel seeks to enrich the lives of Jewish undergraduate and graduate students so that they may enrich the Jewish people and the world</a:t>
            </a:r>
          </a:p>
        </p:txBody>
      </p:sp>
      <p:sp>
        <p:nvSpPr>
          <p:cNvPr id="4" name="Slide Number Placeholder 3"/>
          <p:cNvSpPr>
            <a:spLocks noGrp="1"/>
          </p:cNvSpPr>
          <p:nvPr>
            <p:ph type="sldNum" sz="quarter" idx="10"/>
          </p:nvPr>
        </p:nvSpPr>
        <p:spPr/>
        <p:txBody>
          <a:bodyPr/>
          <a:lstStyle/>
          <a:p>
            <a:fld id="{CFC94885-5E8E-4F4C-823A-039F1301F28E}" type="slidenum">
              <a:rPr lang="en-US" smtClean="0">
                <a:solidFill>
                  <a:prstClr val="black"/>
                </a:solidFill>
                <a:latin typeface="Calibri"/>
              </a:rPr>
              <a:pPr/>
              <a:t>95</a:t>
            </a:fld>
            <a:endParaRPr lang="en-US" dirty="0">
              <a:solidFill>
                <a:prstClr val="black"/>
              </a:solidFill>
              <a:latin typeface="Calibri"/>
            </a:endParaRPr>
          </a:p>
        </p:txBody>
      </p:sp>
    </p:spTree>
    <p:extLst>
      <p:ext uri="{BB962C8B-B14F-4D97-AF65-F5344CB8AC3E}">
        <p14:creationId xmlns:p14="http://schemas.microsoft.com/office/powerpoint/2010/main" val="27375360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Hillel needed a CRM solution that would enable real-time tracking by staff and interns to evaluate the impact that peer engagement initiatives were having on a campus and across campuses.</a:t>
            </a:r>
          </a:p>
        </p:txBody>
      </p:sp>
      <p:sp>
        <p:nvSpPr>
          <p:cNvPr id="4" name="Slide Number Placeholder 3"/>
          <p:cNvSpPr>
            <a:spLocks noGrp="1"/>
          </p:cNvSpPr>
          <p:nvPr>
            <p:ph type="sldNum" sz="quarter" idx="10"/>
          </p:nvPr>
        </p:nvSpPr>
        <p:spPr/>
        <p:txBody>
          <a:bodyPr/>
          <a:lstStyle/>
          <a:p>
            <a:fld id="{CFC94885-5E8E-4F4C-823A-039F1301F28E}" type="slidenum">
              <a:rPr lang="en-US" smtClean="0">
                <a:solidFill>
                  <a:prstClr val="black"/>
                </a:solidFill>
                <a:latin typeface="Calibri"/>
              </a:rPr>
              <a:pPr/>
              <a:t>96</a:t>
            </a:fld>
            <a:endParaRPr lang="en-US" dirty="0">
              <a:solidFill>
                <a:prstClr val="black"/>
              </a:solidFill>
              <a:latin typeface="Calibri"/>
            </a:endParaRPr>
          </a:p>
        </p:txBody>
      </p:sp>
    </p:spTree>
    <p:extLst>
      <p:ext uri="{BB962C8B-B14F-4D97-AF65-F5344CB8AC3E}">
        <p14:creationId xmlns:p14="http://schemas.microsoft.com/office/powerpoint/2010/main" val="34349979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solidFill>
                  <a:schemeClr val="tx2"/>
                </a:solidFill>
              </a:rPr>
              <a:t>System Requirements</a:t>
            </a:r>
            <a:endParaRPr lang="en-US" dirty="0" smtClean="0"/>
          </a:p>
          <a:p>
            <a:r>
              <a:rPr lang="en-US" dirty="0" smtClean="0"/>
              <a:t>Flexible enough to allow data migration from a highly customized legacy system</a:t>
            </a:r>
          </a:p>
          <a:p>
            <a:r>
              <a:rPr lang="en-US" dirty="0" smtClean="0"/>
              <a:t>Optimized for different user levels, including hundreds of Hillel staff and student interns</a:t>
            </a:r>
          </a:p>
          <a:p>
            <a:r>
              <a:rPr lang="en-US" dirty="0" smtClean="0"/>
              <a:t>Cross-browser compatible</a:t>
            </a:r>
          </a:p>
          <a:p>
            <a:r>
              <a:rPr lang="en-US" dirty="0" smtClean="0"/>
              <a:t>Multi-lingual</a:t>
            </a:r>
          </a:p>
          <a:p>
            <a:endParaRPr lang="en-US" dirty="0"/>
          </a:p>
        </p:txBody>
      </p:sp>
      <p:sp>
        <p:nvSpPr>
          <p:cNvPr id="4" name="Slide Number Placeholder 3"/>
          <p:cNvSpPr>
            <a:spLocks noGrp="1"/>
          </p:cNvSpPr>
          <p:nvPr>
            <p:ph type="sldNum" sz="quarter" idx="10"/>
          </p:nvPr>
        </p:nvSpPr>
        <p:spPr/>
        <p:txBody>
          <a:bodyPr/>
          <a:lstStyle/>
          <a:p>
            <a:fld id="{CFC94885-5E8E-4F4C-823A-039F1301F28E}" type="slidenum">
              <a:rPr lang="en-US" smtClean="0">
                <a:solidFill>
                  <a:prstClr val="black"/>
                </a:solidFill>
                <a:latin typeface="Calibri"/>
              </a:rPr>
              <a:pPr/>
              <a:t>98</a:t>
            </a:fld>
            <a:endParaRPr lang="en-US" dirty="0">
              <a:solidFill>
                <a:prstClr val="black"/>
              </a:solidFill>
              <a:latin typeface="Calibri"/>
            </a:endParaRPr>
          </a:p>
        </p:txBody>
      </p:sp>
    </p:spTree>
    <p:extLst>
      <p:ext uri="{BB962C8B-B14F-4D97-AF65-F5344CB8AC3E}">
        <p14:creationId xmlns:p14="http://schemas.microsoft.com/office/powerpoint/2010/main" val="32576648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8081" indent="-468081">
              <a:buFont typeface="Arial"/>
              <a:buChar char="•"/>
            </a:pPr>
            <a:r>
              <a:rPr lang="en-US" b="1" dirty="0">
                <a:solidFill>
                  <a:schemeClr val="tx2"/>
                </a:solidFill>
              </a:rPr>
              <a:t>The Result</a:t>
            </a:r>
          </a:p>
          <a:p>
            <a:pPr marL="468081" indent="-468081">
              <a:buFont typeface="Arial"/>
              <a:buChar char="•"/>
            </a:pPr>
            <a:r>
              <a:rPr lang="en-US" dirty="0"/>
              <a:t>Sugar’s social and mobile capabilities have allowed Hillel to implement a mobile-friendly Social CRM system</a:t>
            </a:r>
          </a:p>
          <a:p>
            <a:pPr marL="468081" indent="-468081">
              <a:buFont typeface="Arial"/>
              <a:buChar char="•"/>
            </a:pPr>
            <a:r>
              <a:rPr lang="en-US" dirty="0"/>
              <a:t>Integrated with popular media channels such as Facebook and Twitter.</a:t>
            </a:r>
          </a:p>
          <a:p>
            <a:pPr marL="468081" indent="-468081">
              <a:buFont typeface="Arial"/>
              <a:buChar char="•"/>
            </a:pPr>
            <a:r>
              <a:rPr lang="en-US" dirty="0"/>
              <a:t>This encourages high user adoption among staff and interns. </a:t>
            </a:r>
          </a:p>
          <a:p>
            <a:pPr marL="468081" indent="-468081">
              <a:buFont typeface="Arial"/>
              <a:buChar char="•"/>
            </a:pPr>
            <a:r>
              <a:rPr lang="en-US" dirty="0"/>
              <a:t>Users can enter new student data into REACH from any location, anytime.</a:t>
            </a:r>
          </a:p>
        </p:txBody>
      </p:sp>
      <p:sp>
        <p:nvSpPr>
          <p:cNvPr id="4" name="Slide Number Placeholder 3"/>
          <p:cNvSpPr>
            <a:spLocks noGrp="1"/>
          </p:cNvSpPr>
          <p:nvPr>
            <p:ph type="sldNum" sz="quarter" idx="10"/>
          </p:nvPr>
        </p:nvSpPr>
        <p:spPr/>
        <p:txBody>
          <a:bodyPr/>
          <a:lstStyle/>
          <a:p>
            <a:fld id="{CFC94885-5E8E-4F4C-823A-039F1301F28E}" type="slidenum">
              <a:rPr lang="en-US" smtClean="0">
                <a:solidFill>
                  <a:prstClr val="black"/>
                </a:solidFill>
                <a:latin typeface="Calibri"/>
              </a:rPr>
              <a:pPr/>
              <a:t>105</a:t>
            </a:fld>
            <a:endParaRPr lang="en-US" dirty="0">
              <a:solidFill>
                <a:prstClr val="black"/>
              </a:solidFill>
              <a:latin typeface="Calibri"/>
            </a:endParaRPr>
          </a:p>
        </p:txBody>
      </p:sp>
    </p:spTree>
    <p:extLst>
      <p:ext uri="{BB962C8B-B14F-4D97-AF65-F5344CB8AC3E}">
        <p14:creationId xmlns:p14="http://schemas.microsoft.com/office/powerpoint/2010/main" val="26297924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state the points</a:t>
            </a:r>
            <a:r>
              <a:rPr lang="en-US" baseline="0" dirty="0" smtClean="0"/>
              <a:t> in this summary.</a:t>
            </a:r>
          </a:p>
          <a:p>
            <a:endParaRPr lang="en-US" baseline="0" dirty="0" smtClean="0"/>
          </a:p>
          <a:p>
            <a:r>
              <a:rPr lang="en-US" baseline="0" dirty="0" smtClean="0"/>
              <a:t>Thank You</a:t>
            </a:r>
            <a:endParaRPr lang="en-US" dirty="0"/>
          </a:p>
        </p:txBody>
      </p:sp>
      <p:sp>
        <p:nvSpPr>
          <p:cNvPr id="4" name="Slide Number Placeholder 3"/>
          <p:cNvSpPr>
            <a:spLocks noGrp="1"/>
          </p:cNvSpPr>
          <p:nvPr>
            <p:ph type="sldNum" sz="quarter" idx="10"/>
          </p:nvPr>
        </p:nvSpPr>
        <p:spPr/>
        <p:txBody>
          <a:bodyPr/>
          <a:lstStyle/>
          <a:p>
            <a:fld id="{C58182D7-C595-B24E-8C60-FA544B5C7D8B}" type="slidenum">
              <a:rPr lang="en-US" smtClean="0">
                <a:solidFill>
                  <a:prstClr val="black"/>
                </a:solidFill>
                <a:latin typeface="Calibri"/>
              </a:rPr>
              <a:pPr/>
              <a:t>109</a:t>
            </a:fld>
            <a:endParaRPr lang="en-US" dirty="0">
              <a:solidFill>
                <a:prstClr val="black"/>
              </a:solidFill>
              <a:latin typeface="Calibri"/>
            </a:endParaRPr>
          </a:p>
        </p:txBody>
      </p:sp>
    </p:spTree>
    <p:extLst>
      <p:ext uri="{BB962C8B-B14F-4D97-AF65-F5344CB8AC3E}">
        <p14:creationId xmlns:p14="http://schemas.microsoft.com/office/powerpoint/2010/main" val="1307731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a:t>
            </a:r>
            <a:r>
              <a:rPr lang="en-US" baseline="0" dirty="0" smtClean="0"/>
              <a:t>  this presentation was prepared for IBM.  </a:t>
            </a:r>
            <a:r>
              <a:rPr lang="en-US" baseline="0" dirty="0" err="1" smtClean="0"/>
              <a:t>Repalce</a:t>
            </a:r>
            <a:r>
              <a:rPr lang="en-US" baseline="0" dirty="0" smtClean="0"/>
              <a:t> the logo with </a:t>
            </a:r>
            <a:r>
              <a:rPr lang="en-US" baseline="0" dirty="0" err="1" smtClean="0"/>
              <a:t>te</a:t>
            </a:r>
            <a:r>
              <a:rPr lang="en-US" baseline="0" dirty="0" smtClean="0"/>
              <a:t> partner logo that you are working with both here and at the various are places</a:t>
            </a:r>
            <a:endParaRPr lang="en-US" dirty="0"/>
          </a:p>
        </p:txBody>
      </p:sp>
      <p:sp>
        <p:nvSpPr>
          <p:cNvPr id="4" name="Date Placeholder 3"/>
          <p:cNvSpPr>
            <a:spLocks noGrp="1"/>
          </p:cNvSpPr>
          <p:nvPr>
            <p:ph type="dt" idx="10"/>
          </p:nvPr>
        </p:nvSpPr>
        <p:spPr/>
        <p:txBody>
          <a:bodyPr/>
          <a:lstStyle/>
          <a:p>
            <a:pPr>
              <a:defRPr/>
            </a:pPr>
            <a:fld id="{40E3293F-9458-481D-9C61-D1693A7BF94E}" type="datetime1">
              <a:rPr lang="en-US" smtClean="0">
                <a:solidFill>
                  <a:prstClr val="black"/>
                </a:solidFill>
                <a:latin typeface="Calibri"/>
              </a:rPr>
              <a:pPr>
                <a:defRPr/>
              </a:pPr>
              <a:t>11/2/11</a:t>
            </a:fld>
            <a:endParaRPr lang="en-US">
              <a:solidFill>
                <a:prstClr val="black"/>
              </a:solidFill>
              <a:latin typeface="Calibri"/>
            </a:endParaRPr>
          </a:p>
        </p:txBody>
      </p:sp>
      <p:sp>
        <p:nvSpPr>
          <p:cNvPr id="5" name="Footer Placeholder 4"/>
          <p:cNvSpPr>
            <a:spLocks noGrp="1"/>
          </p:cNvSpPr>
          <p:nvPr>
            <p:ph type="ftr" sz="quarter" idx="11"/>
          </p:nvPr>
        </p:nvSpPr>
        <p:spPr/>
        <p:txBody>
          <a:bodyPr/>
          <a:lstStyle/>
          <a:p>
            <a:pPr>
              <a:defRPr/>
            </a:pPr>
            <a:r>
              <a:rPr lang="en-US" smtClean="0">
                <a:solidFill>
                  <a:prstClr val="black"/>
                </a:solidFill>
                <a:latin typeface="Calibri"/>
              </a:rPr>
              <a:t>Copyright©2010 SugarCRM, Inc. All rights reserved.</a:t>
            </a:r>
            <a:endParaRPr lang="en-US" dirty="0">
              <a:solidFill>
                <a:prstClr val="black"/>
              </a:solidFill>
              <a:latin typeface="Calibri"/>
            </a:endParaRPr>
          </a:p>
        </p:txBody>
      </p:sp>
      <p:sp>
        <p:nvSpPr>
          <p:cNvPr id="6" name="Slide Number Placeholder 5"/>
          <p:cNvSpPr>
            <a:spLocks noGrp="1"/>
          </p:cNvSpPr>
          <p:nvPr>
            <p:ph type="sldNum" sz="quarter" idx="12"/>
          </p:nvPr>
        </p:nvSpPr>
        <p:spPr/>
        <p:txBody>
          <a:bodyPr/>
          <a:lstStyle/>
          <a:p>
            <a:pPr>
              <a:defRPr/>
            </a:pPr>
            <a:fld id="{C76AD226-3461-4B68-A65E-C01A87899B64}" type="slidenum">
              <a:rPr lang="en-US" smtClean="0">
                <a:solidFill>
                  <a:prstClr val="black"/>
                </a:solidFill>
                <a:latin typeface="Calibri"/>
              </a:rPr>
              <a:pPr>
                <a:defRPr/>
              </a:pPr>
              <a:t>111</a:t>
            </a:fld>
            <a:endParaRPr lang="en-US">
              <a:solidFill>
                <a:prstClr val="black"/>
              </a:solidFill>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a:t>
            </a:r>
            <a:r>
              <a:rPr lang="en-US" baseline="0" dirty="0" smtClean="0"/>
              <a:t> change comes with 5 new rules </a:t>
            </a:r>
            <a:endParaRPr lang="en-US" dirty="0" smtClean="0"/>
          </a:p>
        </p:txBody>
      </p:sp>
      <p:sp>
        <p:nvSpPr>
          <p:cNvPr id="22531"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CA786A2F-7A38-4935-9E30-7A9DB0A4B42E}" type="datetime1">
              <a:rPr lang="en-US">
                <a:solidFill>
                  <a:srgbClr val="000000"/>
                </a:solidFill>
                <a:cs typeface="Arial" charset="0"/>
              </a:rPr>
              <a:pPr>
                <a:defRPr/>
              </a:pPr>
              <a:t>11/2/11</a:t>
            </a:fld>
            <a:endParaRPr lang="en-US">
              <a:solidFill>
                <a:srgbClr val="000000"/>
              </a:solidFill>
              <a:cs typeface="Arial" charset="0"/>
            </a:endParaRPr>
          </a:p>
        </p:txBody>
      </p:sp>
      <p:sp>
        <p:nvSpPr>
          <p:cNvPr id="22532"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22533"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0482110-BF3F-41DE-959D-D871ABE2933F}" type="slidenum">
              <a:rPr lang="en-US">
                <a:solidFill>
                  <a:srgbClr val="000000"/>
                </a:solidFill>
                <a:cs typeface="Arial" charset="0"/>
              </a:rPr>
              <a:pPr>
                <a:defRPr/>
              </a:pPr>
              <a:t>18</a:t>
            </a:fld>
            <a:endParaRPr lang="en-US">
              <a:solidFill>
                <a:srgbClr val="000000"/>
              </a:solidFill>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r>
              <a:rPr lang="en-US" dirty="0" smtClean="0"/>
              <a:t>You may</a:t>
            </a:r>
            <a:r>
              <a:rPr lang="en-US" baseline="0" dirty="0" smtClean="0"/>
              <a:t> have heard about Dave Carroll. http://</a:t>
            </a:r>
            <a:r>
              <a:rPr lang="en-US" baseline="0" dirty="0" err="1" smtClean="0"/>
              <a:t>www.davecarrollmusic.com</a:t>
            </a:r>
            <a:r>
              <a:rPr lang="en-US" baseline="0" dirty="0" smtClean="0"/>
              <a:t>/ and his song United Breaks Guitars.</a:t>
            </a:r>
          </a:p>
          <a:p>
            <a:pPr eaLnBrk="1" fontAlgn="auto" hangingPunct="1">
              <a:spcBef>
                <a:spcPts val="0"/>
              </a:spcBef>
              <a:spcAft>
                <a:spcPts val="0"/>
              </a:spcAft>
              <a:defRPr/>
            </a:pPr>
            <a:endParaRPr lang="en-US" baseline="0" dirty="0" smtClean="0"/>
          </a:p>
          <a:p>
            <a:pPr eaLnBrk="1" fontAlgn="auto" hangingPunct="1">
              <a:spcBef>
                <a:spcPts val="0"/>
              </a:spcBef>
              <a:spcAft>
                <a:spcPts val="0"/>
              </a:spcAft>
              <a:defRPr/>
            </a:pPr>
            <a:r>
              <a:rPr lang="en-US" baseline="0" dirty="0" smtClean="0"/>
              <a:t>The story is about a musician on United Airlines who’s guitar was mishandled and broken in the process.  He asked United to pay for his Guitar, united said no, Dave wrote a song about, put it on YouTube and 10M views later, you get the picture.  United would have saved itself a lot of PR and Marketing headache if it has paid </a:t>
            </a:r>
            <a:r>
              <a:rPr lang="en-US" baseline="0" dirty="0" err="1" smtClean="0"/>
              <a:t>Mr</a:t>
            </a:r>
            <a:r>
              <a:rPr lang="en-US" baseline="0" dirty="0" smtClean="0"/>
              <a:t> Carroll the $3,500 to get a new Guitar.  </a:t>
            </a:r>
            <a:r>
              <a:rPr lang="en-US" dirty="0" smtClean="0"/>
              <a:t>RUN VIDEO ON UNITED BREAKS GUITARS HERE</a:t>
            </a:r>
          </a:p>
          <a:p>
            <a:pPr eaLnBrk="1" fontAlgn="auto" hangingPunct="1">
              <a:spcBef>
                <a:spcPts val="0"/>
              </a:spcBef>
              <a:spcAft>
                <a:spcPts val="0"/>
              </a:spcAft>
              <a:defRPr/>
            </a:pPr>
            <a:endParaRPr lang="en-US" dirty="0" smtClean="0"/>
          </a:p>
          <a:p>
            <a:pPr marL="175531" indent="-175531" eaLnBrk="1" fontAlgn="auto" hangingPunct="1">
              <a:spcBef>
                <a:spcPts val="0"/>
              </a:spcBef>
              <a:spcAft>
                <a:spcPts val="0"/>
              </a:spcAft>
              <a:buFontTx/>
              <a:buChar char="•"/>
              <a:defRPr/>
            </a:pPr>
            <a:r>
              <a:rPr lang="en-US" sz="2100" dirty="0"/>
              <a:t>what are the rules? The first one is that companies are no longer in control. The efficacy of the traditional communications department is dwindling. Press releases and email blasts become less important each day. The sooner one realizes this the better off that person will be. </a:t>
            </a:r>
          </a:p>
          <a:p>
            <a:pPr marL="175531" indent="-175531" eaLnBrk="1" fontAlgn="auto" hangingPunct="1">
              <a:spcBef>
                <a:spcPts val="0"/>
              </a:spcBef>
              <a:spcAft>
                <a:spcPts val="0"/>
              </a:spcAft>
              <a:buFontTx/>
              <a:buChar char="•"/>
              <a:defRPr/>
            </a:pPr>
            <a:endParaRPr lang="en-US" dirty="0"/>
          </a:p>
          <a:p>
            <a:pPr eaLnBrk="1" fontAlgn="auto" hangingPunct="1">
              <a:spcBef>
                <a:spcPts val="0"/>
              </a:spcBef>
              <a:spcAft>
                <a:spcPts val="0"/>
              </a:spcAft>
              <a:defRPr/>
            </a:pPr>
            <a:r>
              <a:rPr lang="en-US" dirty="0"/>
              <a:t>Background of the incident</a:t>
            </a:r>
          </a:p>
          <a:p>
            <a:pPr eaLnBrk="1" fontAlgn="auto" hangingPunct="1">
              <a:spcBef>
                <a:spcPts val="0"/>
              </a:spcBef>
              <a:spcAft>
                <a:spcPts val="0"/>
              </a:spcAft>
              <a:defRPr/>
            </a:pPr>
            <a:r>
              <a:rPr lang="en-US" dirty="0"/>
              <a:t>Musician Dave Carroll said his guitar was broken while in the airline's custody. He alleged that he and fellow passengers on board a flight plane saw baggage-handling crew throwing guitars on the tarmac </a:t>
            </a:r>
            <a:r>
              <a:rPr lang="en-US" dirty="0" err="1"/>
              <a:t>in</a:t>
            </a:r>
            <a:r>
              <a:rPr lang="en-US" dirty="0" err="1">
                <a:hlinkClick r:id="rId3" tooltip="Chicago O'Hare"/>
              </a:rPr>
              <a:t>Chicago</a:t>
            </a:r>
            <a:r>
              <a:rPr lang="en-US" dirty="0">
                <a:hlinkClick r:id="rId3" tooltip="Chicago O'Hare"/>
              </a:rPr>
              <a:t> O'Hare</a:t>
            </a:r>
            <a:r>
              <a:rPr lang="en-US" dirty="0"/>
              <a:t> on his flight from </a:t>
            </a:r>
            <a:r>
              <a:rPr lang="en-US" dirty="0">
                <a:hlinkClick r:id="rId4" tooltip="Halifax Regional Municipality"/>
              </a:rPr>
              <a:t>Halifax, Nova Scotia</a:t>
            </a:r>
            <a:r>
              <a:rPr lang="en-US" dirty="0"/>
              <a:t> to </a:t>
            </a:r>
            <a:r>
              <a:rPr lang="en-US" dirty="0">
                <a:hlinkClick r:id="rId5" tooltip="Omaha, Nebraska"/>
              </a:rPr>
              <a:t>Omaha, Nebraska</a:t>
            </a:r>
            <a:r>
              <a:rPr lang="en-US" dirty="0"/>
              <a:t>. He arrived at his destination to discover that his $3,500 </a:t>
            </a:r>
            <a:r>
              <a:rPr lang="en-US" dirty="0">
                <a:hlinkClick r:id="rId6" tooltip="Taylor Guitars"/>
              </a:rPr>
              <a:t>Taylor</a:t>
            </a:r>
            <a:r>
              <a:rPr lang="en-US" dirty="0"/>
              <a:t> guitar had indeed suffered a broken neck (shown in his video).</a:t>
            </a:r>
            <a:r>
              <a:rPr lang="en-US" baseline="30000" dirty="0">
                <a:hlinkClick r:id="rId7"/>
              </a:rPr>
              <a:t>[1]</a:t>
            </a:r>
            <a:r>
              <a:rPr lang="en-US" baseline="30000" dirty="0">
                <a:hlinkClick r:id="rId8"/>
              </a:rPr>
              <a:t>[2]</a:t>
            </a:r>
            <a:r>
              <a:rPr lang="en-US" dirty="0"/>
              <a:t> </a:t>
            </a:r>
            <a:r>
              <a:rPr lang="en-US" dirty="0">
                <a:hlinkClick r:id="rId9" tooltip="Fox News"/>
              </a:rPr>
              <a:t>Fox News</a:t>
            </a:r>
            <a:r>
              <a:rPr lang="en-US" dirty="0"/>
              <a:t> questioned Carroll on why he checked the valuable guitar and Carroll explained that it is difficult to bring guitars onto flights as carry-on luggage.</a:t>
            </a:r>
            <a:r>
              <a:rPr lang="en-US" baseline="30000" dirty="0">
                <a:hlinkClick r:id="rId10"/>
              </a:rPr>
              <a:t>[3]</a:t>
            </a:r>
            <a:r>
              <a:rPr lang="en-US" dirty="0"/>
              <a:t> In his song, he sang that he "alerted three employees who showed complete indifference towards me" when he raised the matter in Chicago. Carroll filed a claim with the airline, and was informed that he was ineligible for compensation because he had failed to make the claim within the company's stipulated "standard 24-hour timeframe".</a:t>
            </a:r>
            <a:r>
              <a:rPr lang="en-US" baseline="30000" dirty="0">
                <a:hlinkClick r:id="rId11"/>
              </a:rPr>
              <a:t>[4]</a:t>
            </a:r>
            <a:endParaRPr lang="en-US" dirty="0"/>
          </a:p>
          <a:p>
            <a:pPr eaLnBrk="1" fontAlgn="auto" hangingPunct="1">
              <a:spcBef>
                <a:spcPts val="0"/>
              </a:spcBef>
              <a:spcAft>
                <a:spcPts val="0"/>
              </a:spcAft>
              <a:defRPr/>
            </a:pPr>
            <a:r>
              <a:rPr lang="en-US" dirty="0"/>
              <a:t>[Dave Carroll's webpage says the base of the guitar was broken. The video shows a broken neck, possibly because that is easier to see.]</a:t>
            </a:r>
          </a:p>
          <a:p>
            <a:pPr eaLnBrk="1" fontAlgn="auto" hangingPunct="1">
              <a:spcBef>
                <a:spcPts val="0"/>
              </a:spcBef>
              <a:spcAft>
                <a:spcPts val="0"/>
              </a:spcAft>
              <a:defRPr/>
            </a:pPr>
            <a:r>
              <a:rPr lang="en-US" dirty="0"/>
              <a:t>[</a:t>
            </a:r>
            <a:r>
              <a:rPr lang="en-US" dirty="0">
                <a:hlinkClick r:id="rId12" tooltip="Edit section: The song"/>
              </a:rPr>
              <a:t>edit</a:t>
            </a:r>
            <a:r>
              <a:rPr lang="en-US" dirty="0"/>
              <a:t>]The song</a:t>
            </a:r>
          </a:p>
          <a:p>
            <a:pPr eaLnBrk="1" fontAlgn="auto" hangingPunct="1">
              <a:spcBef>
                <a:spcPts val="0"/>
              </a:spcBef>
              <a:spcAft>
                <a:spcPts val="0"/>
              </a:spcAft>
              <a:defRPr/>
            </a:pPr>
            <a:r>
              <a:rPr lang="en-US" dirty="0"/>
              <a:t>Carroll says that his fruitless negotiations with the airline for compensation lasted nine months.</a:t>
            </a:r>
            <a:r>
              <a:rPr lang="en-US" baseline="30000" dirty="0">
                <a:hlinkClick r:id="rId13"/>
              </a:rPr>
              <a:t>[5]</a:t>
            </a:r>
            <a:r>
              <a:rPr lang="en-US" dirty="0"/>
              <a:t> Then, thinking what Michael Moore would have done, Carroll wrote a song and created a music video about his experience.</a:t>
            </a:r>
            <a:r>
              <a:rPr lang="en-US" baseline="30000" dirty="0">
                <a:hlinkClick r:id="rId14"/>
              </a:rPr>
              <a:t>[6]</a:t>
            </a:r>
            <a:r>
              <a:rPr lang="en-US" dirty="0"/>
              <a:t> The lyrics include the verse "I should have flown with someone else, or gone by car, 'cause United breaks guitars."</a:t>
            </a:r>
            <a:r>
              <a:rPr lang="en-US" baseline="30000" dirty="0">
                <a:hlinkClick r:id="rId15"/>
              </a:rPr>
              <a:t>[7]</a:t>
            </a:r>
            <a:r>
              <a:rPr lang="en-US" dirty="0"/>
              <a:t> Carroll, who has performed as a solo artist and as a member of the group Sons of Maxwell, wrote two sequel songs related to the events as well.</a:t>
            </a:r>
            <a:r>
              <a:rPr lang="en-US" baseline="30000" dirty="0">
                <a:hlinkClick r:id="rId8"/>
              </a:rPr>
              <a:t>[2]</a:t>
            </a:r>
            <a:r>
              <a:rPr lang="en-US" dirty="0"/>
              <a:t> The second video, United Breaks Guitars: Song 2 was released on YouTube on August 18, 2009.</a:t>
            </a:r>
            <a:r>
              <a:rPr lang="en-US" baseline="30000" dirty="0">
                <a:hlinkClick r:id="rId16"/>
              </a:rPr>
              <a:t>[8]</a:t>
            </a:r>
            <a:r>
              <a:rPr lang="en-US" dirty="0"/>
              <a:t> The song takes a humorous look at Carroll's dealings with "the unflappable" United customer service employee Ms. </a:t>
            </a:r>
            <a:r>
              <a:rPr lang="en-US" dirty="0" err="1"/>
              <a:t>Irlweg</a:t>
            </a:r>
            <a:r>
              <a:rPr lang="en-US" dirty="0"/>
              <a:t>, and targets the "flawed policies" that she was forced to uphold.</a:t>
            </a:r>
            <a:r>
              <a:rPr lang="en-US" baseline="30000" dirty="0">
                <a:hlinkClick r:id="rId8"/>
              </a:rPr>
              <a:t>[2]</a:t>
            </a:r>
            <a:r>
              <a:rPr lang="en-US" dirty="0"/>
              <a:t> In March, 2010, United Breaks Guitars: Song 3 was released.</a:t>
            </a:r>
            <a:r>
              <a:rPr lang="en-US" baseline="30000" dirty="0">
                <a:hlinkClick r:id="rId17"/>
              </a:rPr>
              <a:t>[9]</a:t>
            </a:r>
            <a:r>
              <a:rPr lang="en-US" dirty="0"/>
              <a:t> The third and final song is a coda in which Carroll says while he is satisfied by the conclusion of this affair since it has greatly benefited his career, he warns United that they must improve customer service or risk losing all their customers. The song adopts a somewhat conciliatory approach noting that not all employees at United are "bad apples." The final line of the trilogy of songs is, "They say that you're [United] changing and I hope you do, 'Cause if you don't then who would fly with you?" </a:t>
            </a:r>
            <a:r>
              <a:rPr lang="en-US" baseline="30000" dirty="0">
                <a:hlinkClick r:id="rId17"/>
              </a:rPr>
              <a:t>[9]</a:t>
            </a:r>
            <a:endParaRPr lang="en-US" dirty="0"/>
          </a:p>
          <a:p>
            <a:pPr eaLnBrk="1" fontAlgn="auto" hangingPunct="1">
              <a:spcBef>
                <a:spcPts val="0"/>
              </a:spcBef>
              <a:spcAft>
                <a:spcPts val="0"/>
              </a:spcAft>
              <a:defRPr/>
            </a:pPr>
            <a:r>
              <a:rPr lang="en-US" dirty="0"/>
              <a:t>[</a:t>
            </a:r>
            <a:r>
              <a:rPr lang="en-US" dirty="0">
                <a:hlinkClick r:id="rId18" tooltip="Edit section: Response"/>
              </a:rPr>
              <a:t>edit</a:t>
            </a:r>
            <a:r>
              <a:rPr lang="en-US" dirty="0"/>
              <a:t>]Response</a:t>
            </a:r>
          </a:p>
          <a:p>
            <a:pPr eaLnBrk="1" fontAlgn="auto" hangingPunct="1">
              <a:spcBef>
                <a:spcPts val="0"/>
              </a:spcBef>
              <a:spcAft>
                <a:spcPts val="0"/>
              </a:spcAft>
              <a:defRPr/>
            </a:pPr>
            <a:r>
              <a:rPr lang="en-US" dirty="0"/>
              <a:t>The YouTube video was posted on July 6. It amassed 150,000 views within one day, prompting United to contact Carroll saying it hoped to right the wrong.</a:t>
            </a:r>
            <a:r>
              <a:rPr lang="en-US" baseline="30000" dirty="0">
                <a:hlinkClick r:id="rId13"/>
              </a:rPr>
              <a:t>[5]</a:t>
            </a:r>
            <a:r>
              <a:rPr lang="en-US" dirty="0"/>
              <a:t> The video garnered over half a million hits by July 9,</a:t>
            </a:r>
            <a:r>
              <a:rPr lang="en-US" baseline="30000" dirty="0">
                <a:hlinkClick r:id="rId15"/>
              </a:rPr>
              <a:t>[7]</a:t>
            </a:r>
            <a:r>
              <a:rPr lang="en-US" dirty="0"/>
              <a:t> 5 million by mid-August 2009,</a:t>
            </a:r>
            <a:r>
              <a:rPr lang="en-US" baseline="30000" dirty="0">
                <a:hlinkClick r:id="rId11"/>
              </a:rPr>
              <a:t>[4]</a:t>
            </a:r>
            <a:r>
              <a:rPr lang="en-US" dirty="0"/>
              <a:t> and almost 9 million by July 2010.</a:t>
            </a:r>
          </a:p>
          <a:p>
            <a:pPr eaLnBrk="1" fontAlgn="auto" hangingPunct="1">
              <a:spcBef>
                <a:spcPts val="0"/>
              </a:spcBef>
              <a:spcAft>
                <a:spcPts val="0"/>
              </a:spcAft>
              <a:defRPr/>
            </a:pPr>
            <a:r>
              <a:rPr lang="en-US" dirty="0"/>
              <a:t>Media reported the story of the song's instant success and the </a:t>
            </a:r>
            <a:r>
              <a:rPr lang="en-US" dirty="0">
                <a:hlinkClick r:id="rId19" tooltip="Public relations"/>
              </a:rPr>
              <a:t>public relations</a:t>
            </a:r>
            <a:r>
              <a:rPr lang="en-US" dirty="0"/>
              <a:t> humiliation for United Airlines.</a:t>
            </a:r>
            <a:r>
              <a:rPr lang="en-US" baseline="30000" dirty="0">
                <a:hlinkClick r:id="rId7"/>
              </a:rPr>
              <a:t>[1]</a:t>
            </a:r>
            <a:r>
              <a:rPr lang="en-US" baseline="30000" dirty="0">
                <a:hlinkClick r:id="rId14"/>
              </a:rPr>
              <a:t>[6]</a:t>
            </a:r>
            <a:r>
              <a:rPr lang="en-US" baseline="30000" dirty="0">
                <a:hlinkClick r:id="rId20"/>
              </a:rPr>
              <a:t>[10]</a:t>
            </a:r>
            <a:r>
              <a:rPr lang="en-US" dirty="0"/>
              <a:t> Attempting to put a positive gloss on the incident and the song, a company spokesman called it "excellent". Rob Bradford, United's managing director of customer solutions, telephoned Carroll to apologize for the foul-up and to ask if the carrier could use the video internally for training.</a:t>
            </a:r>
            <a:r>
              <a:rPr lang="en-US" baseline="30000" dirty="0">
                <a:hlinkClick r:id="rId15"/>
              </a:rPr>
              <a:t>[7]</a:t>
            </a:r>
            <a:r>
              <a:rPr lang="en-US" dirty="0"/>
              <a:t> United mentioned it hoped to learn from the incident, and to change its customer service policy as a result of the incident.</a:t>
            </a:r>
            <a:r>
              <a:rPr lang="en-US" baseline="30000" dirty="0">
                <a:hlinkClick r:id="rId13"/>
              </a:rPr>
              <a:t>[5]</a:t>
            </a:r>
            <a:endParaRPr lang="en-US" dirty="0"/>
          </a:p>
          <a:p>
            <a:pPr eaLnBrk="1" fontAlgn="auto" hangingPunct="1">
              <a:spcBef>
                <a:spcPts val="0"/>
              </a:spcBef>
              <a:spcAft>
                <a:spcPts val="0"/>
              </a:spcAft>
              <a:defRPr/>
            </a:pPr>
            <a:r>
              <a:rPr lang="en-US" dirty="0"/>
              <a:t>Bob Taylor, owner of </a:t>
            </a:r>
            <a:r>
              <a:rPr lang="en-US" dirty="0">
                <a:hlinkClick r:id="rId6" tooltip="Taylor Guitars"/>
              </a:rPr>
              <a:t>Taylor Guitars</a:t>
            </a:r>
            <a:r>
              <a:rPr lang="en-US" dirty="0"/>
              <a:t>, immediately offered Carroll two guitars and other props for his second video;</a:t>
            </a:r>
            <a:r>
              <a:rPr lang="en-US" baseline="30000" dirty="0">
                <a:hlinkClick r:id="rId20"/>
              </a:rPr>
              <a:t>[10]</a:t>
            </a:r>
            <a:r>
              <a:rPr lang="en-US" dirty="0"/>
              <a:t> The song hit number one on the iTunes Music Store the week following its release.</a:t>
            </a:r>
            <a:r>
              <a:rPr lang="en-US" baseline="30000" dirty="0">
                <a:hlinkClick r:id="rId21"/>
              </a:rPr>
              <a:t>[11]</a:t>
            </a:r>
            <a:r>
              <a:rPr lang="en-US" dirty="0"/>
              <a:t> </a:t>
            </a:r>
            <a:r>
              <a:rPr lang="en-US" i="1" dirty="0">
                <a:hlinkClick r:id="rId22" tooltip="The Times"/>
              </a:rPr>
              <a:t>The Times</a:t>
            </a:r>
            <a:r>
              <a:rPr lang="en-US" dirty="0"/>
              <a:t> reported that the belated compensation offer of $3,000 which was donated by United to the </a:t>
            </a:r>
            <a:r>
              <a:rPr lang="en-US" dirty="0">
                <a:hlinkClick r:id="rId23" tooltip="Thelonious Monk Institute of Jazz"/>
              </a:rPr>
              <a:t>Thelonious Monk Institute of Jazz</a:t>
            </a:r>
            <a:r>
              <a:rPr lang="en-US" dirty="0"/>
              <a:t> as a "gesture of goodwill" failed to undo the damage done to its image.</a:t>
            </a:r>
            <a:r>
              <a:rPr lang="en-US" baseline="30000" dirty="0">
                <a:hlinkClick r:id="rId24"/>
              </a:rPr>
              <a:t>[12]</a:t>
            </a:r>
            <a:endParaRPr lang="en-US" dirty="0"/>
          </a:p>
          <a:p>
            <a:pPr eaLnBrk="1" fontAlgn="auto" hangingPunct="1">
              <a:spcBef>
                <a:spcPts val="0"/>
              </a:spcBef>
              <a:spcAft>
                <a:spcPts val="0"/>
              </a:spcAft>
              <a:defRPr/>
            </a:pPr>
            <a:r>
              <a:rPr lang="en-US" dirty="0"/>
              <a:t>Since the incident, Carroll has been in great demand as a speaker on customer service. On one of his trips as a speaker, United Airlines lost his luggage.</a:t>
            </a:r>
            <a:r>
              <a:rPr lang="en-US" baseline="30000" dirty="0">
                <a:hlinkClick r:id="rId21"/>
              </a:rPr>
              <a:t>[11]</a:t>
            </a:r>
            <a:endParaRPr lang="en-US" dirty="0"/>
          </a:p>
          <a:p>
            <a:pPr eaLnBrk="1" fontAlgn="auto" hangingPunct="1">
              <a:spcBef>
                <a:spcPts val="0"/>
              </a:spcBef>
              <a:spcAft>
                <a:spcPts val="0"/>
              </a:spcAft>
              <a:defRPr/>
            </a:pPr>
            <a:r>
              <a:rPr lang="en-US" dirty="0"/>
              <a:t>In December 2009, </a:t>
            </a:r>
            <a:r>
              <a:rPr lang="en-US" i="1" dirty="0">
                <a:hlinkClick r:id="rId25" tooltip="Time (magazine)"/>
              </a:rPr>
              <a:t>Time</a:t>
            </a:r>
            <a:r>
              <a:rPr lang="en-US" dirty="0"/>
              <a:t> magazine named "United Breaks Guitars" #7 on its list of the Top 10 Viral Videos of 2009.</a:t>
            </a:r>
            <a:r>
              <a:rPr lang="en-US" baseline="30000" dirty="0">
                <a:hlinkClick r:id="rId26"/>
              </a:rPr>
              <a:t>[13]</a:t>
            </a:r>
            <a:endParaRPr lang="en-US" dirty="0"/>
          </a:p>
          <a:p>
            <a:pPr eaLnBrk="1" fontAlgn="auto" hangingPunct="1">
              <a:spcBef>
                <a:spcPts val="0"/>
              </a:spcBef>
              <a:spcAft>
                <a:spcPts val="0"/>
              </a:spcAft>
              <a:defRPr/>
            </a:pPr>
            <a:r>
              <a:rPr lang="en-US" dirty="0"/>
              <a:t>[</a:t>
            </a:r>
            <a:r>
              <a:rPr lang="en-US" dirty="0">
                <a:hlinkClick r:id="rId27" tooltip="Edit section: Stock price effect"/>
              </a:rPr>
              <a:t>edit</a:t>
            </a:r>
            <a:r>
              <a:rPr lang="en-US" dirty="0"/>
              <a:t>]Stock price effect</a:t>
            </a:r>
          </a:p>
          <a:p>
            <a:pPr eaLnBrk="1" fontAlgn="auto" hangingPunct="1">
              <a:spcBef>
                <a:spcPts val="0"/>
              </a:spcBef>
              <a:spcAft>
                <a:spcPts val="0"/>
              </a:spcAft>
              <a:defRPr/>
            </a:pPr>
            <a:r>
              <a:rPr lang="en-US" i="1" dirty="0">
                <a:hlinkClick r:id="rId22" tooltip="The Times"/>
              </a:rPr>
              <a:t>The Times</a:t>
            </a:r>
            <a:r>
              <a:rPr lang="en-US" dirty="0"/>
              <a:t> newspaper reported </a:t>
            </a:r>
            <a:r>
              <a:rPr lang="en-US" baseline="30000" dirty="0">
                <a:hlinkClick r:id="rId28"/>
              </a:rPr>
              <a:t>[14]</a:t>
            </a:r>
            <a:r>
              <a:rPr lang="en-US" dirty="0"/>
              <a:t> that within 4 days of the video being posted online, United Airline's stock price fell 10%, costing stockholders about $180 million in value.</a:t>
            </a:r>
          </a:p>
          <a:p>
            <a:pPr eaLnBrk="1" fontAlgn="auto" hangingPunct="1">
              <a:spcBef>
                <a:spcPts val="0"/>
              </a:spcBef>
              <a:spcAft>
                <a:spcPts val="0"/>
              </a:spcAft>
              <a:defRPr/>
            </a:pPr>
            <a:r>
              <a:rPr lang="en-US" dirty="0"/>
              <a:t>However, other analysts have questioned whether this price drop can be directly linked to the video</a:t>
            </a:r>
          </a:p>
          <a:p>
            <a:pPr eaLnBrk="1" fontAlgn="auto" hangingPunct="1">
              <a:spcBef>
                <a:spcPts val="0"/>
              </a:spcBef>
              <a:spcAft>
                <a:spcPts val="0"/>
              </a:spcAft>
              <a:defRPr/>
            </a:pPr>
            <a:r>
              <a:rPr lang="en-US" dirty="0"/>
              <a:t> </a:t>
            </a:r>
          </a:p>
          <a:p>
            <a:pPr marL="175531" indent="-175531" eaLnBrk="1" fontAlgn="auto" hangingPunct="1">
              <a:spcBef>
                <a:spcPts val="0"/>
              </a:spcBef>
              <a:spcAft>
                <a:spcPts val="0"/>
              </a:spcAft>
              <a:buFontTx/>
              <a:buChar char="•"/>
              <a:defRPr/>
            </a:pPr>
            <a:endParaRPr lang="en-US" dirty="0"/>
          </a:p>
        </p:txBody>
      </p:sp>
      <p:sp>
        <p:nvSpPr>
          <p:cNvPr id="24579"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68A3722F-A28A-4794-B685-168B9B520B7C}" type="datetime1">
              <a:rPr lang="en-US">
                <a:solidFill>
                  <a:srgbClr val="000000"/>
                </a:solidFill>
                <a:cs typeface="Arial" charset="0"/>
              </a:rPr>
              <a:pPr>
                <a:defRPr/>
              </a:pPr>
              <a:t>11/2/11</a:t>
            </a:fld>
            <a:endParaRPr lang="en-US">
              <a:solidFill>
                <a:srgbClr val="000000"/>
              </a:solidFill>
              <a:cs typeface="Arial" charset="0"/>
            </a:endParaRPr>
          </a:p>
        </p:txBody>
      </p:sp>
      <p:sp>
        <p:nvSpPr>
          <p:cNvPr id="24580"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24581"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9391B83-27CD-4250-90EA-22007511B6D9}" type="slidenum">
              <a:rPr lang="en-US">
                <a:solidFill>
                  <a:srgbClr val="000000"/>
                </a:solidFill>
                <a:cs typeface="Arial" charset="0"/>
              </a:rPr>
              <a:pPr>
                <a:defRPr/>
              </a:pPr>
              <a:t>19</a:t>
            </a:fld>
            <a:endParaRPr lang="en-US">
              <a:solidFill>
                <a:srgbClr val="000000"/>
              </a:solidFill>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r>
              <a:rPr lang="en-US" dirty="0" smtClean="0"/>
              <a:t>RUN VIDEO ON UNITED BREAKS GUITARS HERE</a:t>
            </a:r>
          </a:p>
          <a:p>
            <a:pPr eaLnBrk="1" fontAlgn="auto" hangingPunct="1">
              <a:spcBef>
                <a:spcPts val="0"/>
              </a:spcBef>
              <a:spcAft>
                <a:spcPts val="0"/>
              </a:spcAft>
              <a:defRPr/>
            </a:pPr>
            <a:endParaRPr lang="en-US" dirty="0" smtClean="0"/>
          </a:p>
          <a:p>
            <a:pPr marL="175531" indent="-175531" eaLnBrk="1" fontAlgn="auto" hangingPunct="1">
              <a:spcBef>
                <a:spcPts val="0"/>
              </a:spcBef>
              <a:spcAft>
                <a:spcPts val="0"/>
              </a:spcAft>
              <a:buFontTx/>
              <a:buChar char="•"/>
              <a:defRPr/>
            </a:pPr>
            <a:r>
              <a:rPr lang="en-US" sz="2100" dirty="0"/>
              <a:t>what are the rules? The first one is that companies are no longer in control. The efficacy of the traditional communications department is dwindling. Press releases and email blasts become less important each day. The sooner one realizes this the better off that person will be. </a:t>
            </a:r>
          </a:p>
          <a:p>
            <a:pPr marL="175531" indent="-175531" eaLnBrk="1" fontAlgn="auto" hangingPunct="1">
              <a:spcBef>
                <a:spcPts val="0"/>
              </a:spcBef>
              <a:spcAft>
                <a:spcPts val="0"/>
              </a:spcAft>
              <a:buFontTx/>
              <a:buChar char="•"/>
              <a:defRPr/>
            </a:pPr>
            <a:endParaRPr lang="en-US" dirty="0"/>
          </a:p>
          <a:p>
            <a:pPr eaLnBrk="1" fontAlgn="auto" hangingPunct="1">
              <a:spcBef>
                <a:spcPts val="0"/>
              </a:spcBef>
              <a:spcAft>
                <a:spcPts val="0"/>
              </a:spcAft>
              <a:defRPr/>
            </a:pPr>
            <a:r>
              <a:rPr lang="en-US" dirty="0"/>
              <a:t>Background of the incident</a:t>
            </a:r>
          </a:p>
          <a:p>
            <a:pPr eaLnBrk="1" fontAlgn="auto" hangingPunct="1">
              <a:spcBef>
                <a:spcPts val="0"/>
              </a:spcBef>
              <a:spcAft>
                <a:spcPts val="0"/>
              </a:spcAft>
              <a:defRPr/>
            </a:pPr>
            <a:r>
              <a:rPr lang="en-US" dirty="0"/>
              <a:t>Musician Dave Carroll said his guitar was broken while in the airline's custody. He alleged that he and fellow passengers on board a flight plane saw baggage-handling crew throwing guitars on the tarmac </a:t>
            </a:r>
            <a:r>
              <a:rPr lang="en-US" dirty="0" err="1"/>
              <a:t>in</a:t>
            </a:r>
            <a:r>
              <a:rPr lang="en-US" dirty="0" err="1">
                <a:hlinkClick r:id="rId3" tooltip="Chicago O'Hare"/>
              </a:rPr>
              <a:t>Chicago</a:t>
            </a:r>
            <a:r>
              <a:rPr lang="en-US" dirty="0">
                <a:hlinkClick r:id="rId3" tooltip="Chicago O'Hare"/>
              </a:rPr>
              <a:t> O'Hare</a:t>
            </a:r>
            <a:r>
              <a:rPr lang="en-US" dirty="0"/>
              <a:t> on his flight from </a:t>
            </a:r>
            <a:r>
              <a:rPr lang="en-US" dirty="0">
                <a:hlinkClick r:id="rId4" tooltip="Halifax Regional Municipality"/>
              </a:rPr>
              <a:t>Halifax, Nova Scotia</a:t>
            </a:r>
            <a:r>
              <a:rPr lang="en-US" dirty="0"/>
              <a:t> to </a:t>
            </a:r>
            <a:r>
              <a:rPr lang="en-US" dirty="0">
                <a:hlinkClick r:id="rId5" tooltip="Omaha, Nebraska"/>
              </a:rPr>
              <a:t>Omaha, Nebraska</a:t>
            </a:r>
            <a:r>
              <a:rPr lang="en-US" dirty="0"/>
              <a:t>. He arrived at his destination to discover that his $3,500 </a:t>
            </a:r>
            <a:r>
              <a:rPr lang="en-US" dirty="0">
                <a:hlinkClick r:id="rId6" tooltip="Taylor Guitars"/>
              </a:rPr>
              <a:t>Taylor</a:t>
            </a:r>
            <a:r>
              <a:rPr lang="en-US" dirty="0"/>
              <a:t> guitar had indeed suffered a broken neck (shown in his video).</a:t>
            </a:r>
            <a:r>
              <a:rPr lang="en-US" baseline="30000" dirty="0">
                <a:hlinkClick r:id="rId7"/>
              </a:rPr>
              <a:t>[1]</a:t>
            </a:r>
            <a:r>
              <a:rPr lang="en-US" baseline="30000" dirty="0">
                <a:hlinkClick r:id="rId8"/>
              </a:rPr>
              <a:t>[2]</a:t>
            </a:r>
            <a:r>
              <a:rPr lang="en-US" dirty="0"/>
              <a:t> </a:t>
            </a:r>
            <a:r>
              <a:rPr lang="en-US" dirty="0">
                <a:hlinkClick r:id="rId9" tooltip="Fox News"/>
              </a:rPr>
              <a:t>Fox News</a:t>
            </a:r>
            <a:r>
              <a:rPr lang="en-US" dirty="0"/>
              <a:t> questioned Carroll on why he checked the valuable guitar and Carroll explained that it is difficult to bring guitars onto flights as carry-on luggage.</a:t>
            </a:r>
            <a:r>
              <a:rPr lang="en-US" baseline="30000" dirty="0">
                <a:hlinkClick r:id="rId10"/>
              </a:rPr>
              <a:t>[3]</a:t>
            </a:r>
            <a:r>
              <a:rPr lang="en-US" dirty="0"/>
              <a:t> In his song, he sang that he "alerted three employees who showed complete indifference towards me" when he raised the matter in Chicago. Carroll filed a claim with the airline, and was informed that he was ineligible for compensation because he had failed to make the claim within the company's stipulated "standard 24-hour timeframe".</a:t>
            </a:r>
            <a:r>
              <a:rPr lang="en-US" baseline="30000" dirty="0">
                <a:hlinkClick r:id="rId11"/>
              </a:rPr>
              <a:t>[4]</a:t>
            </a:r>
            <a:endParaRPr lang="en-US" dirty="0"/>
          </a:p>
          <a:p>
            <a:pPr eaLnBrk="1" fontAlgn="auto" hangingPunct="1">
              <a:spcBef>
                <a:spcPts val="0"/>
              </a:spcBef>
              <a:spcAft>
                <a:spcPts val="0"/>
              </a:spcAft>
              <a:defRPr/>
            </a:pPr>
            <a:r>
              <a:rPr lang="en-US" dirty="0"/>
              <a:t>[Dave Carroll's webpage says the base of the guitar was broken. The video shows a broken neck, possibly because that is easier to see.]</a:t>
            </a:r>
          </a:p>
          <a:p>
            <a:pPr eaLnBrk="1" fontAlgn="auto" hangingPunct="1">
              <a:spcBef>
                <a:spcPts val="0"/>
              </a:spcBef>
              <a:spcAft>
                <a:spcPts val="0"/>
              </a:spcAft>
              <a:defRPr/>
            </a:pPr>
            <a:r>
              <a:rPr lang="en-US" dirty="0"/>
              <a:t>[</a:t>
            </a:r>
            <a:r>
              <a:rPr lang="en-US" dirty="0">
                <a:hlinkClick r:id="rId12" tooltip="Edit section: The song"/>
              </a:rPr>
              <a:t>edit</a:t>
            </a:r>
            <a:r>
              <a:rPr lang="en-US" dirty="0"/>
              <a:t>]The song</a:t>
            </a:r>
          </a:p>
          <a:p>
            <a:pPr eaLnBrk="1" fontAlgn="auto" hangingPunct="1">
              <a:spcBef>
                <a:spcPts val="0"/>
              </a:spcBef>
              <a:spcAft>
                <a:spcPts val="0"/>
              </a:spcAft>
              <a:defRPr/>
            </a:pPr>
            <a:r>
              <a:rPr lang="en-US" dirty="0"/>
              <a:t>Carroll says that his fruitless negotiations with the airline for compensation lasted nine months.</a:t>
            </a:r>
            <a:r>
              <a:rPr lang="en-US" baseline="30000" dirty="0">
                <a:hlinkClick r:id="rId13"/>
              </a:rPr>
              <a:t>[5]</a:t>
            </a:r>
            <a:r>
              <a:rPr lang="en-US" dirty="0"/>
              <a:t> Then, thinking what Michael Moore would have done, Carroll wrote a song and created a music video about his experience.</a:t>
            </a:r>
            <a:r>
              <a:rPr lang="en-US" baseline="30000" dirty="0">
                <a:hlinkClick r:id="rId14"/>
              </a:rPr>
              <a:t>[6]</a:t>
            </a:r>
            <a:r>
              <a:rPr lang="en-US" dirty="0"/>
              <a:t> The lyrics include the verse "I should have flown with someone else, or gone by car, 'cause United breaks guitars."</a:t>
            </a:r>
            <a:r>
              <a:rPr lang="en-US" baseline="30000" dirty="0">
                <a:hlinkClick r:id="rId15"/>
              </a:rPr>
              <a:t>[7]</a:t>
            </a:r>
            <a:r>
              <a:rPr lang="en-US" dirty="0"/>
              <a:t> Carroll, who has performed as a solo artist and as a member of the group Sons of Maxwell, wrote two sequel songs related to the events as well.</a:t>
            </a:r>
            <a:r>
              <a:rPr lang="en-US" baseline="30000" dirty="0">
                <a:hlinkClick r:id="rId8"/>
              </a:rPr>
              <a:t>[2]</a:t>
            </a:r>
            <a:r>
              <a:rPr lang="en-US" dirty="0"/>
              <a:t> The second video, United Breaks Guitars: Song 2 was released on YouTube on August 18, 2009.</a:t>
            </a:r>
            <a:r>
              <a:rPr lang="en-US" baseline="30000" dirty="0">
                <a:hlinkClick r:id="rId16"/>
              </a:rPr>
              <a:t>[8]</a:t>
            </a:r>
            <a:r>
              <a:rPr lang="en-US" dirty="0"/>
              <a:t> The song takes a humorous look at Carroll's dealings with "the unflappable" United customer service employee Ms. </a:t>
            </a:r>
            <a:r>
              <a:rPr lang="en-US" dirty="0" err="1"/>
              <a:t>Irlweg</a:t>
            </a:r>
            <a:r>
              <a:rPr lang="en-US" dirty="0"/>
              <a:t>, and targets the "flawed policies" that she was forced to uphold.</a:t>
            </a:r>
            <a:r>
              <a:rPr lang="en-US" baseline="30000" dirty="0">
                <a:hlinkClick r:id="rId8"/>
              </a:rPr>
              <a:t>[2]</a:t>
            </a:r>
            <a:r>
              <a:rPr lang="en-US" dirty="0"/>
              <a:t> In March, 2010, United Breaks Guitars: Song 3 was released.</a:t>
            </a:r>
            <a:r>
              <a:rPr lang="en-US" baseline="30000" dirty="0">
                <a:hlinkClick r:id="rId17"/>
              </a:rPr>
              <a:t>[9]</a:t>
            </a:r>
            <a:r>
              <a:rPr lang="en-US" dirty="0"/>
              <a:t> The third and final song is a coda in which Carroll says while he is satisfied by the conclusion of this affair since it has greatly benefited his career, he warns United that they must improve customer service or risk losing all their customers. The song adopts a somewhat conciliatory approach noting that not all employees at United are "bad apples." The final line of the trilogy of songs is, "They say that you're [United] changing and I hope you do, 'Cause if you don't then who would fly with you?" </a:t>
            </a:r>
            <a:r>
              <a:rPr lang="en-US" baseline="30000" dirty="0">
                <a:hlinkClick r:id="rId17"/>
              </a:rPr>
              <a:t>[9]</a:t>
            </a:r>
            <a:endParaRPr lang="en-US" dirty="0"/>
          </a:p>
          <a:p>
            <a:pPr eaLnBrk="1" fontAlgn="auto" hangingPunct="1">
              <a:spcBef>
                <a:spcPts val="0"/>
              </a:spcBef>
              <a:spcAft>
                <a:spcPts val="0"/>
              </a:spcAft>
              <a:defRPr/>
            </a:pPr>
            <a:r>
              <a:rPr lang="en-US" dirty="0"/>
              <a:t>[</a:t>
            </a:r>
            <a:r>
              <a:rPr lang="en-US" dirty="0">
                <a:hlinkClick r:id="rId18" tooltip="Edit section: Response"/>
              </a:rPr>
              <a:t>edit</a:t>
            </a:r>
            <a:r>
              <a:rPr lang="en-US" dirty="0"/>
              <a:t>]Response</a:t>
            </a:r>
          </a:p>
          <a:p>
            <a:pPr eaLnBrk="1" fontAlgn="auto" hangingPunct="1">
              <a:spcBef>
                <a:spcPts val="0"/>
              </a:spcBef>
              <a:spcAft>
                <a:spcPts val="0"/>
              </a:spcAft>
              <a:defRPr/>
            </a:pPr>
            <a:r>
              <a:rPr lang="en-US" dirty="0"/>
              <a:t>The YouTube video was posted on July 6. It amassed 150,000 views within one day, prompting United to contact Carroll saying it hoped to right the wrong.</a:t>
            </a:r>
            <a:r>
              <a:rPr lang="en-US" baseline="30000" dirty="0">
                <a:hlinkClick r:id="rId13"/>
              </a:rPr>
              <a:t>[5]</a:t>
            </a:r>
            <a:r>
              <a:rPr lang="en-US" dirty="0"/>
              <a:t> The video garnered over half a million hits by July 9,</a:t>
            </a:r>
            <a:r>
              <a:rPr lang="en-US" baseline="30000" dirty="0">
                <a:hlinkClick r:id="rId15"/>
              </a:rPr>
              <a:t>[7]</a:t>
            </a:r>
            <a:r>
              <a:rPr lang="en-US" dirty="0"/>
              <a:t> 5 million by mid-August 2009,</a:t>
            </a:r>
            <a:r>
              <a:rPr lang="en-US" baseline="30000" dirty="0">
                <a:hlinkClick r:id="rId11"/>
              </a:rPr>
              <a:t>[4]</a:t>
            </a:r>
            <a:r>
              <a:rPr lang="en-US" dirty="0"/>
              <a:t> and almost 9 million by July 2010.</a:t>
            </a:r>
          </a:p>
          <a:p>
            <a:pPr eaLnBrk="1" fontAlgn="auto" hangingPunct="1">
              <a:spcBef>
                <a:spcPts val="0"/>
              </a:spcBef>
              <a:spcAft>
                <a:spcPts val="0"/>
              </a:spcAft>
              <a:defRPr/>
            </a:pPr>
            <a:r>
              <a:rPr lang="en-US" dirty="0"/>
              <a:t>Media reported the story of the song's instant success and the </a:t>
            </a:r>
            <a:r>
              <a:rPr lang="en-US" dirty="0">
                <a:hlinkClick r:id="rId19" tooltip="Public relations"/>
              </a:rPr>
              <a:t>public relations</a:t>
            </a:r>
            <a:r>
              <a:rPr lang="en-US" dirty="0"/>
              <a:t> humiliation for United Airlines.</a:t>
            </a:r>
            <a:r>
              <a:rPr lang="en-US" baseline="30000" dirty="0">
                <a:hlinkClick r:id="rId7"/>
              </a:rPr>
              <a:t>[1]</a:t>
            </a:r>
            <a:r>
              <a:rPr lang="en-US" baseline="30000" dirty="0">
                <a:hlinkClick r:id="rId14"/>
              </a:rPr>
              <a:t>[6]</a:t>
            </a:r>
            <a:r>
              <a:rPr lang="en-US" baseline="30000" dirty="0">
                <a:hlinkClick r:id="rId20"/>
              </a:rPr>
              <a:t>[10]</a:t>
            </a:r>
            <a:r>
              <a:rPr lang="en-US" dirty="0"/>
              <a:t> Attempting to put a positive gloss on the incident and the song, a company spokesman called it "excellent". Rob Bradford, United's managing director of customer solutions, telephoned Carroll to apologize for the foul-up and to ask if the carrier could use the video internally for training.</a:t>
            </a:r>
            <a:r>
              <a:rPr lang="en-US" baseline="30000" dirty="0">
                <a:hlinkClick r:id="rId15"/>
              </a:rPr>
              <a:t>[7]</a:t>
            </a:r>
            <a:r>
              <a:rPr lang="en-US" dirty="0"/>
              <a:t> United mentioned it hoped to learn from the incident, and to change its customer service policy as a result of the incident.</a:t>
            </a:r>
            <a:r>
              <a:rPr lang="en-US" baseline="30000" dirty="0">
                <a:hlinkClick r:id="rId13"/>
              </a:rPr>
              <a:t>[5]</a:t>
            </a:r>
            <a:endParaRPr lang="en-US" dirty="0"/>
          </a:p>
          <a:p>
            <a:pPr eaLnBrk="1" fontAlgn="auto" hangingPunct="1">
              <a:spcBef>
                <a:spcPts val="0"/>
              </a:spcBef>
              <a:spcAft>
                <a:spcPts val="0"/>
              </a:spcAft>
              <a:defRPr/>
            </a:pPr>
            <a:r>
              <a:rPr lang="en-US" dirty="0"/>
              <a:t>Bob Taylor, owner of </a:t>
            </a:r>
            <a:r>
              <a:rPr lang="en-US" dirty="0">
                <a:hlinkClick r:id="rId6" tooltip="Taylor Guitars"/>
              </a:rPr>
              <a:t>Taylor Guitars</a:t>
            </a:r>
            <a:r>
              <a:rPr lang="en-US" dirty="0"/>
              <a:t>, immediately offered Carroll two guitars and other props for his second video;</a:t>
            </a:r>
            <a:r>
              <a:rPr lang="en-US" baseline="30000" dirty="0">
                <a:hlinkClick r:id="rId20"/>
              </a:rPr>
              <a:t>[10]</a:t>
            </a:r>
            <a:r>
              <a:rPr lang="en-US" dirty="0"/>
              <a:t> The song hit number one on the iTunes Music Store the week following its release.</a:t>
            </a:r>
            <a:r>
              <a:rPr lang="en-US" baseline="30000" dirty="0">
                <a:hlinkClick r:id="rId21"/>
              </a:rPr>
              <a:t>[11]</a:t>
            </a:r>
            <a:r>
              <a:rPr lang="en-US" dirty="0"/>
              <a:t> </a:t>
            </a:r>
            <a:r>
              <a:rPr lang="en-US" i="1" dirty="0">
                <a:hlinkClick r:id="rId22" tooltip="The Times"/>
              </a:rPr>
              <a:t>The Times</a:t>
            </a:r>
            <a:r>
              <a:rPr lang="en-US" dirty="0"/>
              <a:t> reported that the belated compensation offer of $3,000 which was donated by United to the </a:t>
            </a:r>
            <a:r>
              <a:rPr lang="en-US" dirty="0">
                <a:hlinkClick r:id="rId23" tooltip="Thelonious Monk Institute of Jazz"/>
              </a:rPr>
              <a:t>Thelonious Monk Institute of Jazz</a:t>
            </a:r>
            <a:r>
              <a:rPr lang="en-US" dirty="0"/>
              <a:t> as a "gesture of goodwill" failed to undo the damage done to its image.</a:t>
            </a:r>
            <a:r>
              <a:rPr lang="en-US" baseline="30000" dirty="0">
                <a:hlinkClick r:id="rId24"/>
              </a:rPr>
              <a:t>[12]</a:t>
            </a:r>
            <a:endParaRPr lang="en-US" dirty="0"/>
          </a:p>
          <a:p>
            <a:pPr eaLnBrk="1" fontAlgn="auto" hangingPunct="1">
              <a:spcBef>
                <a:spcPts val="0"/>
              </a:spcBef>
              <a:spcAft>
                <a:spcPts val="0"/>
              </a:spcAft>
              <a:defRPr/>
            </a:pPr>
            <a:r>
              <a:rPr lang="en-US" dirty="0"/>
              <a:t>Since the incident, Carroll has been in great demand as a speaker on customer service. On one of his trips as a speaker, United Airlines lost his luggage.</a:t>
            </a:r>
            <a:r>
              <a:rPr lang="en-US" baseline="30000" dirty="0">
                <a:hlinkClick r:id="rId21"/>
              </a:rPr>
              <a:t>[11]</a:t>
            </a:r>
            <a:endParaRPr lang="en-US" dirty="0"/>
          </a:p>
          <a:p>
            <a:pPr eaLnBrk="1" fontAlgn="auto" hangingPunct="1">
              <a:spcBef>
                <a:spcPts val="0"/>
              </a:spcBef>
              <a:spcAft>
                <a:spcPts val="0"/>
              </a:spcAft>
              <a:defRPr/>
            </a:pPr>
            <a:r>
              <a:rPr lang="en-US" dirty="0"/>
              <a:t>In December 2009, </a:t>
            </a:r>
            <a:r>
              <a:rPr lang="en-US" i="1" dirty="0">
                <a:hlinkClick r:id="rId25" tooltip="Time (magazine)"/>
              </a:rPr>
              <a:t>Time</a:t>
            </a:r>
            <a:r>
              <a:rPr lang="en-US" dirty="0"/>
              <a:t> magazine named "United Breaks Guitars" #7 on its list of the Top 10 Viral Videos of 2009.</a:t>
            </a:r>
            <a:r>
              <a:rPr lang="en-US" baseline="30000" dirty="0">
                <a:hlinkClick r:id="rId26"/>
              </a:rPr>
              <a:t>[13]</a:t>
            </a:r>
            <a:endParaRPr lang="en-US" dirty="0"/>
          </a:p>
          <a:p>
            <a:pPr eaLnBrk="1" fontAlgn="auto" hangingPunct="1">
              <a:spcBef>
                <a:spcPts val="0"/>
              </a:spcBef>
              <a:spcAft>
                <a:spcPts val="0"/>
              </a:spcAft>
              <a:defRPr/>
            </a:pPr>
            <a:r>
              <a:rPr lang="en-US" dirty="0"/>
              <a:t>[</a:t>
            </a:r>
            <a:r>
              <a:rPr lang="en-US" dirty="0">
                <a:hlinkClick r:id="rId27" tooltip="Edit section: Stock price effect"/>
              </a:rPr>
              <a:t>edit</a:t>
            </a:r>
            <a:r>
              <a:rPr lang="en-US" dirty="0"/>
              <a:t>]Stock price effect</a:t>
            </a:r>
          </a:p>
          <a:p>
            <a:pPr eaLnBrk="1" fontAlgn="auto" hangingPunct="1">
              <a:spcBef>
                <a:spcPts val="0"/>
              </a:spcBef>
              <a:spcAft>
                <a:spcPts val="0"/>
              </a:spcAft>
              <a:defRPr/>
            </a:pPr>
            <a:r>
              <a:rPr lang="en-US" i="1" dirty="0">
                <a:hlinkClick r:id="rId22" tooltip="The Times"/>
              </a:rPr>
              <a:t>The Times</a:t>
            </a:r>
            <a:r>
              <a:rPr lang="en-US" dirty="0"/>
              <a:t> newspaper reported </a:t>
            </a:r>
            <a:r>
              <a:rPr lang="en-US" baseline="30000" dirty="0">
                <a:hlinkClick r:id="rId28"/>
              </a:rPr>
              <a:t>[14]</a:t>
            </a:r>
            <a:r>
              <a:rPr lang="en-US" dirty="0"/>
              <a:t> that within 4 days of the video being posted online, United Airline's stock price fell 10%, costing stockholders about $180 million in value.</a:t>
            </a:r>
          </a:p>
          <a:p>
            <a:pPr eaLnBrk="1" fontAlgn="auto" hangingPunct="1">
              <a:spcBef>
                <a:spcPts val="0"/>
              </a:spcBef>
              <a:spcAft>
                <a:spcPts val="0"/>
              </a:spcAft>
              <a:defRPr/>
            </a:pPr>
            <a:r>
              <a:rPr lang="en-US" dirty="0"/>
              <a:t>However, other analysts have questioned whether this price drop can be directly linked to the video</a:t>
            </a:r>
          </a:p>
          <a:p>
            <a:pPr eaLnBrk="1" fontAlgn="auto" hangingPunct="1">
              <a:spcBef>
                <a:spcPts val="0"/>
              </a:spcBef>
              <a:spcAft>
                <a:spcPts val="0"/>
              </a:spcAft>
              <a:defRPr/>
            </a:pPr>
            <a:r>
              <a:rPr lang="en-US" dirty="0"/>
              <a:t> </a:t>
            </a:r>
          </a:p>
          <a:p>
            <a:pPr marL="175531" indent="-175531" eaLnBrk="1" fontAlgn="auto" hangingPunct="1">
              <a:spcBef>
                <a:spcPts val="0"/>
              </a:spcBef>
              <a:spcAft>
                <a:spcPts val="0"/>
              </a:spcAft>
              <a:buFontTx/>
              <a:buChar char="•"/>
              <a:defRPr/>
            </a:pPr>
            <a:endParaRPr lang="en-US" dirty="0"/>
          </a:p>
        </p:txBody>
      </p:sp>
      <p:sp>
        <p:nvSpPr>
          <p:cNvPr id="26627" name="Date Placeholder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a:defRPr/>
            </a:pPr>
            <a:fld id="{BE5CFD8E-42E3-4D5A-BF79-E40F00093CFA}" type="datetime1">
              <a:rPr lang="en-US">
                <a:solidFill>
                  <a:srgbClr val="000000"/>
                </a:solidFill>
                <a:cs typeface="Arial" charset="0"/>
              </a:rPr>
              <a:pPr>
                <a:defRPr/>
              </a:pPr>
              <a:t>11/2/11</a:t>
            </a:fld>
            <a:endParaRPr lang="en-US">
              <a:solidFill>
                <a:srgbClr val="000000"/>
              </a:solidFill>
              <a:cs typeface="Arial" charset="0"/>
            </a:endParaRPr>
          </a:p>
        </p:txBody>
      </p:sp>
      <p:sp>
        <p:nvSpPr>
          <p:cNvPr id="26628" name="Footer Placeholder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a:defRPr/>
            </a:pPr>
            <a:r>
              <a:rPr lang="en-US" smtClean="0">
                <a:solidFill>
                  <a:srgbClr val="000000"/>
                </a:solidFill>
                <a:cs typeface="Arial" charset="0"/>
              </a:rPr>
              <a:t>Copyright©2008 SugarCRM, Inc. All rights reserved.</a:t>
            </a:r>
          </a:p>
        </p:txBody>
      </p:sp>
      <p:sp>
        <p:nvSpPr>
          <p:cNvPr id="26629" name="Slide Number Placeholder 5"/>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6C496A0-A7DD-4A9C-9276-C672DB5E94D8}" type="slidenum">
              <a:rPr lang="en-US">
                <a:solidFill>
                  <a:srgbClr val="000000"/>
                </a:solidFill>
                <a:cs typeface="Arial" charset="0"/>
              </a:rPr>
              <a:pPr>
                <a:defRPr/>
              </a:pPr>
              <a:t>20</a:t>
            </a:fld>
            <a:endParaRPr lang="en-US">
              <a:solidFill>
                <a:srgbClr val="000000"/>
              </a:solidFill>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3.png"/><Relationship Id="rId1" Type="http://schemas.openxmlformats.org/officeDocument/2006/relationships/slideMaster" Target="../slideMasters/slideMaster5.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8.png"/><Relationship Id="rId7" Type="http://schemas.openxmlformats.org/officeDocument/2006/relationships/image" Target="../media/image13.png"/><Relationship Id="rId1" Type="http://schemas.openxmlformats.org/officeDocument/2006/relationships/slideMaster" Target="../slideMasters/slideMaster5.xml"/><Relationship Id="rId2"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3.png"/><Relationship Id="rId1" Type="http://schemas.openxmlformats.org/officeDocument/2006/relationships/slideMaster" Target="../slideMasters/slideMaster5.xml"/><Relationship Id="rId2"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8.png"/><Relationship Id="rId3"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Tree>
    <p:extLst>
      <p:ext uri="{BB962C8B-B14F-4D97-AF65-F5344CB8AC3E}">
        <p14:creationId xmlns:p14="http://schemas.microsoft.com/office/powerpoint/2010/main" val="1045986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Click to edit Master text styles</a:t>
            </a:r>
          </a:p>
        </p:txBody>
      </p:sp>
    </p:spTree>
    <p:extLst>
      <p:ext uri="{BB962C8B-B14F-4D97-AF65-F5344CB8AC3E}">
        <p14:creationId xmlns:p14="http://schemas.microsoft.com/office/powerpoint/2010/main" val="415341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155575" y="1508125"/>
            <a:ext cx="4302125" cy="4086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10100" y="1508125"/>
            <a:ext cx="4303713" cy="4086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Tree>
    <p:extLst>
      <p:ext uri="{BB962C8B-B14F-4D97-AF65-F5344CB8AC3E}">
        <p14:creationId xmlns:p14="http://schemas.microsoft.com/office/powerpoint/2010/main" val="3650003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Tree>
    <p:extLst>
      <p:ext uri="{BB962C8B-B14F-4D97-AF65-F5344CB8AC3E}">
        <p14:creationId xmlns:p14="http://schemas.microsoft.com/office/powerpoint/2010/main" val="1499315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Tree>
    <p:extLst>
      <p:ext uri="{BB962C8B-B14F-4D97-AF65-F5344CB8AC3E}">
        <p14:creationId xmlns:p14="http://schemas.microsoft.com/office/powerpoint/2010/main" val="42092763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7773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Tree>
    <p:extLst>
      <p:ext uri="{BB962C8B-B14F-4D97-AF65-F5344CB8AC3E}">
        <p14:creationId xmlns:p14="http://schemas.microsoft.com/office/powerpoint/2010/main" val="26174005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Tree>
    <p:extLst>
      <p:ext uri="{BB962C8B-B14F-4D97-AF65-F5344CB8AC3E}">
        <p14:creationId xmlns:p14="http://schemas.microsoft.com/office/powerpoint/2010/main" val="4076854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Tree>
    <p:extLst>
      <p:ext uri="{BB962C8B-B14F-4D97-AF65-F5344CB8AC3E}">
        <p14:creationId xmlns:p14="http://schemas.microsoft.com/office/powerpoint/2010/main" val="3152332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2189163" cy="5289550"/>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155575" y="304800"/>
            <a:ext cx="6416675" cy="5289550"/>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Tree>
    <p:extLst>
      <p:ext uri="{BB962C8B-B14F-4D97-AF65-F5344CB8AC3E}">
        <p14:creationId xmlns:p14="http://schemas.microsoft.com/office/powerpoint/2010/main" val="407588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586740" y="3886200"/>
            <a:ext cx="7970520" cy="1143000"/>
          </a:xfrm>
        </p:spPr>
        <p:txBody>
          <a:bodyPr lIns="91440" rIns="91440"/>
          <a:lstStyle>
            <a:lvl1pPr algn="ctr">
              <a:defRPr sz="3600" b="1">
                <a:solidFill>
                  <a:schemeClr val="tx2"/>
                </a:solidFill>
              </a:defRPr>
            </a:lvl1pPr>
          </a:lstStyle>
          <a:p>
            <a:r>
              <a:rPr lang="de-DE" smtClean="0"/>
              <a:t>Click to edit Master title style</a:t>
            </a:r>
            <a:endParaRPr lang="en-US" dirty="0"/>
          </a:p>
        </p:txBody>
      </p:sp>
      <p:sp>
        <p:nvSpPr>
          <p:cNvPr id="7" name="Rectangle 6"/>
          <p:cNvSpPr>
            <a:spLocks noGrp="1" noChangeArrowheads="1"/>
          </p:cNvSpPr>
          <p:nvPr>
            <p:ph type="subTitle" sz="quarter" idx="1"/>
          </p:nvPr>
        </p:nvSpPr>
        <p:spPr>
          <a:xfrm>
            <a:off x="586740" y="5105400"/>
            <a:ext cx="7970520" cy="838200"/>
          </a:xfrm>
        </p:spPr>
        <p:txBody>
          <a:bodyPr anchor="ctr"/>
          <a:lstStyle>
            <a:lvl1pPr marL="0" indent="0" algn="ctr">
              <a:buFontTx/>
              <a:buNone/>
              <a:defRPr sz="2800" b="1">
                <a:solidFill>
                  <a:schemeClr val="tx1"/>
                </a:solidFill>
              </a:defRPr>
            </a:lvl1pPr>
          </a:lstStyle>
          <a:p>
            <a:r>
              <a:rPr lang="de-DE" smtClean="0"/>
              <a:t>Click to edit Master subtitle style</a:t>
            </a:r>
            <a:endParaRPr lang="en-US" dirty="0"/>
          </a:p>
        </p:txBody>
      </p:sp>
      <p:sp>
        <p:nvSpPr>
          <p:cNvPr id="8" name="Rectangle 7"/>
          <p:cNvSpPr>
            <a:spLocks noGrp="1" noChangeArrowheads="1"/>
          </p:cNvSpPr>
          <p:nvPr>
            <p:ph type="ftr" sz="quarter" idx="10"/>
          </p:nvPr>
        </p:nvSpPr>
        <p:spPr>
          <a:xfrm>
            <a:off x="6858000" y="6705600"/>
            <a:ext cx="2286000" cy="152400"/>
          </a:xfrm>
        </p:spPr>
        <p:txBody>
          <a:bodyPr anchor="ctr"/>
          <a:lstStyle>
            <a:lvl1pPr algn="ctr">
              <a:defRPr sz="800" smtClean="0">
                <a:solidFill>
                  <a:schemeClr val="accent6">
                    <a:lumMod val="50000"/>
                  </a:schemeClr>
                </a:solidFill>
              </a:defRPr>
            </a:lvl1pPr>
          </a:lstStyle>
          <a:p>
            <a:pPr>
              <a:defRPr/>
            </a:pPr>
            <a:r>
              <a:rPr lang="en-US" smtClean="0"/>
              <a:t>©2010 SugarCRM Inc. All rights reserved.</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de-D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Click to edit Master subtitle style</a:t>
            </a:r>
            <a:endParaRPr lang="en-US"/>
          </a:p>
        </p:txBody>
      </p:sp>
      <p:sp>
        <p:nvSpPr>
          <p:cNvPr id="4" name="Slide Number Placeholder 3"/>
          <p:cNvSpPr>
            <a:spLocks noGrp="1"/>
          </p:cNvSpPr>
          <p:nvPr>
            <p:ph type="sldNum" idx="10"/>
          </p:nvPr>
        </p:nvSpPr>
        <p:spPr/>
        <p:txBody>
          <a:bodyPr/>
          <a:lstStyle>
            <a:lvl1pPr>
              <a:defRPr/>
            </a:lvl1pPr>
          </a:lstStyle>
          <a:p>
            <a:fld id="{35843688-4E80-8540-AC0E-45EBD93EECCC}" type="slidenum">
              <a:rPr lang="en-US"/>
              <a:pPr/>
              <a:t>‹#›</a:t>
            </a:fld>
            <a:endParaRPr lang="en-US"/>
          </a:p>
        </p:txBody>
      </p:sp>
    </p:spTree>
    <p:extLst>
      <p:ext uri="{BB962C8B-B14F-4D97-AF65-F5344CB8AC3E}">
        <p14:creationId xmlns:p14="http://schemas.microsoft.com/office/powerpoint/2010/main" val="21078242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Slide Number Placeholder 3"/>
          <p:cNvSpPr>
            <a:spLocks noGrp="1"/>
          </p:cNvSpPr>
          <p:nvPr>
            <p:ph type="sldNum" idx="10"/>
          </p:nvPr>
        </p:nvSpPr>
        <p:spPr/>
        <p:txBody>
          <a:bodyPr/>
          <a:lstStyle>
            <a:lvl1pPr>
              <a:defRPr/>
            </a:lvl1pPr>
          </a:lstStyle>
          <a:p>
            <a:fld id="{D9D7CD0F-9D51-9E43-92FC-70AB4EA9F1D1}" type="slidenum">
              <a:rPr lang="en-US"/>
              <a:pPr/>
              <a:t>‹#›</a:t>
            </a:fld>
            <a:endParaRPr lang="en-US"/>
          </a:p>
        </p:txBody>
      </p:sp>
    </p:spTree>
    <p:extLst>
      <p:ext uri="{BB962C8B-B14F-4D97-AF65-F5344CB8AC3E}">
        <p14:creationId xmlns:p14="http://schemas.microsoft.com/office/powerpoint/2010/main" val="33100972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de-D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Click to edit Master text styles</a:t>
            </a:r>
          </a:p>
        </p:txBody>
      </p:sp>
      <p:sp>
        <p:nvSpPr>
          <p:cNvPr id="4" name="Slide Number Placeholder 3"/>
          <p:cNvSpPr>
            <a:spLocks noGrp="1"/>
          </p:cNvSpPr>
          <p:nvPr>
            <p:ph type="sldNum" idx="10"/>
          </p:nvPr>
        </p:nvSpPr>
        <p:spPr/>
        <p:txBody>
          <a:bodyPr/>
          <a:lstStyle>
            <a:lvl1pPr>
              <a:defRPr/>
            </a:lvl1pPr>
          </a:lstStyle>
          <a:p>
            <a:fld id="{10F8371B-FBC9-F745-84FD-B024D7B1B031}" type="slidenum">
              <a:rPr lang="en-US"/>
              <a:pPr/>
              <a:t>‹#›</a:t>
            </a:fld>
            <a:endParaRPr lang="en-US"/>
          </a:p>
        </p:txBody>
      </p:sp>
    </p:spTree>
    <p:extLst>
      <p:ext uri="{BB962C8B-B14F-4D97-AF65-F5344CB8AC3E}">
        <p14:creationId xmlns:p14="http://schemas.microsoft.com/office/powerpoint/2010/main" val="4067084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Content Placeholder 2"/>
          <p:cNvSpPr>
            <a:spLocks noGrp="1"/>
          </p:cNvSpPr>
          <p:nvPr>
            <p:ph sz="half" idx="1"/>
          </p:nvPr>
        </p:nvSpPr>
        <p:spPr>
          <a:xfrm>
            <a:off x="155575" y="1508125"/>
            <a:ext cx="4302125" cy="4086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Content Placeholder 3"/>
          <p:cNvSpPr>
            <a:spLocks noGrp="1"/>
          </p:cNvSpPr>
          <p:nvPr>
            <p:ph sz="half" idx="2"/>
          </p:nvPr>
        </p:nvSpPr>
        <p:spPr>
          <a:xfrm>
            <a:off x="4610100" y="1508125"/>
            <a:ext cx="4303713" cy="4086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Slide Number Placeholder 4"/>
          <p:cNvSpPr>
            <a:spLocks noGrp="1"/>
          </p:cNvSpPr>
          <p:nvPr>
            <p:ph type="sldNum" idx="10"/>
          </p:nvPr>
        </p:nvSpPr>
        <p:spPr/>
        <p:txBody>
          <a:bodyPr/>
          <a:lstStyle>
            <a:lvl1pPr>
              <a:defRPr/>
            </a:lvl1pPr>
          </a:lstStyle>
          <a:p>
            <a:fld id="{EB74E5A2-F6FB-9A4E-82E1-4AF1C072226E}" type="slidenum">
              <a:rPr lang="en-US"/>
              <a:pPr/>
              <a:t>‹#›</a:t>
            </a:fld>
            <a:endParaRPr lang="en-US"/>
          </a:p>
        </p:txBody>
      </p:sp>
    </p:spTree>
    <p:extLst>
      <p:ext uri="{BB962C8B-B14F-4D97-AF65-F5344CB8AC3E}">
        <p14:creationId xmlns:p14="http://schemas.microsoft.com/office/powerpoint/2010/main" val="6627249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de-D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7" name="Slide Number Placeholder 6"/>
          <p:cNvSpPr>
            <a:spLocks noGrp="1"/>
          </p:cNvSpPr>
          <p:nvPr>
            <p:ph type="sldNum" idx="10"/>
          </p:nvPr>
        </p:nvSpPr>
        <p:spPr/>
        <p:txBody>
          <a:bodyPr/>
          <a:lstStyle>
            <a:lvl1pPr>
              <a:defRPr/>
            </a:lvl1pPr>
          </a:lstStyle>
          <a:p>
            <a:fld id="{09CCDA1A-8587-2447-A2A0-2D67E081EB23}" type="slidenum">
              <a:rPr lang="en-US"/>
              <a:pPr/>
              <a:t>‹#›</a:t>
            </a:fld>
            <a:endParaRPr lang="en-US"/>
          </a:p>
        </p:txBody>
      </p:sp>
    </p:spTree>
    <p:extLst>
      <p:ext uri="{BB962C8B-B14F-4D97-AF65-F5344CB8AC3E}">
        <p14:creationId xmlns:p14="http://schemas.microsoft.com/office/powerpoint/2010/main" val="20893159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Slide Number Placeholder 2"/>
          <p:cNvSpPr>
            <a:spLocks noGrp="1"/>
          </p:cNvSpPr>
          <p:nvPr>
            <p:ph type="sldNum" idx="10"/>
          </p:nvPr>
        </p:nvSpPr>
        <p:spPr/>
        <p:txBody>
          <a:bodyPr/>
          <a:lstStyle>
            <a:lvl1pPr>
              <a:defRPr/>
            </a:lvl1pPr>
          </a:lstStyle>
          <a:p>
            <a:fld id="{7F4C3625-505F-5245-A7C6-6E19E0976557}" type="slidenum">
              <a:rPr lang="en-US"/>
              <a:pPr/>
              <a:t>‹#›</a:t>
            </a:fld>
            <a:endParaRPr lang="en-US"/>
          </a:p>
        </p:txBody>
      </p:sp>
    </p:spTree>
    <p:extLst>
      <p:ext uri="{BB962C8B-B14F-4D97-AF65-F5344CB8AC3E}">
        <p14:creationId xmlns:p14="http://schemas.microsoft.com/office/powerpoint/2010/main" val="7321255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65C9D79D-2409-4544-B09F-27C06C06C938}" type="slidenum">
              <a:rPr lang="en-US"/>
              <a:pPr/>
              <a:t>‹#›</a:t>
            </a:fld>
            <a:endParaRPr lang="en-US"/>
          </a:p>
        </p:txBody>
      </p:sp>
    </p:spTree>
    <p:extLst>
      <p:ext uri="{BB962C8B-B14F-4D97-AF65-F5344CB8AC3E}">
        <p14:creationId xmlns:p14="http://schemas.microsoft.com/office/powerpoint/2010/main" val="26725701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Slide Number Placeholder 4"/>
          <p:cNvSpPr>
            <a:spLocks noGrp="1"/>
          </p:cNvSpPr>
          <p:nvPr>
            <p:ph type="sldNum" idx="10"/>
          </p:nvPr>
        </p:nvSpPr>
        <p:spPr/>
        <p:txBody>
          <a:bodyPr/>
          <a:lstStyle>
            <a:lvl1pPr>
              <a:defRPr/>
            </a:lvl1pPr>
          </a:lstStyle>
          <a:p>
            <a:fld id="{0C1B07F0-A6C6-2747-BA7C-3EC464FCCA8C}" type="slidenum">
              <a:rPr lang="en-US"/>
              <a:pPr/>
              <a:t>‹#›</a:t>
            </a:fld>
            <a:endParaRPr lang="en-US"/>
          </a:p>
        </p:txBody>
      </p:sp>
    </p:spTree>
    <p:extLst>
      <p:ext uri="{BB962C8B-B14F-4D97-AF65-F5344CB8AC3E}">
        <p14:creationId xmlns:p14="http://schemas.microsoft.com/office/powerpoint/2010/main" val="31580965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Slide Number Placeholder 4"/>
          <p:cNvSpPr>
            <a:spLocks noGrp="1"/>
          </p:cNvSpPr>
          <p:nvPr>
            <p:ph type="sldNum" idx="10"/>
          </p:nvPr>
        </p:nvSpPr>
        <p:spPr/>
        <p:txBody>
          <a:bodyPr/>
          <a:lstStyle>
            <a:lvl1pPr>
              <a:defRPr/>
            </a:lvl1pPr>
          </a:lstStyle>
          <a:p>
            <a:fld id="{9ABFAD36-FA2B-E14B-9D37-158BB6C8AAB3}" type="slidenum">
              <a:rPr lang="en-US"/>
              <a:pPr/>
              <a:t>‹#›</a:t>
            </a:fld>
            <a:endParaRPr lang="en-US"/>
          </a:p>
        </p:txBody>
      </p:sp>
    </p:spTree>
    <p:extLst>
      <p:ext uri="{BB962C8B-B14F-4D97-AF65-F5344CB8AC3E}">
        <p14:creationId xmlns:p14="http://schemas.microsoft.com/office/powerpoint/2010/main" val="30187455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Slide Number Placeholder 3"/>
          <p:cNvSpPr>
            <a:spLocks noGrp="1"/>
          </p:cNvSpPr>
          <p:nvPr>
            <p:ph type="sldNum" idx="10"/>
          </p:nvPr>
        </p:nvSpPr>
        <p:spPr/>
        <p:txBody>
          <a:bodyPr/>
          <a:lstStyle>
            <a:lvl1pPr>
              <a:defRPr/>
            </a:lvl1pPr>
          </a:lstStyle>
          <a:p>
            <a:fld id="{69AFB6AA-5F32-4B44-82F2-33D8D9691D93}" type="slidenum">
              <a:rPr lang="en-US"/>
              <a:pPr/>
              <a:t>‹#›</a:t>
            </a:fld>
            <a:endParaRPr lang="en-US"/>
          </a:p>
        </p:txBody>
      </p:sp>
    </p:spTree>
    <p:extLst>
      <p:ext uri="{BB962C8B-B14F-4D97-AF65-F5344CB8AC3E}">
        <p14:creationId xmlns:p14="http://schemas.microsoft.com/office/powerpoint/2010/main" val="3432224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de-DE"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FontTx/>
              <a:buBlip>
                <a:blip r:embed="rId3"/>
              </a:buBlip>
              <a:defRPr/>
            </a:lvl1pPr>
            <a:lvl2pPr>
              <a:spcBef>
                <a:spcPts val="300"/>
              </a:spcBef>
              <a:buFontTx/>
              <a:buBlip>
                <a:blip r:embed="rId4"/>
              </a:buBlip>
              <a:defRPr/>
            </a:lvl2pPr>
            <a:lvl3pPr>
              <a:spcBef>
                <a:spcPts val="300"/>
              </a:spcBef>
              <a:buFontTx/>
              <a:buBlip>
                <a:blip r:embed="rId5"/>
              </a:buBlip>
              <a:defRPr/>
            </a:lvl3pPr>
            <a:lvl4pPr>
              <a:spcBef>
                <a:spcPts val="300"/>
              </a:spcBef>
              <a:defRPr/>
            </a:lvl4pPr>
            <a:lvl5pPr>
              <a:spcBef>
                <a:spcPts val="300"/>
              </a:spcBef>
              <a:defRPr/>
            </a:lvl5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6" name="Rectangle 4"/>
          <p:cNvSpPr>
            <a:spLocks noGrp="1" noChangeArrowheads="1"/>
          </p:cNvSpPr>
          <p:nvPr>
            <p:ph type="dt" sz="half" idx="10"/>
          </p:nvPr>
        </p:nvSpPr>
        <p:spPr>
          <a:xfrm>
            <a:off x="457200" y="6553200"/>
            <a:ext cx="990600" cy="168275"/>
          </a:xfrm>
        </p:spPr>
        <p:txBody>
          <a:bodyPr lIns="0"/>
          <a:lstStyle>
            <a:lvl1pPr>
              <a:defRPr smtClean="0">
                <a:solidFill>
                  <a:schemeClr val="accent2">
                    <a:lumMod val="50000"/>
                  </a:schemeClr>
                </a:solidFill>
              </a:defRPr>
            </a:lvl1pPr>
          </a:lstStyle>
          <a:p>
            <a:pPr>
              <a:defRPr/>
            </a:pPr>
            <a:fld id="{1EF4B59F-1605-4B81-A55A-A45849E74FF8}" type="datetime1">
              <a:rPr lang="en-US" smtClean="0"/>
              <a:pPr>
                <a:defRPr/>
              </a:pPr>
              <a:t>11/2/11</a:t>
            </a:fld>
            <a:endParaRPr lang="en-US" dirty="0"/>
          </a:p>
        </p:txBody>
      </p:sp>
      <p:sp>
        <p:nvSpPr>
          <p:cNvPr id="7" name="Rectangle 5"/>
          <p:cNvSpPr>
            <a:spLocks noGrp="1" noChangeArrowheads="1"/>
          </p:cNvSpPr>
          <p:nvPr>
            <p:ph type="ftr" sz="quarter" idx="11"/>
          </p:nvPr>
        </p:nvSpPr>
        <p:spPr>
          <a:xfrm>
            <a:off x="2743200" y="6553200"/>
            <a:ext cx="2286000" cy="168275"/>
          </a:xfrm>
        </p:spPr>
        <p:txBody>
          <a:bodyPr/>
          <a:lstStyle>
            <a:lvl1pPr>
              <a:defRPr dirty="0" smtClean="0">
                <a:solidFill>
                  <a:schemeClr val="accent2">
                    <a:lumMod val="50000"/>
                  </a:schemeClr>
                </a:solidFill>
              </a:defRPr>
            </a:lvl1pPr>
          </a:lstStyle>
          <a:p>
            <a:pPr>
              <a:defRPr/>
            </a:pPr>
            <a:r>
              <a:rPr lang="en-US" smtClean="0"/>
              <a:t>©2010 SugarCRM Inc. All rights reserved.</a:t>
            </a:r>
            <a:endParaRPr lang="en-US"/>
          </a:p>
        </p:txBody>
      </p:sp>
      <p:sp>
        <p:nvSpPr>
          <p:cNvPr id="8" name="Rectangle 6"/>
          <p:cNvSpPr>
            <a:spLocks noGrp="1" noChangeArrowheads="1"/>
          </p:cNvSpPr>
          <p:nvPr>
            <p:ph type="sldNum" sz="quarter" idx="12"/>
          </p:nvPr>
        </p:nvSpPr>
        <p:spPr>
          <a:xfrm>
            <a:off x="5867400" y="6553200"/>
            <a:ext cx="762000" cy="168275"/>
          </a:xfrm>
        </p:spPr>
        <p:txBody>
          <a:bodyPr rIns="0"/>
          <a:lstStyle>
            <a:lvl1pPr>
              <a:defRPr smtClean="0">
                <a:solidFill>
                  <a:schemeClr val="accent2">
                    <a:lumMod val="50000"/>
                  </a:schemeClr>
                </a:solidFill>
              </a:defRPr>
            </a:lvl1pPr>
          </a:lstStyle>
          <a:p>
            <a:pPr>
              <a:defRPr/>
            </a:pPr>
            <a:fld id="{86ECD39E-5410-4A9F-BDE2-C0F5329C9478}"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304800"/>
            <a:ext cx="2189163" cy="5289550"/>
          </a:xfrm>
        </p:spPr>
        <p:txBody>
          <a:bodyPr vert="eaVert"/>
          <a:lstStyle/>
          <a:p>
            <a:r>
              <a:rPr lang="de-DE" smtClean="0"/>
              <a:t>Click to edit Master title style</a:t>
            </a:r>
            <a:endParaRPr lang="en-US"/>
          </a:p>
        </p:txBody>
      </p:sp>
      <p:sp>
        <p:nvSpPr>
          <p:cNvPr id="3" name="Vertical Text Placeholder 2"/>
          <p:cNvSpPr>
            <a:spLocks noGrp="1"/>
          </p:cNvSpPr>
          <p:nvPr>
            <p:ph type="body" orient="vert" idx="1"/>
          </p:nvPr>
        </p:nvSpPr>
        <p:spPr>
          <a:xfrm>
            <a:off x="155575" y="304800"/>
            <a:ext cx="6416675" cy="5289550"/>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4" name="Slide Number Placeholder 3"/>
          <p:cNvSpPr>
            <a:spLocks noGrp="1"/>
          </p:cNvSpPr>
          <p:nvPr>
            <p:ph type="sldNum" idx="10"/>
          </p:nvPr>
        </p:nvSpPr>
        <p:spPr/>
        <p:txBody>
          <a:bodyPr/>
          <a:lstStyle>
            <a:lvl1pPr>
              <a:defRPr/>
            </a:lvl1pPr>
          </a:lstStyle>
          <a:p>
            <a:fld id="{7A98E149-2638-8943-A718-7DE003BDD723}" type="slidenum">
              <a:rPr lang="en-US"/>
              <a:pPr/>
              <a:t>‹#›</a:t>
            </a:fld>
            <a:endParaRPr lang="en-US"/>
          </a:p>
        </p:txBody>
      </p:sp>
    </p:spTree>
    <p:extLst>
      <p:ext uri="{BB962C8B-B14F-4D97-AF65-F5344CB8AC3E}">
        <p14:creationId xmlns:p14="http://schemas.microsoft.com/office/powerpoint/2010/main" val="18627295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586740" y="3886200"/>
            <a:ext cx="7970520" cy="1143000"/>
          </a:xfrm>
        </p:spPr>
        <p:txBody>
          <a:bodyPr lIns="91440" rIns="91440"/>
          <a:lstStyle>
            <a:lvl1pPr algn="ctr">
              <a:defRPr sz="3600" b="1">
                <a:solidFill>
                  <a:schemeClr val="tx2"/>
                </a:solidFill>
              </a:defRPr>
            </a:lvl1pPr>
          </a:lstStyle>
          <a:p>
            <a:r>
              <a:rPr lang="en-US" smtClean="0"/>
              <a:t>Click to edit Master title style</a:t>
            </a:r>
            <a:endParaRPr lang="en-US" dirty="0"/>
          </a:p>
        </p:txBody>
      </p:sp>
      <p:sp>
        <p:nvSpPr>
          <p:cNvPr id="7" name="Rectangle 6"/>
          <p:cNvSpPr>
            <a:spLocks noGrp="1" noChangeArrowheads="1"/>
          </p:cNvSpPr>
          <p:nvPr>
            <p:ph type="subTitle" sz="quarter" idx="1"/>
          </p:nvPr>
        </p:nvSpPr>
        <p:spPr>
          <a:xfrm>
            <a:off x="586740" y="5105400"/>
            <a:ext cx="7970520" cy="838200"/>
          </a:xfrm>
        </p:spPr>
        <p:txBody>
          <a:bodyPr anchor="ctr"/>
          <a:lstStyle>
            <a:lvl1pPr marL="0" indent="0" algn="ctr">
              <a:buFontTx/>
              <a:buNone/>
              <a:defRPr sz="2800" b="1">
                <a:solidFill>
                  <a:schemeClr val="tx1"/>
                </a:solidFill>
              </a:defRPr>
            </a:lvl1pPr>
          </a:lstStyle>
          <a:p>
            <a:r>
              <a:rPr lang="en-US" smtClean="0"/>
              <a:t>Click to edit Master subtitle style</a:t>
            </a:r>
            <a:endParaRPr lang="en-US" dirty="0"/>
          </a:p>
        </p:txBody>
      </p:sp>
      <p:sp>
        <p:nvSpPr>
          <p:cNvPr id="8" name="Rectangle 7"/>
          <p:cNvSpPr>
            <a:spLocks noGrp="1" noChangeArrowheads="1"/>
          </p:cNvSpPr>
          <p:nvPr>
            <p:ph type="ftr" sz="quarter" idx="10"/>
          </p:nvPr>
        </p:nvSpPr>
        <p:spPr>
          <a:xfrm>
            <a:off x="6858000" y="6705600"/>
            <a:ext cx="2286000" cy="152400"/>
          </a:xfrm>
        </p:spPr>
        <p:txBody>
          <a:bodyPr anchor="ctr"/>
          <a:lstStyle>
            <a:lvl1pPr algn="ctr">
              <a:defRPr sz="800" smtClean="0">
                <a:solidFill>
                  <a:schemeClr val="accent6">
                    <a:lumMod val="50000"/>
                  </a:schemeClr>
                </a:solidFill>
              </a:defRPr>
            </a:lvl1pPr>
          </a:lstStyle>
          <a:p>
            <a:endParaRPr lang="en-US">
              <a:solidFill>
                <a:srgbClr val="BEBEBE">
                  <a:lumMod val="50000"/>
                </a:srgbClr>
              </a:solidFill>
              <a:latin typeface="Arial"/>
            </a:endParaRPr>
          </a:p>
        </p:txBody>
      </p:sp>
      <p:pic>
        <p:nvPicPr>
          <p:cNvPr id="3" name="Picture 2"/>
          <p:cNvPicPr>
            <a:picLocks noChangeAspect="1"/>
          </p:cNvPicPr>
          <p:nvPr userDrawn="1"/>
        </p:nvPicPr>
        <p:blipFill>
          <a:blip r:embed="rId3"/>
          <a:stretch>
            <a:fillRect/>
          </a:stretch>
        </p:blipFill>
        <p:spPr>
          <a:xfrm>
            <a:off x="6858000" y="5859409"/>
            <a:ext cx="1866900" cy="762000"/>
          </a:xfrm>
          <a:prstGeom prst="rect">
            <a:avLst/>
          </a:prstGeom>
        </p:spPr>
      </p:pic>
      <p:pic>
        <p:nvPicPr>
          <p:cNvPr id="2" name="Picture 1"/>
          <p:cNvPicPr>
            <a:picLocks noChangeAspect="1"/>
          </p:cNvPicPr>
          <p:nvPr userDrawn="1"/>
        </p:nvPicPr>
        <p:blipFill>
          <a:blip r:embed="rId4"/>
          <a:stretch>
            <a:fillRect/>
          </a:stretch>
        </p:blipFill>
        <p:spPr>
          <a:xfrm>
            <a:off x="510822" y="5940575"/>
            <a:ext cx="1596437" cy="680833"/>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FontTx/>
              <a:buBlip>
                <a:blip r:embed="rId3"/>
              </a:buBlip>
              <a:defRPr/>
            </a:lvl1pPr>
            <a:lvl2pPr>
              <a:spcBef>
                <a:spcPts val="300"/>
              </a:spcBef>
              <a:buFontTx/>
              <a:buBlip>
                <a:blip r:embed="rId4"/>
              </a:buBlip>
              <a:defRPr/>
            </a:lvl2pPr>
            <a:lvl3pPr>
              <a:spcBef>
                <a:spcPts val="300"/>
              </a:spcBef>
              <a:buFontTx/>
              <a:buBlip>
                <a:blip r:embed="rId5"/>
              </a:buBlip>
              <a:defRPr/>
            </a:lvl3pPr>
            <a:lvl4pPr>
              <a:spcBef>
                <a:spcPts val="300"/>
              </a:spcBef>
              <a:defRPr/>
            </a:lvl4pPr>
            <a:lvl5pPr>
              <a:spcBef>
                <a:spcPts val="3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4"/>
          <p:cNvSpPr>
            <a:spLocks noGrp="1" noChangeArrowheads="1"/>
          </p:cNvSpPr>
          <p:nvPr>
            <p:ph type="dt" sz="half" idx="10"/>
          </p:nvPr>
        </p:nvSpPr>
        <p:spPr>
          <a:xfrm>
            <a:off x="457200" y="6553200"/>
            <a:ext cx="990600" cy="168275"/>
          </a:xfrm>
        </p:spPr>
        <p:txBody>
          <a:bodyPr lIns="0"/>
          <a:lstStyle>
            <a:lvl1pPr>
              <a:defRPr smtClean="0">
                <a:solidFill>
                  <a:schemeClr val="accent2">
                    <a:lumMod val="50000"/>
                  </a:schemeClr>
                </a:solidFill>
              </a:defRPr>
            </a:lvl1pPr>
          </a:lstStyle>
          <a:p>
            <a:fld id="{FDF746B4-AF8F-E64C-919F-57BACCE7163A}" type="datetimeFigureOut">
              <a:rPr lang="en-US">
                <a:solidFill>
                  <a:srgbClr val="D2D2D2">
                    <a:lumMod val="50000"/>
                  </a:srgbClr>
                </a:solidFill>
                <a:latin typeface="Arial"/>
              </a:rPr>
              <a:pPr/>
              <a:t>11/2/11</a:t>
            </a:fld>
            <a:endParaRPr lang="en-US">
              <a:solidFill>
                <a:srgbClr val="D2D2D2">
                  <a:lumMod val="50000"/>
                </a:srgbClr>
              </a:solidFill>
              <a:latin typeface="Arial"/>
            </a:endParaRPr>
          </a:p>
        </p:txBody>
      </p:sp>
      <p:sp>
        <p:nvSpPr>
          <p:cNvPr id="7" name="Rectangle 5"/>
          <p:cNvSpPr>
            <a:spLocks noGrp="1" noChangeArrowheads="1"/>
          </p:cNvSpPr>
          <p:nvPr>
            <p:ph type="ftr" sz="quarter" idx="11"/>
          </p:nvPr>
        </p:nvSpPr>
        <p:spPr>
          <a:xfrm>
            <a:off x="2743200" y="6553200"/>
            <a:ext cx="2286000" cy="168275"/>
          </a:xfrm>
        </p:spPr>
        <p:txBody>
          <a:bodyPr/>
          <a:lstStyle>
            <a:lvl1pPr>
              <a:defRPr dirty="0" smtClean="0">
                <a:solidFill>
                  <a:schemeClr val="accent2">
                    <a:lumMod val="50000"/>
                  </a:schemeClr>
                </a:solidFill>
              </a:defRPr>
            </a:lvl1pPr>
          </a:lstStyle>
          <a:p>
            <a:endParaRPr lang="en-US">
              <a:solidFill>
                <a:srgbClr val="D2D2D2">
                  <a:lumMod val="50000"/>
                </a:srgbClr>
              </a:solidFill>
              <a:latin typeface="Arial"/>
            </a:endParaRPr>
          </a:p>
        </p:txBody>
      </p:sp>
      <p:pic>
        <p:nvPicPr>
          <p:cNvPr id="5" name="Picture 4"/>
          <p:cNvPicPr>
            <a:picLocks noChangeAspect="1"/>
          </p:cNvPicPr>
          <p:nvPr userDrawn="1"/>
        </p:nvPicPr>
        <p:blipFill>
          <a:blip r:embed="rId6"/>
          <a:stretch>
            <a:fillRect/>
          </a:stretch>
        </p:blipFill>
        <p:spPr>
          <a:xfrm>
            <a:off x="6433767" y="6420326"/>
            <a:ext cx="651083" cy="265748"/>
          </a:xfrm>
          <a:prstGeom prst="rect">
            <a:avLst/>
          </a:prstGeom>
        </p:spPr>
      </p:pic>
      <p:pic>
        <p:nvPicPr>
          <p:cNvPr id="8" name="Picture 7"/>
          <p:cNvPicPr>
            <a:picLocks noChangeAspect="1"/>
          </p:cNvPicPr>
          <p:nvPr userDrawn="1"/>
        </p:nvPicPr>
        <p:blipFill>
          <a:blip r:embed="rId7"/>
          <a:stretch>
            <a:fillRect/>
          </a:stretch>
        </p:blipFill>
        <p:spPr>
          <a:xfrm>
            <a:off x="5612930" y="6462744"/>
            <a:ext cx="589844" cy="251551"/>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457200" y="6553200"/>
            <a:ext cx="990600" cy="168275"/>
          </a:xfrm>
        </p:spPr>
        <p:txBody>
          <a:bodyPr lIns="0"/>
          <a:lstStyle>
            <a:lvl1pPr>
              <a:defRPr smtClean="0">
                <a:solidFill>
                  <a:schemeClr val="accent2">
                    <a:lumMod val="50000"/>
                  </a:schemeClr>
                </a:solidFill>
              </a:defRPr>
            </a:lvl1pPr>
          </a:lstStyle>
          <a:p>
            <a:fld id="{FDF746B4-AF8F-E64C-919F-57BACCE7163A}" type="datetimeFigureOut">
              <a:rPr lang="en-US">
                <a:solidFill>
                  <a:srgbClr val="D2D2D2">
                    <a:lumMod val="50000"/>
                  </a:srgbClr>
                </a:solidFill>
                <a:latin typeface="Arial"/>
              </a:rPr>
              <a:pPr/>
              <a:t>11/2/11</a:t>
            </a:fld>
            <a:endParaRPr lang="en-US">
              <a:solidFill>
                <a:srgbClr val="D2D2D2">
                  <a:lumMod val="50000"/>
                </a:srgbClr>
              </a:solidFill>
              <a:latin typeface="Arial"/>
            </a:endParaRPr>
          </a:p>
        </p:txBody>
      </p:sp>
      <p:sp>
        <p:nvSpPr>
          <p:cNvPr id="5" name="Rectangle 5"/>
          <p:cNvSpPr>
            <a:spLocks noGrp="1" noChangeArrowheads="1"/>
          </p:cNvSpPr>
          <p:nvPr>
            <p:ph type="ftr" sz="quarter" idx="11"/>
          </p:nvPr>
        </p:nvSpPr>
        <p:spPr>
          <a:xfrm>
            <a:off x="2743200" y="6553200"/>
            <a:ext cx="2286000" cy="168275"/>
          </a:xfrm>
        </p:spPr>
        <p:txBody>
          <a:bodyPr/>
          <a:lstStyle>
            <a:lvl1pPr>
              <a:defRPr dirty="0" smtClean="0">
                <a:solidFill>
                  <a:schemeClr val="accent2">
                    <a:lumMod val="50000"/>
                  </a:schemeClr>
                </a:solidFill>
              </a:defRPr>
            </a:lvl1pPr>
          </a:lstStyle>
          <a:p>
            <a:endParaRPr lang="en-US">
              <a:solidFill>
                <a:srgbClr val="D2D2D2">
                  <a:lumMod val="50000"/>
                </a:srgbClr>
              </a:solidFill>
              <a:latin typeface="Arial"/>
            </a:endParaRPr>
          </a:p>
        </p:txBody>
      </p:sp>
      <p:pic>
        <p:nvPicPr>
          <p:cNvPr id="8" name="Picture 7"/>
          <p:cNvPicPr>
            <a:picLocks noChangeAspect="1"/>
          </p:cNvPicPr>
          <p:nvPr userDrawn="1"/>
        </p:nvPicPr>
        <p:blipFill>
          <a:blip r:embed="rId3"/>
          <a:stretch>
            <a:fillRect/>
          </a:stretch>
        </p:blipFill>
        <p:spPr>
          <a:xfrm>
            <a:off x="6433767" y="6420326"/>
            <a:ext cx="651083" cy="265748"/>
          </a:xfrm>
          <a:prstGeom prst="rect">
            <a:avLst/>
          </a:prstGeom>
        </p:spPr>
      </p:pic>
      <p:pic>
        <p:nvPicPr>
          <p:cNvPr id="6" name="Picture 5"/>
          <p:cNvPicPr>
            <a:picLocks noChangeAspect="1"/>
          </p:cNvPicPr>
          <p:nvPr userDrawn="1"/>
        </p:nvPicPr>
        <p:blipFill>
          <a:blip r:embed="rId4"/>
          <a:stretch>
            <a:fillRect/>
          </a:stretch>
        </p:blipFill>
        <p:spPr>
          <a:xfrm>
            <a:off x="5612930" y="6462744"/>
            <a:ext cx="589844" cy="251551"/>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EA3541-8080-2F4B-9A67-B24B42710E58}" type="datetimeFigureOut">
              <a:rPr lang="en-US">
                <a:solidFill>
                  <a:srgbClr val="FFFFFF">
                    <a:lumMod val="65000"/>
                  </a:srgbClr>
                </a:solidFill>
                <a:latin typeface="Arial"/>
              </a:rPr>
              <a:pPr/>
              <a:t>11/2/11</a:t>
            </a:fld>
            <a:endParaRPr lang="en-US">
              <a:solidFill>
                <a:srgbClr val="FFFFFF">
                  <a:lumMod val="65000"/>
                </a:srgbClr>
              </a:solidFill>
              <a:latin typeface="Arial"/>
            </a:endParaRPr>
          </a:p>
        </p:txBody>
      </p:sp>
      <p:sp>
        <p:nvSpPr>
          <p:cNvPr id="6" name="Footer Placeholder 5"/>
          <p:cNvSpPr>
            <a:spLocks noGrp="1"/>
          </p:cNvSpPr>
          <p:nvPr>
            <p:ph type="ftr" sz="quarter" idx="11"/>
          </p:nvPr>
        </p:nvSpPr>
        <p:spPr/>
        <p:txBody>
          <a:bodyPr/>
          <a:lstStyle/>
          <a:p>
            <a:endParaRPr lang="en-US">
              <a:solidFill>
                <a:srgbClr val="FFFFFF">
                  <a:lumMod val="65000"/>
                </a:srgbClr>
              </a:solidFill>
              <a:latin typeface="Arial"/>
            </a:endParaRPr>
          </a:p>
        </p:txBody>
      </p:sp>
      <p:pic>
        <p:nvPicPr>
          <p:cNvPr id="8" name="Picture 7"/>
          <p:cNvPicPr>
            <a:picLocks noChangeAspect="1"/>
          </p:cNvPicPr>
          <p:nvPr userDrawn="1"/>
        </p:nvPicPr>
        <p:blipFill>
          <a:blip r:embed="rId2"/>
          <a:stretch>
            <a:fillRect/>
          </a:stretch>
        </p:blipFill>
        <p:spPr>
          <a:xfrm>
            <a:off x="6433767" y="6420326"/>
            <a:ext cx="651083" cy="265748"/>
          </a:xfrm>
          <a:prstGeom prst="rect">
            <a:avLst/>
          </a:prstGeom>
        </p:spPr>
      </p:pic>
      <p:pic>
        <p:nvPicPr>
          <p:cNvPr id="9" name="Picture 8"/>
          <p:cNvPicPr>
            <a:picLocks noChangeAspect="1"/>
          </p:cNvPicPr>
          <p:nvPr userDrawn="1"/>
        </p:nvPicPr>
        <p:blipFill>
          <a:blip r:embed="rId3"/>
          <a:stretch>
            <a:fillRect/>
          </a:stretch>
        </p:blipFill>
        <p:spPr>
          <a:xfrm>
            <a:off x="5612930" y="6462744"/>
            <a:ext cx="589844" cy="251551"/>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p:cNvPicPr>
            <a:picLocks noChangeAspect="1"/>
          </p:cNvPicPr>
          <p:nvPr userDrawn="1"/>
        </p:nvPicPr>
        <p:blipFill>
          <a:blip r:embed="rId2"/>
          <a:stretch>
            <a:fillRect/>
          </a:stretch>
        </p:blipFill>
        <p:spPr>
          <a:xfrm>
            <a:off x="6433767" y="6420326"/>
            <a:ext cx="651083" cy="265748"/>
          </a:xfrm>
          <a:prstGeom prst="rect">
            <a:avLst/>
          </a:prstGeom>
        </p:spPr>
      </p:pic>
      <p:pic>
        <p:nvPicPr>
          <p:cNvPr id="4" name="Picture 3"/>
          <p:cNvPicPr>
            <a:picLocks noChangeAspect="1"/>
          </p:cNvPicPr>
          <p:nvPr userDrawn="1"/>
        </p:nvPicPr>
        <p:blipFill>
          <a:blip r:embed="rId3"/>
          <a:stretch>
            <a:fillRect/>
          </a:stretch>
        </p:blipFill>
        <p:spPr>
          <a:xfrm>
            <a:off x="5612930" y="6462744"/>
            <a:ext cx="589844" cy="251551"/>
          </a:xfrm>
          <a:prstGeom prst="rect">
            <a:avLst/>
          </a:prstGeom>
        </p:spPr>
      </p:pic>
    </p:spTree>
    <p:extLst>
      <p:ext uri="{BB962C8B-B14F-4D97-AF65-F5344CB8AC3E}">
        <p14:creationId xmlns:p14="http://schemas.microsoft.com/office/powerpoint/2010/main" val="33418845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381000" y="609600"/>
            <a:ext cx="8382000" cy="2362200"/>
          </a:xfrm>
        </p:spPr>
        <p:txBody>
          <a:bodyPr lIns="91440" rIns="91440" anchor="b" anchorCtr="0"/>
          <a:lstStyle>
            <a:lvl1pPr algn="ctr">
              <a:defRPr sz="3600" b="1">
                <a:solidFill>
                  <a:schemeClr val="tx2"/>
                </a:solidFill>
              </a:defRPr>
            </a:lvl1pPr>
          </a:lstStyle>
          <a:p>
            <a:r>
              <a:rPr lang="en-US" dirty="0"/>
              <a:t>Click to edit Master title style</a:t>
            </a:r>
          </a:p>
        </p:txBody>
      </p:sp>
      <p:sp>
        <p:nvSpPr>
          <p:cNvPr id="7" name="Rectangle 6"/>
          <p:cNvSpPr>
            <a:spLocks noGrp="1" noChangeArrowheads="1"/>
          </p:cNvSpPr>
          <p:nvPr>
            <p:ph type="subTitle" sz="quarter" idx="1"/>
          </p:nvPr>
        </p:nvSpPr>
        <p:spPr>
          <a:xfrm>
            <a:off x="381000" y="3276600"/>
            <a:ext cx="8382000" cy="1524000"/>
          </a:xfrm>
        </p:spPr>
        <p:txBody>
          <a:bodyPr anchor="t" anchorCtr="0"/>
          <a:lstStyle>
            <a:lvl1pPr marL="0" indent="0" algn="ctr">
              <a:buFontTx/>
              <a:buNone/>
              <a:defRPr sz="2800" b="1">
                <a:solidFill>
                  <a:schemeClr val="tx1"/>
                </a:solidFill>
              </a:defRPr>
            </a:lvl1pPr>
          </a:lstStyle>
          <a:p>
            <a:r>
              <a:rPr lang="en-US" dirty="0"/>
              <a:t>Click to edit Master subtitle style</a:t>
            </a:r>
          </a:p>
        </p:txBody>
      </p:sp>
      <p:sp>
        <p:nvSpPr>
          <p:cNvPr id="8" name="Footer Placeholder 7"/>
          <p:cNvSpPr>
            <a:spLocks noGrp="1" noChangeArrowheads="1"/>
          </p:cNvSpPr>
          <p:nvPr>
            <p:ph type="ftr" sz="quarter" idx="10"/>
          </p:nvPr>
        </p:nvSpPr>
        <p:spPr>
          <a:xfrm>
            <a:off x="6850443" y="6721344"/>
            <a:ext cx="2286000" cy="152400"/>
          </a:xfrm>
          <a:prstGeom prst="rect">
            <a:avLst/>
          </a:prstGeom>
        </p:spPr>
        <p:txBody>
          <a:bodyPr anchor="ctr"/>
          <a:lstStyle>
            <a:lvl1pPr algn="ctr">
              <a:defRPr sz="800" smtClean="0">
                <a:solidFill>
                  <a:schemeClr val="bg1"/>
                </a:solidFill>
              </a:defRPr>
            </a:lvl1pPr>
          </a:lstStyle>
          <a:p>
            <a:pPr>
              <a:defRPr/>
            </a:pPr>
            <a:r>
              <a:rPr lang="en-US">
                <a:solidFill>
                  <a:srgbClr val="FFFFFF"/>
                </a:solidFill>
              </a:rPr>
              <a:t>©2011 SugarCRM Inc. All rights reserved.</a:t>
            </a:r>
            <a:endParaRPr lang="en-US" dirty="0">
              <a:solidFill>
                <a:srgbClr val="FFFFFF"/>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Clr>
                <a:schemeClr val="tx2"/>
              </a:buClr>
              <a:buFont typeface="Wingdings" pitchFamily="2" charset="2"/>
              <a:buChar char="l"/>
              <a:defRPr/>
            </a:lvl1pPr>
            <a:lvl2pPr>
              <a:spcBef>
                <a:spcPts val="300"/>
              </a:spcBef>
              <a:buClr>
                <a:schemeClr val="tx1"/>
              </a:buClr>
              <a:buFont typeface="Wingdings" pitchFamily="2" charset="2"/>
              <a:buChar char="l"/>
              <a:defRPr/>
            </a:lvl2pPr>
            <a:lvl3pPr>
              <a:spcBef>
                <a:spcPts val="300"/>
              </a:spcBef>
              <a:buClr>
                <a:schemeClr val="accent1"/>
              </a:buClr>
              <a:buFont typeface="Wingdings" pitchFamily="2" charset="2"/>
              <a:buChar char="l"/>
              <a:defRPr/>
            </a:lvl3pPr>
            <a:lvl4pPr>
              <a:spcBef>
                <a:spcPts val="300"/>
              </a:spcBef>
              <a:defRPr/>
            </a:lvl4pPr>
            <a:lvl5pPr>
              <a:spcBef>
                <a:spcPts val="3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8" name="Rectangle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Date Placeholder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6" name="Footer Placeholder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10"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457200" y="6553200"/>
            <a:ext cx="990600" cy="168275"/>
          </a:xfrm>
        </p:spPr>
        <p:txBody>
          <a:bodyPr lIns="0"/>
          <a:lstStyle>
            <a:lvl1pPr>
              <a:defRPr smtClean="0">
                <a:solidFill>
                  <a:schemeClr val="accent2">
                    <a:lumMod val="50000"/>
                  </a:schemeClr>
                </a:solidFill>
              </a:defRPr>
            </a:lvl1pPr>
          </a:lstStyle>
          <a:p>
            <a:pPr>
              <a:defRPr/>
            </a:pPr>
            <a:fld id="{67070B9D-6145-4BB2-85AF-087EAB5E7374}" type="datetime1">
              <a:rPr lang="en-US" smtClean="0"/>
              <a:pPr>
                <a:defRPr/>
              </a:pPr>
              <a:t>11/2/11</a:t>
            </a:fld>
            <a:endParaRPr lang="en-US" dirty="0"/>
          </a:p>
        </p:txBody>
      </p:sp>
      <p:sp>
        <p:nvSpPr>
          <p:cNvPr id="5" name="Rectangle 5"/>
          <p:cNvSpPr>
            <a:spLocks noGrp="1" noChangeArrowheads="1"/>
          </p:cNvSpPr>
          <p:nvPr>
            <p:ph type="ftr" sz="quarter" idx="11"/>
          </p:nvPr>
        </p:nvSpPr>
        <p:spPr>
          <a:xfrm>
            <a:off x="2743200" y="6553200"/>
            <a:ext cx="2286000" cy="168275"/>
          </a:xfrm>
        </p:spPr>
        <p:txBody>
          <a:bodyPr/>
          <a:lstStyle>
            <a:lvl1pPr>
              <a:defRPr dirty="0" smtClean="0">
                <a:solidFill>
                  <a:schemeClr val="accent2">
                    <a:lumMod val="50000"/>
                  </a:schemeClr>
                </a:solidFill>
              </a:defRPr>
            </a:lvl1pPr>
          </a:lstStyle>
          <a:p>
            <a:pPr>
              <a:defRPr/>
            </a:pPr>
            <a:r>
              <a:rPr lang="en-US" smtClean="0"/>
              <a:t>©2010 SugarCRM Inc. All rights reserved.</a:t>
            </a:r>
            <a:endParaRPr lang="en-US"/>
          </a:p>
        </p:txBody>
      </p:sp>
      <p:sp>
        <p:nvSpPr>
          <p:cNvPr id="6" name="Rectangle 6"/>
          <p:cNvSpPr>
            <a:spLocks noGrp="1" noChangeArrowheads="1"/>
          </p:cNvSpPr>
          <p:nvPr>
            <p:ph type="sldNum" sz="quarter" idx="12"/>
          </p:nvPr>
        </p:nvSpPr>
        <p:spPr>
          <a:xfrm>
            <a:off x="5867400" y="6553200"/>
            <a:ext cx="762000" cy="168275"/>
          </a:xfrm>
        </p:spPr>
        <p:txBody>
          <a:bodyPr rIns="0"/>
          <a:lstStyle>
            <a:lvl1pPr>
              <a:defRPr smtClean="0">
                <a:solidFill>
                  <a:schemeClr val="accent2">
                    <a:lumMod val="50000"/>
                  </a:schemeClr>
                </a:solidFill>
              </a:defRPr>
            </a:lvl1pPr>
          </a:lstStyle>
          <a:p>
            <a:pPr>
              <a:defRPr/>
            </a:pPr>
            <a:fld id="{43F1C263-61DA-4E6A-A169-83F1E78685C2}"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EA3541-8080-2F4B-9A67-B24B42710E58}" type="datetimeFigureOut">
              <a:rPr lang="en-US">
                <a:solidFill>
                  <a:srgbClr val="FFFFFF">
                    <a:lumMod val="65000"/>
                  </a:srgbClr>
                </a:solidFill>
              </a:rPr>
              <a:pPr/>
              <a:t>11/2/11</a:t>
            </a:fld>
            <a:endParaRPr lang="en-US">
              <a:solidFill>
                <a:srgbClr val="FFFFFF">
                  <a:lumMod val="65000"/>
                </a:srgbClr>
              </a:solidFill>
            </a:endParaRPr>
          </a:p>
        </p:txBody>
      </p:sp>
      <p:sp>
        <p:nvSpPr>
          <p:cNvPr id="6" name="Footer Placeholder 5"/>
          <p:cNvSpPr>
            <a:spLocks noGrp="1"/>
          </p:cNvSpPr>
          <p:nvPr>
            <p:ph type="ftr" sz="quarter" idx="11"/>
          </p:nvPr>
        </p:nvSpPr>
        <p:spPr/>
        <p:txBody>
          <a:bodyPr/>
          <a:lstStyle/>
          <a:p>
            <a:endParaRPr lang="en-US">
              <a:solidFill>
                <a:srgbClr val="FFFFFF">
                  <a:lumMod val="65000"/>
                </a:srgbClr>
              </a:solidFill>
            </a:endParaRPr>
          </a:p>
        </p:txBody>
      </p:sp>
      <p:sp>
        <p:nvSpPr>
          <p:cNvPr id="7" name="Slide Number Placeholder 6"/>
          <p:cNvSpPr>
            <a:spLocks noGrp="1"/>
          </p:cNvSpPr>
          <p:nvPr>
            <p:ph type="sldNum" sz="quarter" idx="12"/>
          </p:nvPr>
        </p:nvSpPr>
        <p:spPr/>
        <p:txBody>
          <a:bodyPr/>
          <a:lstStyle/>
          <a:p>
            <a:fld id="{A46B9D70-F935-0A4D-BDF0-1AA0CE92048D}" type="slidenum">
              <a:rPr lang="en-US">
                <a:solidFill>
                  <a:srgbClr val="FFFFFF">
                    <a:lumMod val="65000"/>
                  </a:srgbClr>
                </a:solidFill>
              </a:rPr>
              <a:pPr/>
              <a:t>‹#›</a:t>
            </a:fld>
            <a:endParaRPr lang="en-US">
              <a:solidFill>
                <a:srgbClr val="FFFFFF">
                  <a:lumMod val="65000"/>
                </a:srgb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188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
        <p:nvSpPr>
          <p:cNvPr id="6" name="Rectangle 4"/>
          <p:cNvSpPr>
            <a:spLocks noGrp="1" noChangeArrowheads="1"/>
          </p:cNvSpPr>
          <p:nvPr>
            <p:ph type="dt" sz="half" idx="2"/>
          </p:nvPr>
        </p:nvSpPr>
        <p:spPr bwMode="auto">
          <a:xfrm>
            <a:off x="4953000" y="6629400"/>
            <a:ext cx="685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7" name="Rectangle 5"/>
          <p:cNvSpPr>
            <a:spLocks noGrp="1" noChangeArrowheads="1"/>
          </p:cNvSpPr>
          <p:nvPr>
            <p:ph type="ftr" sz="quarter" idx="3"/>
          </p:nvPr>
        </p:nvSpPr>
        <p:spPr bwMode="auto">
          <a:xfrm>
            <a:off x="5791200" y="6629400"/>
            <a:ext cx="23622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pic>
        <p:nvPicPr>
          <p:cNvPr id="8" name="Picture 7"/>
          <p:cNvPicPr>
            <a:picLocks noChangeAspect="1"/>
          </p:cNvPicPr>
          <p:nvPr userDrawn="1"/>
        </p:nvPicPr>
        <p:blipFill>
          <a:blip r:embed="rId3"/>
          <a:stretch>
            <a:fillRect/>
          </a:stretch>
        </p:blipFill>
        <p:spPr>
          <a:xfrm>
            <a:off x="3657600" y="5181600"/>
            <a:ext cx="2144111" cy="9144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a:spLocks noGrp="1" noChangeArrowheads="1"/>
          </p:cNvSpPr>
          <p:nvPr>
            <p:ph type="ctrTitle" sz="quarter"/>
          </p:nvPr>
        </p:nvSpPr>
        <p:spPr>
          <a:xfrm>
            <a:off x="381000" y="609600"/>
            <a:ext cx="8382000" cy="2362200"/>
          </a:xfrm>
        </p:spPr>
        <p:txBody>
          <a:bodyPr lIns="91440" rIns="91440" anchor="b" anchorCtr="0"/>
          <a:lstStyle>
            <a:lvl1pPr algn="ctr">
              <a:defRPr sz="3600" b="1">
                <a:solidFill>
                  <a:schemeClr val="tx2"/>
                </a:solidFill>
              </a:defRPr>
            </a:lvl1pPr>
          </a:lstStyle>
          <a:p>
            <a:r>
              <a:rPr lang="en-US" dirty="0"/>
              <a:t>Click to edit Master title style</a:t>
            </a:r>
          </a:p>
        </p:txBody>
      </p:sp>
      <p:sp>
        <p:nvSpPr>
          <p:cNvPr id="7" name="Rectangle 6"/>
          <p:cNvSpPr>
            <a:spLocks noGrp="1" noChangeArrowheads="1"/>
          </p:cNvSpPr>
          <p:nvPr>
            <p:ph type="subTitle" sz="quarter" idx="1"/>
          </p:nvPr>
        </p:nvSpPr>
        <p:spPr>
          <a:xfrm>
            <a:off x="381000" y="3276600"/>
            <a:ext cx="8382000" cy="1524000"/>
          </a:xfrm>
        </p:spPr>
        <p:txBody>
          <a:bodyPr anchor="t" anchorCtr="0"/>
          <a:lstStyle>
            <a:lvl1pPr marL="0" indent="0" algn="ctr">
              <a:buFontTx/>
              <a:buNone/>
              <a:defRPr sz="2800" b="1">
                <a:solidFill>
                  <a:schemeClr val="tx1"/>
                </a:solidFill>
              </a:defRPr>
            </a:lvl1pPr>
          </a:lstStyle>
          <a:p>
            <a:r>
              <a:rPr lang="en-US" dirty="0"/>
              <a:t>Click to edit Master subtitle style</a:t>
            </a:r>
          </a:p>
        </p:txBody>
      </p:sp>
      <p:sp>
        <p:nvSpPr>
          <p:cNvPr id="5"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
        <p:nvSpPr>
          <p:cNvPr id="9" name="Rectangle 4"/>
          <p:cNvSpPr>
            <a:spLocks noGrp="1" noChangeArrowheads="1"/>
          </p:cNvSpPr>
          <p:nvPr>
            <p:ph type="dt" sz="half" idx="2"/>
          </p:nvPr>
        </p:nvSpPr>
        <p:spPr bwMode="auto">
          <a:xfrm>
            <a:off x="4953000" y="6629400"/>
            <a:ext cx="685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10" name="Rectangle 5"/>
          <p:cNvSpPr>
            <a:spLocks noGrp="1" noChangeArrowheads="1"/>
          </p:cNvSpPr>
          <p:nvPr>
            <p:ph type="ftr" sz="quarter" idx="3"/>
          </p:nvPr>
        </p:nvSpPr>
        <p:spPr bwMode="auto">
          <a:xfrm>
            <a:off x="5791200" y="6629400"/>
            <a:ext cx="23622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82000" cy="7620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382000" cy="5029200"/>
          </a:xfrm>
        </p:spPr>
        <p:txBody>
          <a:bodyPr/>
          <a:lstStyle>
            <a:lvl1pPr>
              <a:spcBef>
                <a:spcPts val="0"/>
              </a:spcBef>
              <a:buClr>
                <a:schemeClr val="tx2"/>
              </a:buClr>
              <a:buFont typeface="Wingdings" pitchFamily="2" charset="2"/>
              <a:buChar char="l"/>
              <a:defRPr/>
            </a:lvl1pPr>
            <a:lvl2pPr>
              <a:spcBef>
                <a:spcPts val="300"/>
              </a:spcBef>
              <a:buClr>
                <a:schemeClr val="tx1"/>
              </a:buClr>
              <a:buFont typeface="Wingdings" pitchFamily="2" charset="2"/>
              <a:buChar char="l"/>
              <a:defRPr/>
            </a:lvl2pPr>
            <a:lvl3pPr>
              <a:spcBef>
                <a:spcPts val="300"/>
              </a:spcBef>
              <a:buClr>
                <a:schemeClr val="accent1"/>
              </a:buClr>
              <a:buFont typeface="Wingdings" pitchFamily="2" charset="2"/>
              <a:buChar char="l"/>
              <a:defRPr/>
            </a:lvl3pPr>
            <a:lvl4pPr>
              <a:spcBef>
                <a:spcPts val="300"/>
              </a:spcBef>
              <a:defRPr/>
            </a:lvl4pPr>
            <a:lvl5pPr>
              <a:spcBef>
                <a:spcPts val="3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
        <p:nvSpPr>
          <p:cNvPr id="12" name="Rectangle 4"/>
          <p:cNvSpPr>
            <a:spLocks noGrp="1" noChangeArrowheads="1"/>
          </p:cNvSpPr>
          <p:nvPr>
            <p:ph type="dt" sz="half" idx="2"/>
          </p:nvPr>
        </p:nvSpPr>
        <p:spPr bwMode="auto">
          <a:xfrm>
            <a:off x="4953000" y="6629400"/>
            <a:ext cx="685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13" name="Rectangle 5"/>
          <p:cNvSpPr>
            <a:spLocks noGrp="1" noChangeArrowheads="1"/>
          </p:cNvSpPr>
          <p:nvPr>
            <p:ph type="ftr" sz="quarter" idx="3"/>
          </p:nvPr>
        </p:nvSpPr>
        <p:spPr bwMode="auto">
          <a:xfrm>
            <a:off x="5791200" y="6629400"/>
            <a:ext cx="23622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pic>
        <p:nvPicPr>
          <p:cNvPr id="15" name="Picture 14"/>
          <p:cNvPicPr>
            <a:picLocks noChangeAspect="1"/>
          </p:cNvPicPr>
          <p:nvPr userDrawn="1"/>
        </p:nvPicPr>
        <p:blipFill>
          <a:blip r:embed="rId3"/>
          <a:stretch>
            <a:fillRect/>
          </a:stretch>
        </p:blipFill>
        <p:spPr>
          <a:xfrm>
            <a:off x="3886200" y="6477000"/>
            <a:ext cx="589844" cy="25155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
        <p:nvSpPr>
          <p:cNvPr id="9" name="Rectangle 4"/>
          <p:cNvSpPr>
            <a:spLocks noGrp="1" noChangeArrowheads="1"/>
          </p:cNvSpPr>
          <p:nvPr>
            <p:ph type="dt" sz="half" idx="2"/>
          </p:nvPr>
        </p:nvSpPr>
        <p:spPr bwMode="auto">
          <a:xfrm>
            <a:off x="4953000" y="6629400"/>
            <a:ext cx="685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11" name="Rectangle 5"/>
          <p:cNvSpPr>
            <a:spLocks noGrp="1" noChangeArrowheads="1"/>
          </p:cNvSpPr>
          <p:nvPr>
            <p:ph type="ftr" sz="quarter" idx="3"/>
          </p:nvPr>
        </p:nvSpPr>
        <p:spPr bwMode="auto">
          <a:xfrm>
            <a:off x="5791200" y="6629400"/>
            <a:ext cx="23622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pic>
        <p:nvPicPr>
          <p:cNvPr id="13" name="Picture 12"/>
          <p:cNvPicPr>
            <a:picLocks noChangeAspect="1"/>
          </p:cNvPicPr>
          <p:nvPr userDrawn="1"/>
        </p:nvPicPr>
        <p:blipFill>
          <a:blip r:embed="rId3"/>
          <a:stretch>
            <a:fillRect/>
          </a:stretch>
        </p:blipFill>
        <p:spPr>
          <a:xfrm>
            <a:off x="3886200" y="6477000"/>
            <a:ext cx="589844" cy="25155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de-D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Click to edit Master subtitle style</a:t>
            </a:r>
            <a:endParaRPr lang="en-US"/>
          </a:p>
        </p:txBody>
      </p:sp>
    </p:spTree>
    <p:extLst>
      <p:ext uri="{BB962C8B-B14F-4D97-AF65-F5344CB8AC3E}">
        <p14:creationId xmlns:p14="http://schemas.microsoft.com/office/powerpoint/2010/main" val="524202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7" Type="http://schemas.openxmlformats.org/officeDocument/2006/relationships/image" Target="../media/image2.jpeg"/><Relationship Id="rId8" Type="http://schemas.openxmlformats.org/officeDocument/2006/relationships/image" Target="../media/image3.jpeg"/><Relationship Id="rId9"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theme" Target="../theme/theme2.xml"/><Relationship Id="rId6" Type="http://schemas.openxmlformats.org/officeDocument/2006/relationships/image" Target="../media/image11.png"/><Relationship Id="rId1" Type="http://schemas.openxmlformats.org/officeDocument/2006/relationships/slideLayout" Target="../slideLayouts/slideLayout5.xml"/><Relationship Id="rId2"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19.xml"/><Relationship Id="rId12" Type="http://schemas.openxmlformats.org/officeDocument/2006/relationships/theme" Target="../theme/theme3.xml"/><Relationship Id="rId13" Type="http://schemas.openxmlformats.org/officeDocument/2006/relationships/image" Target="../media/image15.png"/><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slideLayout" Target="../slideLayouts/slideLayout17.xml"/><Relationship Id="rId10"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theme" Target="../theme/theme4.xml"/><Relationship Id="rId13" Type="http://schemas.openxmlformats.org/officeDocument/2006/relationships/image" Target="../media/image16.png"/><Relationship Id="rId14" Type="http://schemas.openxmlformats.org/officeDocument/2006/relationships/image" Target="../media/image17.png"/><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theme" Target="../theme/theme5.xml"/><Relationship Id="rId7" Type="http://schemas.openxmlformats.org/officeDocument/2006/relationships/image" Target="../media/image1.png"/><Relationship Id="rId8" Type="http://schemas.openxmlformats.org/officeDocument/2006/relationships/image" Target="../media/image2.jpeg"/><Relationship Id="rId9" Type="http://schemas.openxmlformats.org/officeDocument/2006/relationships/image" Target="../media/image3.jpeg"/><Relationship Id="rId10" Type="http://schemas.openxmlformats.org/officeDocument/2006/relationships/image" Target="../media/image4.jpeg"/><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theme" Target="../theme/theme6.xml"/><Relationship Id="rId8" Type="http://schemas.openxmlformats.org/officeDocument/2006/relationships/image" Target="../media/image11.png"/><Relationship Id="rId1" Type="http://schemas.openxmlformats.org/officeDocument/2006/relationships/slideLayout" Target="../slideLayouts/slideLayout36.xml"/><Relationship Id="rId2"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de-DE" smtClean="0"/>
              <a:t>Click to edit Master title style</a:t>
            </a:r>
            <a:endParaRPr lang="en-US" dirty="0" smtClean="0"/>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smtClean="0"/>
          </a:p>
        </p:txBody>
      </p:sp>
      <p:sp>
        <p:nvSpPr>
          <p:cNvPr id="4100" name="Rectangle 4"/>
          <p:cNvSpPr>
            <a:spLocks noGrp="1" noChangeArrowheads="1"/>
          </p:cNvSpPr>
          <p:nvPr>
            <p:ph type="dt" sz="half" idx="2"/>
          </p:nvPr>
        </p:nvSpPr>
        <p:spPr bwMode="auto">
          <a:xfrm>
            <a:off x="381000" y="65532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F95D4843-A235-4A05-A19B-064030D1AFBF}" type="datetime1">
              <a:rPr lang="en-US" smtClean="0"/>
              <a:pPr>
                <a:defRPr/>
              </a:pPr>
              <a:t>11/2/11</a:t>
            </a:fld>
            <a:endParaRPr lang="en-US" dirty="0"/>
          </a:p>
        </p:txBody>
      </p:sp>
      <p:sp>
        <p:nvSpPr>
          <p:cNvPr id="4101" name="Rectangle 5"/>
          <p:cNvSpPr>
            <a:spLocks noGrp="1" noChangeArrowheads="1"/>
          </p:cNvSpPr>
          <p:nvPr>
            <p:ph type="ftr" sz="quarter" idx="3"/>
          </p:nvPr>
        </p:nvSpPr>
        <p:spPr bwMode="auto">
          <a:xfrm>
            <a:off x="1905000" y="655320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smtClean="0"/>
              <a:t>©2010 SugarCRM Inc. All rights reserved.</a:t>
            </a:r>
            <a:endParaRPr lang="en-US"/>
          </a:p>
        </p:txBody>
      </p:sp>
      <p:sp>
        <p:nvSpPr>
          <p:cNvPr id="4102" name="Rectangle 6"/>
          <p:cNvSpPr>
            <a:spLocks noGrp="1" noChangeArrowheads="1"/>
          </p:cNvSpPr>
          <p:nvPr>
            <p:ph type="sldNum" sz="quarter" idx="4"/>
          </p:nvPr>
        </p:nvSpPr>
        <p:spPr bwMode="auto">
          <a:xfrm>
            <a:off x="5943600" y="65532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75" r:id="rId2"/>
    <p:sldLayoutId id="2147483773" r:id="rId3"/>
    <p:sldLayoutId id="2147483774" r:id="rId4"/>
  </p:sldLayoutIdLst>
  <p:hf hdr="0"/>
  <p:txStyles>
    <p:title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p:titleStyle>
    <p:bodyStyle>
      <a:lvl1pPr marL="346075" indent="-346075" algn="l" rtl="0" eaLnBrk="1" fontAlgn="base" hangingPunct="1">
        <a:spcBef>
          <a:spcPct val="20000"/>
        </a:spcBef>
        <a:spcAft>
          <a:spcPct val="0"/>
        </a:spcAft>
        <a:buBlip>
          <a:blip r:embed="rId7"/>
        </a:buBlip>
        <a:defRPr sz="2600">
          <a:solidFill>
            <a:schemeClr val="tx1"/>
          </a:solidFill>
          <a:latin typeface="+mn-lt"/>
          <a:ea typeface="+mn-ea"/>
          <a:cs typeface="+mn-cs"/>
        </a:defRPr>
      </a:lvl1pPr>
      <a:lvl2pPr marL="741363" indent="-280988" algn="l" rtl="0" eaLnBrk="1" fontAlgn="base" hangingPunct="1">
        <a:spcBef>
          <a:spcPct val="20000"/>
        </a:spcBef>
        <a:spcAft>
          <a:spcPct val="0"/>
        </a:spcAft>
        <a:buFont typeface="Arial" charset="0"/>
        <a:buBlip>
          <a:blip r:embed="rId8"/>
        </a:buBlip>
        <a:defRPr sz="2200">
          <a:solidFill>
            <a:schemeClr val="tx1"/>
          </a:solidFill>
          <a:latin typeface="+mn-lt"/>
        </a:defRPr>
      </a:lvl2pPr>
      <a:lvl3pPr marL="1082675" indent="-227013" algn="l" rtl="0" eaLnBrk="1" fontAlgn="base" hangingPunct="1">
        <a:spcBef>
          <a:spcPct val="20000"/>
        </a:spcBef>
        <a:spcAft>
          <a:spcPct val="0"/>
        </a:spcAft>
        <a:buSzPct val="75000"/>
        <a:buFont typeface="Wingdings" pitchFamily="2" charset="2"/>
        <a:buBlip>
          <a:blip r:embed="rId9"/>
        </a:buBlip>
        <a:defRPr sz="2000">
          <a:solidFill>
            <a:schemeClr val="tx1"/>
          </a:solidFill>
          <a:latin typeface="+mn-lt"/>
        </a:defRPr>
      </a:lvl3pPr>
      <a:lvl4pPr marL="1482725" indent="-279400" algn="l" rtl="0" eaLnBrk="1" fontAlgn="base" hangingPunct="1">
        <a:spcBef>
          <a:spcPct val="20000"/>
        </a:spcBef>
        <a:spcAft>
          <a:spcPct val="0"/>
        </a:spcAft>
        <a:buSzPct val="85000"/>
        <a:buFont typeface="Arial" charset="0"/>
        <a:buChar char="–"/>
        <a:defRPr sz="2000">
          <a:solidFill>
            <a:schemeClr val="tx1"/>
          </a:solidFill>
          <a:latin typeface="+mn-lt"/>
        </a:defRPr>
      </a:lvl4pPr>
      <a:lvl5pPr marL="1828800" indent="-230188" algn="l" rtl="0" eaLnBrk="1" fontAlgn="base" hangingPunct="1">
        <a:spcBef>
          <a:spcPct val="20000"/>
        </a:spcBef>
        <a:spcAft>
          <a:spcPct val="0"/>
        </a:spcAft>
        <a:buFont typeface="Arial" charset="0"/>
        <a:buChar char="▪"/>
        <a:defRPr sz="2000">
          <a:solidFill>
            <a:schemeClr val="tx1"/>
          </a:solidFill>
          <a:latin typeface="+mn-lt"/>
        </a:defRPr>
      </a:lvl5pPr>
      <a:lvl6pPr marL="2286000" indent="-230188" algn="l" rtl="0" eaLnBrk="1" fontAlgn="base" hangingPunct="1">
        <a:spcBef>
          <a:spcPct val="20000"/>
        </a:spcBef>
        <a:spcAft>
          <a:spcPct val="0"/>
        </a:spcAft>
        <a:buFont typeface="Arial" charset="0"/>
        <a:buChar char="▪"/>
        <a:defRPr sz="2000">
          <a:solidFill>
            <a:schemeClr val="tx1"/>
          </a:solidFill>
          <a:latin typeface="+mn-lt"/>
        </a:defRPr>
      </a:lvl6pPr>
      <a:lvl7pPr marL="2743200" indent="-230188" algn="l" rtl="0" eaLnBrk="1" fontAlgn="base" hangingPunct="1">
        <a:spcBef>
          <a:spcPct val="20000"/>
        </a:spcBef>
        <a:spcAft>
          <a:spcPct val="0"/>
        </a:spcAft>
        <a:buFont typeface="Arial" charset="0"/>
        <a:buChar char="▪"/>
        <a:defRPr sz="2000">
          <a:solidFill>
            <a:schemeClr val="tx1"/>
          </a:solidFill>
          <a:latin typeface="+mn-lt"/>
        </a:defRPr>
      </a:lvl7pPr>
      <a:lvl8pPr marL="3200400" indent="-230188" algn="l" rtl="0" eaLnBrk="1" fontAlgn="base" hangingPunct="1">
        <a:spcBef>
          <a:spcPct val="20000"/>
        </a:spcBef>
        <a:spcAft>
          <a:spcPct val="0"/>
        </a:spcAft>
        <a:buFont typeface="Arial" charset="0"/>
        <a:buChar char="▪"/>
        <a:defRPr sz="2000">
          <a:solidFill>
            <a:schemeClr val="tx1"/>
          </a:solidFill>
          <a:latin typeface="+mn-lt"/>
        </a:defRPr>
      </a:lvl8pPr>
      <a:lvl9pPr marL="3657600" indent="-230188" algn="l" rtl="0" eaLnBrk="1" fontAlgn="base" hangingPunct="1">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Rectangle 4"/>
          <p:cNvSpPr>
            <a:spLocks noGrp="1" noChangeArrowheads="1"/>
          </p:cNvSpPr>
          <p:nvPr>
            <p:ph type="dt" sz="half" idx="2"/>
          </p:nvPr>
        </p:nvSpPr>
        <p:spPr bwMode="auto">
          <a:xfrm>
            <a:off x="4953000" y="6629400"/>
            <a:ext cx="685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8" name="Rectangle 5"/>
          <p:cNvSpPr>
            <a:spLocks noGrp="1" noChangeArrowheads="1"/>
          </p:cNvSpPr>
          <p:nvPr>
            <p:ph type="ftr" sz="quarter" idx="3"/>
          </p:nvPr>
        </p:nvSpPr>
        <p:spPr bwMode="auto">
          <a:xfrm>
            <a:off x="5791200" y="6629400"/>
            <a:ext cx="23622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marL="346075" indent="-346075" algn="l" rtl="0" eaLnBrk="0" fontAlgn="base" hangingPunct="0">
        <a:spcBef>
          <a:spcPct val="20000"/>
        </a:spcBef>
        <a:spcAft>
          <a:spcPct val="0"/>
        </a:spcAft>
        <a:buClr>
          <a:schemeClr val="tx2"/>
        </a:buClr>
        <a:buFont typeface="Wingdings" pitchFamily="2" charset="2"/>
        <a:buChar char="l"/>
        <a:defRPr sz="2600">
          <a:solidFill>
            <a:schemeClr val="tx1"/>
          </a:solidFill>
          <a:latin typeface="+mn-lt"/>
          <a:ea typeface="+mn-ea"/>
          <a:cs typeface="+mn-cs"/>
        </a:defRPr>
      </a:lvl1pPr>
      <a:lvl2pPr marL="741363" indent="-280988" algn="l" rtl="0" eaLnBrk="0" fontAlgn="base" hangingPunct="0">
        <a:spcBef>
          <a:spcPct val="20000"/>
        </a:spcBef>
        <a:spcAft>
          <a:spcPct val="0"/>
        </a:spcAft>
        <a:buClr>
          <a:schemeClr val="tx1"/>
        </a:buClr>
        <a:buFont typeface="Wingdings" pitchFamily="2" charset="2"/>
        <a:buChar char="l"/>
        <a:defRPr sz="2200">
          <a:solidFill>
            <a:schemeClr val="tx1"/>
          </a:solidFill>
          <a:latin typeface="+mn-lt"/>
        </a:defRPr>
      </a:lvl2pPr>
      <a:lvl3pPr marL="1082675" indent="-227013" algn="l" rtl="0" eaLnBrk="0" fontAlgn="base" hangingPunct="0">
        <a:spcBef>
          <a:spcPct val="20000"/>
        </a:spcBef>
        <a:spcAft>
          <a:spcPct val="0"/>
        </a:spcAft>
        <a:buClr>
          <a:schemeClr val="accent1"/>
        </a:buClr>
        <a:buSzPct val="75000"/>
        <a:buFont typeface="Wingdings" pitchFamily="2" charset="2"/>
        <a:buChar char="l"/>
        <a:defRPr sz="2000">
          <a:solidFill>
            <a:schemeClr val="tx1"/>
          </a:solidFill>
          <a:latin typeface="+mn-lt"/>
        </a:defRPr>
      </a:lvl3pPr>
      <a:lvl4pPr marL="1482725" indent="-279400" algn="l" rtl="0" eaLnBrk="0" fontAlgn="base" hangingPunct="0">
        <a:spcBef>
          <a:spcPct val="20000"/>
        </a:spcBef>
        <a:spcAft>
          <a:spcPct val="0"/>
        </a:spcAft>
        <a:buSzPct val="85000"/>
        <a:buFont typeface="Arial" charset="0"/>
        <a:buChar char="–"/>
        <a:defRPr sz="2000">
          <a:solidFill>
            <a:schemeClr val="tx1"/>
          </a:solidFill>
          <a:latin typeface="+mn-lt"/>
        </a:defRPr>
      </a:lvl4pPr>
      <a:lvl5pPr marL="1828800" indent="-230188" algn="l" rtl="0" eaLnBrk="0" fontAlgn="base" hangingPunct="0">
        <a:spcBef>
          <a:spcPct val="20000"/>
        </a:spcBef>
        <a:spcAft>
          <a:spcPct val="0"/>
        </a:spcAft>
        <a:buFont typeface="Arial" charset="0"/>
        <a:buChar char="▪"/>
        <a:defRPr sz="2000">
          <a:solidFill>
            <a:schemeClr val="tx1"/>
          </a:solidFill>
          <a:latin typeface="+mn-lt"/>
        </a:defRPr>
      </a:lvl5pPr>
      <a:lvl6pPr marL="2286000" indent="-230188" algn="l" rtl="0" fontAlgn="base">
        <a:spcBef>
          <a:spcPct val="20000"/>
        </a:spcBef>
        <a:spcAft>
          <a:spcPct val="0"/>
        </a:spcAft>
        <a:buFont typeface="Arial" charset="0"/>
        <a:buChar char="▪"/>
        <a:defRPr sz="2000">
          <a:solidFill>
            <a:schemeClr val="tx1"/>
          </a:solidFill>
          <a:latin typeface="+mn-lt"/>
        </a:defRPr>
      </a:lvl6pPr>
      <a:lvl7pPr marL="2743200" indent="-230188" algn="l" rtl="0" fontAlgn="base">
        <a:spcBef>
          <a:spcPct val="20000"/>
        </a:spcBef>
        <a:spcAft>
          <a:spcPct val="0"/>
        </a:spcAft>
        <a:buFont typeface="Arial" charset="0"/>
        <a:buChar char="▪"/>
        <a:defRPr sz="2000">
          <a:solidFill>
            <a:schemeClr val="tx1"/>
          </a:solidFill>
          <a:latin typeface="+mn-lt"/>
        </a:defRPr>
      </a:lvl7pPr>
      <a:lvl8pPr marL="3200400" indent="-230188" algn="l" rtl="0" fontAlgn="base">
        <a:spcBef>
          <a:spcPct val="20000"/>
        </a:spcBef>
        <a:spcAft>
          <a:spcPct val="0"/>
        </a:spcAft>
        <a:buFont typeface="Arial" charset="0"/>
        <a:buChar char="▪"/>
        <a:defRPr sz="2000">
          <a:solidFill>
            <a:schemeClr val="tx1"/>
          </a:solidFill>
          <a:latin typeface="+mn-lt"/>
        </a:defRPr>
      </a:lvl8pPr>
      <a:lvl9pPr marL="3657600" indent="-230188" algn="l"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6350"/>
            <a:ext cx="9144000" cy="68643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50" name="Rectangle 2"/>
          <p:cNvSpPr>
            <a:spLocks noChangeArrowheads="1"/>
          </p:cNvSpPr>
          <p:nvPr/>
        </p:nvSpPr>
        <p:spPr bwMode="auto">
          <a:xfrm>
            <a:off x="136525" y="6080125"/>
            <a:ext cx="4206875" cy="731838"/>
          </a:xfrm>
          <a:prstGeom prst="rect">
            <a:avLst/>
          </a:prstGeom>
          <a:solidFill>
            <a:srgbClr val="000000"/>
          </a:solidFill>
          <a:ln w="9360">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051" name="Rectangle 3"/>
          <p:cNvSpPr>
            <a:spLocks noGrp="1" noChangeArrowheads="1"/>
          </p:cNvSpPr>
          <p:nvPr>
            <p:ph type="title"/>
          </p:nvPr>
        </p:nvSpPr>
        <p:spPr bwMode="auto">
          <a:xfrm>
            <a:off x="155575" y="304800"/>
            <a:ext cx="7462838"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45720" tIns="46800" rIns="45720" bIns="46800" numCol="1" anchor="t" anchorCtr="0" compatLnSpc="1">
            <a:prstTxWarp prst="textNoShape">
              <a:avLst/>
            </a:prstTxWarp>
          </a:bodyPr>
          <a:lstStyle/>
          <a:p>
            <a:pPr lvl="0"/>
            <a:r>
              <a:rPr lang="en-GB"/>
              <a:t>Click to edit the title text format</a:t>
            </a:r>
          </a:p>
        </p:txBody>
      </p:sp>
      <p:sp>
        <p:nvSpPr>
          <p:cNvPr id="2052" name="Rectangle 4"/>
          <p:cNvSpPr>
            <a:spLocks noGrp="1" noChangeArrowheads="1"/>
          </p:cNvSpPr>
          <p:nvPr>
            <p:ph type="body" idx="1"/>
          </p:nvPr>
        </p:nvSpPr>
        <p:spPr bwMode="auto">
          <a:xfrm>
            <a:off x="155575" y="1508125"/>
            <a:ext cx="8758238" cy="408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45720" tIns="46800" rIns="45720" bIns="4680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mj-lt"/>
          <a:ea typeface="+mj-ea"/>
          <a:cs typeface="+mj-cs"/>
        </a:defRPr>
      </a:lvl1pPr>
      <a:lvl2pPr marL="742950" indent="-28575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2pPr>
      <a:lvl3pPr marL="11430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3pPr>
      <a:lvl4pPr marL="16002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4pPr>
      <a:lvl5pPr marL="20574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5pPr>
      <a:lvl6pPr marL="25146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6pPr>
      <a:lvl7pPr marL="29718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7pPr>
      <a:lvl8pPr marL="34290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8pPr>
      <a:lvl9pPr marL="38862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9pPr>
    </p:titleStyle>
    <p:bodyStyle>
      <a:lvl1pPr marL="9664700" algn="l" defTabSz="457200" rtl="0" fontAlgn="base">
        <a:lnSpc>
          <a:spcPct val="95000"/>
        </a:lnSpc>
        <a:spcBef>
          <a:spcPts val="400"/>
        </a:spcBef>
        <a:spcAft>
          <a:spcPct val="0"/>
        </a:spcAft>
        <a:buClr>
          <a:srgbClr val="FFFFFF"/>
        </a:buClr>
        <a:buSzPct val="100000"/>
        <a:buFont typeface="Arial" charset="0"/>
        <a:buChar char="▪"/>
        <a:defRPr sz="2800">
          <a:solidFill>
            <a:srgbClr val="FFFFFF"/>
          </a:solidFill>
          <a:latin typeface="+mn-lt"/>
          <a:ea typeface="+mn-ea"/>
          <a:cs typeface="+mn-cs"/>
        </a:defRPr>
      </a:lvl1pPr>
      <a:lvl2pPr marL="511175" algn="l" defTabSz="457200" rtl="0" fontAlgn="base">
        <a:lnSpc>
          <a:spcPct val="95000"/>
        </a:lnSpc>
        <a:spcBef>
          <a:spcPts val="200"/>
        </a:spcBef>
        <a:spcAft>
          <a:spcPct val="0"/>
        </a:spcAft>
        <a:buClr>
          <a:srgbClr val="FFFFFF"/>
        </a:buClr>
        <a:buSzPct val="100000"/>
        <a:buFont typeface="Arial" charset="0"/>
        <a:buChar char="–"/>
        <a:defRPr sz="2400">
          <a:solidFill>
            <a:srgbClr val="FFFFFF"/>
          </a:solidFill>
          <a:latin typeface="+mn-lt"/>
          <a:ea typeface="+mn-ea"/>
          <a:cs typeface="+mn-cs"/>
        </a:defRPr>
      </a:lvl2pPr>
      <a:lvl3pPr marL="622300" indent="-209550" algn="l" defTabSz="457200" rtl="0" fontAlgn="base">
        <a:lnSpc>
          <a:spcPct val="95000"/>
        </a:lnSpc>
        <a:spcBef>
          <a:spcPts val="100"/>
        </a:spcBef>
        <a:spcAft>
          <a:spcPct val="0"/>
        </a:spcAft>
        <a:buClr>
          <a:srgbClr val="FFFFFF"/>
        </a:buClr>
        <a:buSzPct val="100000"/>
        <a:buFont typeface="Arial" charset="0"/>
        <a:buChar char="•"/>
        <a:defRPr sz="2400">
          <a:solidFill>
            <a:srgbClr val="FFFFFF"/>
          </a:solidFill>
          <a:latin typeface="+mn-lt"/>
          <a:ea typeface="+mn-ea"/>
          <a:cs typeface="+mn-cs"/>
        </a:defRPr>
      </a:lvl3pPr>
      <a:lvl4pPr marL="1311275" indent="-371475" algn="l" defTabSz="457200" rtl="0" fontAlgn="base">
        <a:lnSpc>
          <a:spcPct val="95000"/>
        </a:lnSpc>
        <a:spcBef>
          <a:spcPts val="100"/>
        </a:spcBef>
        <a:spcAft>
          <a:spcPct val="0"/>
        </a:spcAft>
        <a:buClr>
          <a:srgbClr val="FFFFFF"/>
        </a:buClr>
        <a:buSzPct val="100000"/>
        <a:buFont typeface="Wingdings" charset="0"/>
        <a:buChar char=""/>
        <a:defRPr sz="2400">
          <a:solidFill>
            <a:srgbClr val="FFFFFF"/>
          </a:solidFill>
          <a:latin typeface="+mn-lt"/>
          <a:ea typeface="+mn-ea"/>
          <a:cs typeface="+mn-cs"/>
        </a:defRPr>
      </a:lvl4pPr>
      <a:lvl5pPr marL="17684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5pPr>
      <a:lvl6pPr marL="22256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6pPr>
      <a:lvl7pPr marL="26828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7pPr>
      <a:lvl8pPr marL="31400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8pPr>
      <a:lvl9pPr marL="35972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13">
            <a:extLst>
              <a:ext uri="{28A0092B-C50C-407E-A947-70E740481C1C}">
                <a14:useLocalDpi xmlns:a14="http://schemas.microsoft.com/office/drawing/2010/main" val="0"/>
              </a:ext>
            </a:extLst>
          </a:blip>
          <a:srcRect l="-61617" b="34157"/>
          <a:stretch>
            <a:fillRect/>
          </a:stretch>
        </p:blipFill>
        <p:spPr bwMode="auto">
          <a:xfrm>
            <a:off x="8048625" y="6556375"/>
            <a:ext cx="1098550" cy="301625"/>
          </a:xfrm>
          <a:prstGeom prst="rect">
            <a:avLst/>
          </a:prstGeom>
          <a:noFill/>
          <a:ln>
            <a:noFill/>
          </a:ln>
          <a:effectLst/>
          <a:extLst>
            <a:ext uri="{909E8E84-426E-40dd-AFC4-6F175D3DCCD1}">
              <a14:hiddenFill xmlns:a14="http://schemas.microsoft.com/office/drawing/2010/main">
                <a:blipFill dpi="0" rotWithShape="0">
                  <a:blip/>
                  <a:srcRect l="-61617" b="34157"/>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26" name="Rectangle 2"/>
          <p:cNvSpPr>
            <a:spLocks noGrp="1" noChangeArrowheads="1"/>
          </p:cNvSpPr>
          <p:nvPr>
            <p:ph type="title"/>
          </p:nvPr>
        </p:nvSpPr>
        <p:spPr bwMode="auto">
          <a:xfrm>
            <a:off x="155575" y="304800"/>
            <a:ext cx="7462838"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GB"/>
              <a:t>Click to edit the title text format</a:t>
            </a:r>
          </a:p>
        </p:txBody>
      </p:sp>
      <p:sp>
        <p:nvSpPr>
          <p:cNvPr id="1027" name="Rectangle 3"/>
          <p:cNvSpPr>
            <a:spLocks noGrp="1" noChangeArrowheads="1"/>
          </p:cNvSpPr>
          <p:nvPr>
            <p:ph type="body" idx="1"/>
          </p:nvPr>
        </p:nvSpPr>
        <p:spPr bwMode="auto">
          <a:xfrm>
            <a:off x="155575" y="1508125"/>
            <a:ext cx="8758238" cy="408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45720" tIns="46800" rIns="45720" bIns="4680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1028" name="Rectangle 4"/>
          <p:cNvSpPr>
            <a:spLocks noGrp="1" noChangeArrowheads="1"/>
          </p:cNvSpPr>
          <p:nvPr>
            <p:ph type="sldNum"/>
          </p:nvPr>
        </p:nvSpPr>
        <p:spPr bwMode="auto">
          <a:xfrm>
            <a:off x="4502150" y="6673850"/>
            <a:ext cx="139700" cy="136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lvl1pPr algn="r">
              <a:buClrTx/>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900">
                <a:solidFill>
                  <a:srgbClr val="FFFFFF"/>
                </a:solidFill>
                <a:cs typeface="Arial" charset="0"/>
              </a:defRPr>
            </a:lvl1pPr>
          </a:lstStyle>
          <a:p>
            <a:pPr defTabSz="457200">
              <a:spcBef>
                <a:spcPts val="1500"/>
              </a:spcBef>
              <a:buSzPct val="100000"/>
            </a:pPr>
            <a:fld id="{B2D0F483-B64A-5246-8D65-D5398B483B12}" type="slidenum">
              <a:rPr lang="en-US" smtClean="0">
                <a:ea typeface="ＭＳ Ｐゴシック" charset="0"/>
              </a:rPr>
              <a:pPr defTabSz="457200">
                <a:spcBef>
                  <a:spcPts val="1500"/>
                </a:spcBef>
                <a:buSzPct val="100000"/>
              </a:pPr>
              <a:t>‹#›</a:t>
            </a:fld>
            <a:endParaRPr lang="en-US" smtClean="0">
              <a:ea typeface="ＭＳ Ｐゴシック" charset="0"/>
            </a:endParaRPr>
          </a:p>
        </p:txBody>
      </p:sp>
      <p:pic>
        <p:nvPicPr>
          <p:cNvPr id="1029" name="Picture 5" descr="tag_b"/>
          <p:cNvPicPr>
            <a:picLocks noChangeAspect="1" noChangeArrowheads="1"/>
          </p:cNvPicPr>
          <p:nvPr/>
        </p:nvPicPr>
        <p:blipFill>
          <a:blip r:embed="rId14">
            <a:extLst>
              <a:ext uri="{28A0092B-C50C-407E-A947-70E740481C1C}">
                <a14:useLocalDpi xmlns:a14="http://schemas.microsoft.com/office/drawing/2010/main" val="0"/>
              </a:ext>
            </a:extLst>
          </a:blip>
          <a:srcRect l="50006"/>
          <a:stretch>
            <a:fillRect/>
          </a:stretch>
        </p:blipFill>
        <p:spPr bwMode="auto">
          <a:xfrm>
            <a:off x="7488238" y="0"/>
            <a:ext cx="1658937" cy="1346200"/>
          </a:xfrm>
          <a:prstGeom prst="rect">
            <a:avLst/>
          </a:prstGeom>
          <a:noFill/>
          <a:ln>
            <a:noFill/>
          </a:ln>
          <a:effectLst/>
          <a:extLst>
            <a:ext uri="{909E8E84-426E-40dd-AFC4-6F175D3DCCD1}">
              <a14:hiddenFill xmlns:a14="http://schemas.microsoft.com/office/drawing/2010/main">
                <a:blipFill dpi="0" rotWithShape="0">
                  <a:blip/>
                  <a:srcRect l="50006"/>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mj-lt"/>
          <a:ea typeface="+mj-ea"/>
          <a:cs typeface="+mj-cs"/>
        </a:defRPr>
      </a:lvl1pPr>
      <a:lvl2pPr marL="742950" indent="-28575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2pPr>
      <a:lvl3pPr marL="11430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3pPr>
      <a:lvl4pPr marL="16002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4pPr>
      <a:lvl5pPr marL="20574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5pPr>
      <a:lvl6pPr marL="25146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6pPr>
      <a:lvl7pPr marL="29718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7pPr>
      <a:lvl8pPr marL="34290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8pPr>
      <a:lvl9pPr marL="3886200" indent="-228600" algn="l" defTabSz="457200" rtl="0" fontAlgn="base">
        <a:lnSpc>
          <a:spcPct val="90000"/>
        </a:lnSpc>
        <a:spcBef>
          <a:spcPct val="0"/>
        </a:spcBef>
        <a:spcAft>
          <a:spcPct val="0"/>
        </a:spcAft>
        <a:buClr>
          <a:srgbClr val="000000"/>
        </a:buClr>
        <a:buSzPct val="100000"/>
        <a:buFont typeface="Times New Roman" charset="0"/>
        <a:defRPr sz="3200">
          <a:solidFill>
            <a:srgbClr val="FFC000"/>
          </a:solidFill>
          <a:latin typeface="Arial" charset="0"/>
          <a:ea typeface="ＭＳ Ｐゴシック" charset="0"/>
          <a:cs typeface="MS Gothic" charset="0"/>
        </a:defRPr>
      </a:lvl9pPr>
    </p:titleStyle>
    <p:bodyStyle>
      <a:lvl1pPr marL="9664700" algn="l" defTabSz="457200" rtl="0" fontAlgn="base">
        <a:lnSpc>
          <a:spcPct val="95000"/>
        </a:lnSpc>
        <a:spcBef>
          <a:spcPts val="400"/>
        </a:spcBef>
        <a:spcAft>
          <a:spcPct val="0"/>
        </a:spcAft>
        <a:buClr>
          <a:srgbClr val="FFFFFF"/>
        </a:buClr>
        <a:buSzPct val="100000"/>
        <a:buFont typeface="Arial" charset="0"/>
        <a:buChar char="▪"/>
        <a:defRPr sz="2800">
          <a:solidFill>
            <a:srgbClr val="FFFFFF"/>
          </a:solidFill>
          <a:latin typeface="+mn-lt"/>
          <a:ea typeface="+mn-ea"/>
          <a:cs typeface="+mn-cs"/>
        </a:defRPr>
      </a:lvl1pPr>
      <a:lvl2pPr marL="511175" algn="l" defTabSz="457200" rtl="0" fontAlgn="base">
        <a:lnSpc>
          <a:spcPct val="95000"/>
        </a:lnSpc>
        <a:spcBef>
          <a:spcPts val="200"/>
        </a:spcBef>
        <a:spcAft>
          <a:spcPct val="0"/>
        </a:spcAft>
        <a:buClr>
          <a:srgbClr val="FFFFFF"/>
        </a:buClr>
        <a:buSzPct val="100000"/>
        <a:buFont typeface="Arial" charset="0"/>
        <a:buChar char="–"/>
        <a:defRPr sz="2400">
          <a:solidFill>
            <a:srgbClr val="FFFFFF"/>
          </a:solidFill>
          <a:latin typeface="+mn-lt"/>
          <a:ea typeface="+mn-ea"/>
          <a:cs typeface="+mn-cs"/>
        </a:defRPr>
      </a:lvl2pPr>
      <a:lvl3pPr marL="622300" indent="-209550" algn="l" defTabSz="457200" rtl="0" fontAlgn="base">
        <a:lnSpc>
          <a:spcPct val="95000"/>
        </a:lnSpc>
        <a:spcBef>
          <a:spcPts val="100"/>
        </a:spcBef>
        <a:spcAft>
          <a:spcPct val="0"/>
        </a:spcAft>
        <a:buClr>
          <a:srgbClr val="FFFFFF"/>
        </a:buClr>
        <a:buSzPct val="100000"/>
        <a:buFont typeface="Arial" charset="0"/>
        <a:buChar char="•"/>
        <a:defRPr sz="2400">
          <a:solidFill>
            <a:srgbClr val="FFFFFF"/>
          </a:solidFill>
          <a:latin typeface="+mn-lt"/>
          <a:ea typeface="+mn-ea"/>
          <a:cs typeface="+mn-cs"/>
        </a:defRPr>
      </a:lvl3pPr>
      <a:lvl4pPr marL="1311275" indent="-371475" algn="l" defTabSz="457200" rtl="0" fontAlgn="base">
        <a:lnSpc>
          <a:spcPct val="95000"/>
        </a:lnSpc>
        <a:spcBef>
          <a:spcPts val="100"/>
        </a:spcBef>
        <a:spcAft>
          <a:spcPct val="0"/>
        </a:spcAft>
        <a:buClr>
          <a:srgbClr val="FFFFFF"/>
        </a:buClr>
        <a:buSzPct val="100000"/>
        <a:buFont typeface="Wingdings" charset="0"/>
        <a:buChar char=""/>
        <a:defRPr sz="2400">
          <a:solidFill>
            <a:srgbClr val="FFFFFF"/>
          </a:solidFill>
          <a:latin typeface="+mn-lt"/>
          <a:ea typeface="+mn-ea"/>
          <a:cs typeface="+mn-cs"/>
        </a:defRPr>
      </a:lvl4pPr>
      <a:lvl5pPr marL="17684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5pPr>
      <a:lvl6pPr marL="22256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6pPr>
      <a:lvl7pPr marL="26828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7pPr>
      <a:lvl8pPr marL="31400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8pPr>
      <a:lvl9pPr marL="3597275" indent="-336550" algn="l" defTabSz="457200" rtl="0" fontAlgn="base">
        <a:lnSpc>
          <a:spcPct val="95000"/>
        </a:lnSpc>
        <a:spcBef>
          <a:spcPts val="100"/>
        </a:spcBef>
        <a:spcAft>
          <a:spcPct val="0"/>
        </a:spcAft>
        <a:buClr>
          <a:srgbClr val="FFFFFF"/>
        </a:buClr>
        <a:buSzPct val="100000"/>
        <a:buFont typeface="Times New Roman" charset="0"/>
        <a:buChar char="»"/>
        <a:defRPr sz="2400">
          <a:solidFill>
            <a:srgbClr val="FFFFFF"/>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en-US" smtClean="0"/>
              <a:t>Click to edit Master title style</a:t>
            </a:r>
            <a:endParaRPr lang="en-US" dirty="0" smtClean="0"/>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100" name="Rectangle 4"/>
          <p:cNvSpPr>
            <a:spLocks noGrp="1" noChangeArrowheads="1"/>
          </p:cNvSpPr>
          <p:nvPr>
            <p:ph type="dt" sz="half" idx="2"/>
          </p:nvPr>
        </p:nvSpPr>
        <p:spPr bwMode="auto">
          <a:xfrm>
            <a:off x="381000" y="65532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defTabSz="457200" fontAlgn="auto">
              <a:spcBef>
                <a:spcPts val="0"/>
              </a:spcBef>
              <a:spcAft>
                <a:spcPts val="0"/>
              </a:spcAft>
            </a:pPr>
            <a:fld id="{FDF746B4-AF8F-E64C-919F-57BACCE7163A}" type="datetimeFigureOut">
              <a:rPr lang="en-US">
                <a:solidFill>
                  <a:srgbClr val="FFFFFF">
                    <a:lumMod val="65000"/>
                  </a:srgbClr>
                </a:solidFill>
                <a:latin typeface="Arial"/>
              </a:rPr>
              <a:pPr defTabSz="457200" fontAlgn="auto">
                <a:spcBef>
                  <a:spcPts val="0"/>
                </a:spcBef>
                <a:spcAft>
                  <a:spcPts val="0"/>
                </a:spcAft>
              </a:pPr>
              <a:t>11/2/11</a:t>
            </a:fld>
            <a:endParaRPr lang="en-US">
              <a:solidFill>
                <a:srgbClr val="FFFFFF">
                  <a:lumMod val="65000"/>
                </a:srgbClr>
              </a:solidFill>
              <a:latin typeface="Arial"/>
            </a:endParaRPr>
          </a:p>
        </p:txBody>
      </p:sp>
      <p:sp>
        <p:nvSpPr>
          <p:cNvPr id="4101" name="Rectangle 5"/>
          <p:cNvSpPr>
            <a:spLocks noGrp="1" noChangeArrowheads="1"/>
          </p:cNvSpPr>
          <p:nvPr>
            <p:ph type="ftr" sz="quarter" idx="3"/>
          </p:nvPr>
        </p:nvSpPr>
        <p:spPr bwMode="auto">
          <a:xfrm>
            <a:off x="1905000" y="655320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defTabSz="457200" fontAlgn="auto">
              <a:spcBef>
                <a:spcPts val="0"/>
              </a:spcBef>
              <a:spcAft>
                <a:spcPts val="0"/>
              </a:spcAft>
            </a:pPr>
            <a:endParaRPr lang="en-US">
              <a:solidFill>
                <a:srgbClr val="FFFFFF">
                  <a:lumMod val="65000"/>
                </a:srgbClr>
              </a:solidFill>
              <a:latin typeface="Arial"/>
            </a:endParaRPr>
          </a:p>
        </p:txBody>
      </p:sp>
      <p:sp>
        <p:nvSpPr>
          <p:cNvPr id="4102" name="Rectangle 6"/>
          <p:cNvSpPr>
            <a:spLocks noGrp="1" noChangeArrowheads="1"/>
          </p:cNvSpPr>
          <p:nvPr>
            <p:ph type="sldNum" sz="quarter" idx="4"/>
          </p:nvPr>
        </p:nvSpPr>
        <p:spPr bwMode="auto">
          <a:xfrm>
            <a:off x="5943600" y="65532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defTabSz="457200" fontAlgn="auto">
              <a:spcBef>
                <a:spcPts val="0"/>
              </a:spcBef>
              <a:spcAft>
                <a:spcPts val="0"/>
              </a:spcAft>
            </a:pPr>
            <a:fld id="{46ACFB7D-E525-944D-A060-D370A670DF2F}" type="slidenum">
              <a:rPr lang="en-US">
                <a:solidFill>
                  <a:srgbClr val="FFFFFF">
                    <a:lumMod val="65000"/>
                  </a:srgbClr>
                </a:solidFill>
                <a:latin typeface="Arial"/>
              </a:rPr>
              <a:pPr defTabSz="457200" fontAlgn="auto">
                <a:spcBef>
                  <a:spcPts val="0"/>
                </a:spcBef>
                <a:spcAft>
                  <a:spcPts val="0"/>
                </a:spcAft>
              </a:pPr>
              <a:t>‹#›</a:t>
            </a:fld>
            <a:endParaRPr lang="en-US">
              <a:solidFill>
                <a:srgbClr val="FFFFFF">
                  <a:lumMod val="65000"/>
                </a:srgbClr>
              </a:solidFill>
              <a:latin typeface="Arial"/>
            </a:endParaRP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p:titleStyle>
    <p:bodyStyle>
      <a:lvl1pPr marL="346075" indent="-346075" algn="l" rtl="0" eaLnBrk="1" fontAlgn="base" hangingPunct="1">
        <a:spcBef>
          <a:spcPct val="20000"/>
        </a:spcBef>
        <a:spcAft>
          <a:spcPct val="0"/>
        </a:spcAft>
        <a:buBlip>
          <a:blip r:embed="rId8"/>
        </a:buBlip>
        <a:defRPr sz="2600">
          <a:solidFill>
            <a:schemeClr val="tx1"/>
          </a:solidFill>
          <a:latin typeface="+mn-lt"/>
          <a:ea typeface="+mn-ea"/>
          <a:cs typeface="+mn-cs"/>
        </a:defRPr>
      </a:lvl1pPr>
      <a:lvl2pPr marL="741363" indent="-280988" algn="l" rtl="0" eaLnBrk="1" fontAlgn="base" hangingPunct="1">
        <a:spcBef>
          <a:spcPct val="20000"/>
        </a:spcBef>
        <a:spcAft>
          <a:spcPct val="0"/>
        </a:spcAft>
        <a:buFont typeface="Arial" charset="0"/>
        <a:buBlip>
          <a:blip r:embed="rId9"/>
        </a:buBlip>
        <a:defRPr sz="2200">
          <a:solidFill>
            <a:schemeClr val="tx1"/>
          </a:solidFill>
          <a:latin typeface="+mn-lt"/>
        </a:defRPr>
      </a:lvl2pPr>
      <a:lvl3pPr marL="1082675" indent="-227013" algn="l" rtl="0" eaLnBrk="1" fontAlgn="base" hangingPunct="1">
        <a:spcBef>
          <a:spcPct val="20000"/>
        </a:spcBef>
        <a:spcAft>
          <a:spcPct val="0"/>
        </a:spcAft>
        <a:buSzPct val="75000"/>
        <a:buFont typeface="Wingdings" pitchFamily="2" charset="2"/>
        <a:buBlip>
          <a:blip r:embed="rId10"/>
        </a:buBlip>
        <a:defRPr sz="2000">
          <a:solidFill>
            <a:schemeClr val="tx1"/>
          </a:solidFill>
          <a:latin typeface="+mn-lt"/>
        </a:defRPr>
      </a:lvl3pPr>
      <a:lvl4pPr marL="1482725" indent="-279400" algn="l" rtl="0" eaLnBrk="1" fontAlgn="base" hangingPunct="1">
        <a:spcBef>
          <a:spcPct val="20000"/>
        </a:spcBef>
        <a:spcAft>
          <a:spcPct val="0"/>
        </a:spcAft>
        <a:buSzPct val="85000"/>
        <a:buFont typeface="Arial" charset="0"/>
        <a:buChar char="–"/>
        <a:defRPr sz="2000">
          <a:solidFill>
            <a:schemeClr val="tx1"/>
          </a:solidFill>
          <a:latin typeface="+mn-lt"/>
        </a:defRPr>
      </a:lvl4pPr>
      <a:lvl5pPr marL="1828800" indent="-230188" algn="l" rtl="0" eaLnBrk="1" fontAlgn="base" hangingPunct="1">
        <a:spcBef>
          <a:spcPct val="20000"/>
        </a:spcBef>
        <a:spcAft>
          <a:spcPct val="0"/>
        </a:spcAft>
        <a:buFont typeface="Arial" charset="0"/>
        <a:buChar char="▪"/>
        <a:defRPr sz="2000">
          <a:solidFill>
            <a:schemeClr val="tx1"/>
          </a:solidFill>
          <a:latin typeface="+mn-lt"/>
        </a:defRPr>
      </a:lvl5pPr>
      <a:lvl6pPr marL="2286000" indent="-230188" algn="l" rtl="0" eaLnBrk="1" fontAlgn="base" hangingPunct="1">
        <a:spcBef>
          <a:spcPct val="20000"/>
        </a:spcBef>
        <a:spcAft>
          <a:spcPct val="0"/>
        </a:spcAft>
        <a:buFont typeface="Arial" charset="0"/>
        <a:buChar char="▪"/>
        <a:defRPr sz="2000">
          <a:solidFill>
            <a:schemeClr val="tx1"/>
          </a:solidFill>
          <a:latin typeface="+mn-lt"/>
        </a:defRPr>
      </a:lvl6pPr>
      <a:lvl7pPr marL="2743200" indent="-230188" algn="l" rtl="0" eaLnBrk="1" fontAlgn="base" hangingPunct="1">
        <a:spcBef>
          <a:spcPct val="20000"/>
        </a:spcBef>
        <a:spcAft>
          <a:spcPct val="0"/>
        </a:spcAft>
        <a:buFont typeface="Arial" charset="0"/>
        <a:buChar char="▪"/>
        <a:defRPr sz="2000">
          <a:solidFill>
            <a:schemeClr val="tx1"/>
          </a:solidFill>
          <a:latin typeface="+mn-lt"/>
        </a:defRPr>
      </a:lvl7pPr>
      <a:lvl8pPr marL="3200400" indent="-230188" algn="l" rtl="0" eaLnBrk="1" fontAlgn="base" hangingPunct="1">
        <a:spcBef>
          <a:spcPct val="20000"/>
        </a:spcBef>
        <a:spcAft>
          <a:spcPct val="0"/>
        </a:spcAft>
        <a:buFont typeface="Arial" charset="0"/>
        <a:buChar char="▪"/>
        <a:defRPr sz="2000">
          <a:solidFill>
            <a:schemeClr val="tx1"/>
          </a:solidFill>
          <a:latin typeface="+mn-lt"/>
        </a:defRPr>
      </a:lvl8pPr>
      <a:lvl9pPr marL="3657600" indent="-230188" algn="l" rtl="0" eaLnBrk="1" fontAlgn="base" hangingPunct="1">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cstate="print">
            <a:lum/>
          </a:blip>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219200"/>
            <a:ext cx="8382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Rectangle 4"/>
          <p:cNvSpPr>
            <a:spLocks noGrp="1" noChangeArrowheads="1"/>
          </p:cNvSpPr>
          <p:nvPr>
            <p:ph type="dt" sz="half" idx="2"/>
          </p:nvPr>
        </p:nvSpPr>
        <p:spPr bwMode="auto">
          <a:xfrm>
            <a:off x="4191000" y="6629400"/>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lumMod val="65000"/>
                  </a:schemeClr>
                </a:solidFill>
              </a:defRPr>
            </a:lvl1pPr>
          </a:lstStyle>
          <a:p>
            <a:pPr>
              <a:defRPr/>
            </a:pPr>
            <a:fld id="{5B82C022-527E-4E9D-B16E-72DC3619E4DE}" type="datetime1">
              <a:rPr lang="en-US">
                <a:solidFill>
                  <a:srgbClr val="FFFFFF">
                    <a:lumMod val="65000"/>
                  </a:srgbClr>
                </a:solidFill>
              </a:rPr>
              <a:pPr>
                <a:defRPr/>
              </a:pPr>
              <a:t>11/2/11</a:t>
            </a:fld>
            <a:endParaRPr lang="en-US" dirty="0">
              <a:solidFill>
                <a:srgbClr val="FFFFFF">
                  <a:lumMod val="65000"/>
                </a:srgbClr>
              </a:solidFill>
            </a:endParaRPr>
          </a:p>
        </p:txBody>
      </p:sp>
      <p:sp>
        <p:nvSpPr>
          <p:cNvPr id="8" name="Rectangle 5"/>
          <p:cNvSpPr>
            <a:spLocks noGrp="1" noChangeArrowheads="1"/>
          </p:cNvSpPr>
          <p:nvPr>
            <p:ph type="ftr" sz="quarter" idx="3"/>
          </p:nvPr>
        </p:nvSpPr>
        <p:spPr bwMode="auto">
          <a:xfrm>
            <a:off x="5257800" y="6613525"/>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smtClean="0">
                <a:solidFill>
                  <a:schemeClr val="bg1">
                    <a:lumMod val="65000"/>
                  </a:schemeClr>
                </a:solidFill>
              </a:defRPr>
            </a:lvl1pPr>
          </a:lstStyle>
          <a:p>
            <a:pPr>
              <a:defRPr/>
            </a:pPr>
            <a:r>
              <a:rPr lang="en-US">
                <a:solidFill>
                  <a:srgbClr val="FFFFFF">
                    <a:lumMod val="65000"/>
                  </a:srgbClr>
                </a:solidFill>
              </a:rPr>
              <a:t>©2011 SugarCRM Inc. All rights reserved.</a:t>
            </a:r>
          </a:p>
        </p:txBody>
      </p:sp>
      <p:sp>
        <p:nvSpPr>
          <p:cNvPr id="9" name="Rectangle 6"/>
          <p:cNvSpPr>
            <a:spLocks noGrp="1" noChangeArrowheads="1"/>
          </p:cNvSpPr>
          <p:nvPr>
            <p:ph type="sldNum" sz="quarter" idx="4"/>
          </p:nvPr>
        </p:nvSpPr>
        <p:spPr bwMode="auto">
          <a:xfrm>
            <a:off x="8229600" y="6629400"/>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solidFill>
                  <a:schemeClr val="bg1">
                    <a:lumMod val="65000"/>
                  </a:schemeClr>
                </a:solidFill>
              </a:defRPr>
            </a:lvl1pPr>
          </a:lstStyle>
          <a:p>
            <a:pPr>
              <a:defRPr/>
            </a:pPr>
            <a:fld id="{C41DF9E3-15D0-4772-B7EF-435324EEFDC3}" type="slidenum">
              <a:rPr lang="en-US">
                <a:solidFill>
                  <a:srgbClr val="FFFFFF">
                    <a:lumMod val="65000"/>
                  </a:srgbClr>
                </a:solidFill>
              </a:rPr>
              <a:pPr>
                <a:defRPr/>
              </a:pPr>
              <a:t>‹#›</a:t>
            </a:fld>
            <a:endParaRPr lang="en-US" dirty="0">
              <a:solidFill>
                <a:srgbClr val="FFFFFF">
                  <a:lumMod val="65000"/>
                </a:srgbClr>
              </a:solidFill>
            </a:endParaRP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Lst>
  <p:hf hdr="0"/>
  <p:txStyles>
    <p:title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p:titleStyle>
    <p:bodyStyle>
      <a:lvl1pPr marL="346075" indent="-346075" algn="l" rtl="0" eaLnBrk="0" fontAlgn="base" hangingPunct="0">
        <a:spcBef>
          <a:spcPct val="20000"/>
        </a:spcBef>
        <a:spcAft>
          <a:spcPct val="0"/>
        </a:spcAft>
        <a:buClr>
          <a:schemeClr val="tx2"/>
        </a:buClr>
        <a:buFont typeface="Wingdings" pitchFamily="2" charset="2"/>
        <a:buChar char="l"/>
        <a:defRPr sz="2600">
          <a:solidFill>
            <a:schemeClr val="tx1"/>
          </a:solidFill>
          <a:latin typeface="+mn-lt"/>
          <a:ea typeface="+mn-ea"/>
          <a:cs typeface="+mn-cs"/>
        </a:defRPr>
      </a:lvl1pPr>
      <a:lvl2pPr marL="741363" indent="-280988" algn="l" rtl="0" eaLnBrk="0" fontAlgn="base" hangingPunct="0">
        <a:spcBef>
          <a:spcPct val="20000"/>
        </a:spcBef>
        <a:spcAft>
          <a:spcPct val="0"/>
        </a:spcAft>
        <a:buClr>
          <a:schemeClr val="tx1"/>
        </a:buClr>
        <a:buFont typeface="Wingdings" pitchFamily="2" charset="2"/>
        <a:buChar char="l"/>
        <a:defRPr sz="2200">
          <a:solidFill>
            <a:schemeClr val="tx1"/>
          </a:solidFill>
          <a:latin typeface="+mn-lt"/>
        </a:defRPr>
      </a:lvl2pPr>
      <a:lvl3pPr marL="1082675" indent="-227013" algn="l" rtl="0" eaLnBrk="0" fontAlgn="base" hangingPunct="0">
        <a:spcBef>
          <a:spcPct val="20000"/>
        </a:spcBef>
        <a:spcAft>
          <a:spcPct val="0"/>
        </a:spcAft>
        <a:buClr>
          <a:schemeClr val="accent1"/>
        </a:buClr>
        <a:buSzPct val="75000"/>
        <a:buFont typeface="Wingdings" pitchFamily="2" charset="2"/>
        <a:buChar char="l"/>
        <a:defRPr sz="2000">
          <a:solidFill>
            <a:schemeClr val="tx1"/>
          </a:solidFill>
          <a:latin typeface="+mn-lt"/>
        </a:defRPr>
      </a:lvl3pPr>
      <a:lvl4pPr marL="1482725" indent="-279400" algn="l" rtl="0" eaLnBrk="0" fontAlgn="base" hangingPunct="0">
        <a:spcBef>
          <a:spcPct val="20000"/>
        </a:spcBef>
        <a:spcAft>
          <a:spcPct val="0"/>
        </a:spcAft>
        <a:buSzPct val="85000"/>
        <a:buFont typeface="Arial" charset="0"/>
        <a:buChar char="–"/>
        <a:defRPr sz="2000">
          <a:solidFill>
            <a:schemeClr val="tx1"/>
          </a:solidFill>
          <a:latin typeface="+mn-lt"/>
        </a:defRPr>
      </a:lvl4pPr>
      <a:lvl5pPr marL="1828800" indent="-230188" algn="l" rtl="0" eaLnBrk="0" fontAlgn="base" hangingPunct="0">
        <a:spcBef>
          <a:spcPct val="20000"/>
        </a:spcBef>
        <a:spcAft>
          <a:spcPct val="0"/>
        </a:spcAft>
        <a:buFont typeface="Arial" charset="0"/>
        <a:buChar char="▪"/>
        <a:defRPr sz="2000">
          <a:solidFill>
            <a:schemeClr val="tx1"/>
          </a:solidFill>
          <a:latin typeface="+mn-lt"/>
        </a:defRPr>
      </a:lvl5pPr>
      <a:lvl6pPr marL="2286000" indent="-230188" algn="l" rtl="0" fontAlgn="base">
        <a:spcBef>
          <a:spcPct val="20000"/>
        </a:spcBef>
        <a:spcAft>
          <a:spcPct val="0"/>
        </a:spcAft>
        <a:buFont typeface="Arial" charset="0"/>
        <a:buChar char="▪"/>
        <a:defRPr sz="2000">
          <a:solidFill>
            <a:schemeClr val="tx1"/>
          </a:solidFill>
          <a:latin typeface="+mn-lt"/>
        </a:defRPr>
      </a:lvl6pPr>
      <a:lvl7pPr marL="2743200" indent="-230188" algn="l" rtl="0" fontAlgn="base">
        <a:spcBef>
          <a:spcPct val="20000"/>
        </a:spcBef>
        <a:spcAft>
          <a:spcPct val="0"/>
        </a:spcAft>
        <a:buFont typeface="Arial" charset="0"/>
        <a:buChar char="▪"/>
        <a:defRPr sz="2000">
          <a:solidFill>
            <a:schemeClr val="tx1"/>
          </a:solidFill>
          <a:latin typeface="+mn-lt"/>
        </a:defRPr>
      </a:lvl7pPr>
      <a:lvl8pPr marL="3200400" indent="-230188" algn="l" rtl="0" fontAlgn="base">
        <a:spcBef>
          <a:spcPct val="20000"/>
        </a:spcBef>
        <a:spcAft>
          <a:spcPct val="0"/>
        </a:spcAft>
        <a:buFont typeface="Arial" charset="0"/>
        <a:buChar char="▪"/>
        <a:defRPr sz="2000">
          <a:solidFill>
            <a:schemeClr val="tx1"/>
          </a:solidFill>
          <a:latin typeface="+mn-lt"/>
        </a:defRPr>
      </a:lvl8pPr>
      <a:lvl9pPr marL="3657600" indent="-230188" algn="l" rtl="0" fontAlgn="base">
        <a:spcBef>
          <a:spcPct val="20000"/>
        </a:spcBef>
        <a:spcAft>
          <a:spcPct val="0"/>
        </a:spcAft>
        <a:buFont typeface="Arial"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25.png"/><Relationship Id="rId3" Type="http://schemas.openxmlformats.org/officeDocument/2006/relationships/image" Target="../media/image1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69.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7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71.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72.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7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4.xml"/><Relationship Id="rId3" Type="http://schemas.openxmlformats.org/officeDocument/2006/relationships/image" Target="../media/image174.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7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8.xml.rels><?xml version="1.0" encoding="UTF-8" standalone="yes"?>
<Relationships xmlns="http://schemas.openxmlformats.org/package/2006/relationships"><Relationship Id="rId9" Type="http://schemas.openxmlformats.org/officeDocument/2006/relationships/image" Target="../media/image178.png"/><Relationship Id="rId20" Type="http://schemas.openxmlformats.org/officeDocument/2006/relationships/image" Target="../media/image155.png"/><Relationship Id="rId21" Type="http://schemas.openxmlformats.org/officeDocument/2006/relationships/image" Target="../media/image182.png"/><Relationship Id="rId22" Type="http://schemas.openxmlformats.org/officeDocument/2006/relationships/image" Target="../media/image152.png"/><Relationship Id="rId23" Type="http://schemas.openxmlformats.org/officeDocument/2006/relationships/image" Target="../media/image183.png"/><Relationship Id="rId10" Type="http://schemas.openxmlformats.org/officeDocument/2006/relationships/image" Target="../media/image179.png"/><Relationship Id="rId11" Type="http://schemas.openxmlformats.org/officeDocument/2006/relationships/image" Target="../media/image158.png"/><Relationship Id="rId12" Type="http://schemas.openxmlformats.org/officeDocument/2006/relationships/image" Target="../media/image160.png"/><Relationship Id="rId13" Type="http://schemas.openxmlformats.org/officeDocument/2006/relationships/image" Target="../media/image180.png"/><Relationship Id="rId14" Type="http://schemas.openxmlformats.org/officeDocument/2006/relationships/image" Target="../media/image181.png"/><Relationship Id="rId15" Type="http://schemas.openxmlformats.org/officeDocument/2006/relationships/image" Target="../media/image149.png"/><Relationship Id="rId16" Type="http://schemas.openxmlformats.org/officeDocument/2006/relationships/image" Target="../media/image150.png"/><Relationship Id="rId17" Type="http://schemas.openxmlformats.org/officeDocument/2006/relationships/image" Target="../media/image151.png"/><Relationship Id="rId18" Type="http://schemas.openxmlformats.org/officeDocument/2006/relationships/image" Target="../media/image153.png"/><Relationship Id="rId19" Type="http://schemas.openxmlformats.org/officeDocument/2006/relationships/image" Target="../media/image154.png"/><Relationship Id="rId1" Type="http://schemas.openxmlformats.org/officeDocument/2006/relationships/slideLayout" Target="../slideLayouts/slideLayout35.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176.png"/><Relationship Id="rId8" Type="http://schemas.openxmlformats.org/officeDocument/2006/relationships/image" Target="../media/image177.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110.xml.rels><?xml version="1.0" encoding="UTF-8" standalone="yes"?>
<Relationships xmlns="http://schemas.openxmlformats.org/package/2006/relationships"><Relationship Id="rId3" Type="http://schemas.openxmlformats.org/officeDocument/2006/relationships/image" Target="../media/image185.png"/><Relationship Id="rId4" Type="http://schemas.openxmlformats.org/officeDocument/2006/relationships/image" Target="../media/image186.png"/><Relationship Id="rId5" Type="http://schemas.openxmlformats.org/officeDocument/2006/relationships/image" Target="../media/image187.png"/><Relationship Id="rId6" Type="http://schemas.openxmlformats.org/officeDocument/2006/relationships/image" Target="../media/image188.png"/><Relationship Id="rId1" Type="http://schemas.openxmlformats.org/officeDocument/2006/relationships/slideLayout" Target="../slideLayouts/slideLayout32.xml"/><Relationship Id="rId2" Type="http://schemas.openxmlformats.org/officeDocument/2006/relationships/image" Target="../media/image184.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6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26.png"/><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27.png"/><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5YGc4zOqozo" TargetMode="External"/><Relationship Id="rId4" Type="http://schemas.openxmlformats.org/officeDocument/2006/relationships/image" Target="../media/image32.png"/><Relationship Id="rId5"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chart" Target="../charts/chart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hyperlink" Target="http://www.redmondpie.com/sydney-restaurant-uses-ipad-as-a-menu-card/" TargetMode="External"/><Relationship Id="rId5"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5.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7.xml"/><Relationship Id="rId3"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13.png"/><Relationship Id="rId1" Type="http://schemas.openxmlformats.org/officeDocument/2006/relationships/slideLayout" Target="../slideLayouts/slideLayout41.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13.png"/><Relationship Id="rId1" Type="http://schemas.openxmlformats.org/officeDocument/2006/relationships/slideLayout" Target="../slideLayouts/slideLayout38.xml"/><Relationship Id="rId2" Type="http://schemas.openxmlformats.org/officeDocument/2006/relationships/notesSlide" Target="../notesSlides/notesSlide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hyperlink" Target="http://twitter.com/sandy_carter" TargetMode="External"/><Relationship Id="rId4" Type="http://schemas.openxmlformats.org/officeDocument/2006/relationships/image" Target="../media/image44.png"/><Relationship Id="rId1" Type="http://schemas.openxmlformats.org/officeDocument/2006/relationships/slideLayout" Target="../slideLayouts/slideLayout15.xml"/><Relationship Id="rId2" Type="http://schemas.openxmlformats.org/officeDocument/2006/relationships/notesSlide" Target="../notesSlides/notesSlide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jpeg"/><Relationship Id="rId1" Type="http://schemas.openxmlformats.org/officeDocument/2006/relationships/slideLayout" Target="../slideLayouts/slideLayout26.xml"/><Relationship Id="rId2" Type="http://schemas.openxmlformats.org/officeDocument/2006/relationships/notesSlide" Target="../notesSlides/notesSlide2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xml"/><Relationship Id="rId3"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png"/><Relationship Id="rId1" Type="http://schemas.openxmlformats.org/officeDocument/2006/relationships/slideLayout" Target="../slideLayouts/slideLayout26.xml"/><Relationship Id="rId2" Type="http://schemas.openxmlformats.org/officeDocument/2006/relationships/notesSlide" Target="../notesSlides/notesSlide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19.png"/><Relationship Id="rId3" Type="http://schemas.openxmlformats.org/officeDocument/2006/relationships/image" Target="../media/image20.png"/></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 Id="rId1" Type="http://schemas.openxmlformats.org/officeDocument/2006/relationships/slideLayout" Target="../slideLayouts/slideLayout26.xml"/><Relationship Id="rId2" Type="http://schemas.openxmlformats.org/officeDocument/2006/relationships/notesSlide" Target="../notesSlides/notesSlide25.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7.png"/><Relationship Id="rId1" Type="http://schemas.openxmlformats.org/officeDocument/2006/relationships/slideLayout" Target="../slideLayouts/slideLayout26.xml"/><Relationship Id="rId2" Type="http://schemas.openxmlformats.org/officeDocument/2006/relationships/notesSlide" Target="../notesSlides/notesSlide26.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8.jpeg"/><Relationship Id="rId5" Type="http://schemas.openxmlformats.org/officeDocument/2006/relationships/image" Target="../media/image59.png"/><Relationship Id="rId6" Type="http://schemas.openxmlformats.org/officeDocument/2006/relationships/image" Target="../media/image60.png"/><Relationship Id="rId7" Type="http://schemas.openxmlformats.org/officeDocument/2006/relationships/image" Target="../media/image61.png"/><Relationship Id="rId8" Type="http://schemas.openxmlformats.org/officeDocument/2006/relationships/image" Target="../media/image62.png"/><Relationship Id="rId1" Type="http://schemas.openxmlformats.org/officeDocument/2006/relationships/slideLayout" Target="../slideLayouts/slideLayout26.xml"/><Relationship Id="rId2" Type="http://schemas.openxmlformats.org/officeDocument/2006/relationships/notesSlide" Target="../notesSlides/notesSlide27.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26.xml"/><Relationship Id="rId2" Type="http://schemas.openxmlformats.org/officeDocument/2006/relationships/notesSlide" Target="../notesSlides/notesSlide28.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4.png"/><Relationship Id="rId5" Type="http://schemas.openxmlformats.org/officeDocument/2006/relationships/image" Target="../media/image66.jpeg"/><Relationship Id="rId1" Type="http://schemas.openxmlformats.org/officeDocument/2006/relationships/slideLayout" Target="../slideLayouts/slideLayout26.xml"/><Relationship Id="rId2" Type="http://schemas.openxmlformats.org/officeDocument/2006/relationships/notesSlide" Target="../notesSlides/notesSlide29.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26.xml"/><Relationship Id="rId2" Type="http://schemas.openxmlformats.org/officeDocument/2006/relationships/notesSlide" Target="../notesSlides/notesSlide30.xml"/></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1" Type="http://schemas.openxmlformats.org/officeDocument/2006/relationships/slideLayout" Target="../slideLayouts/slideLayout26.xml"/><Relationship Id="rId2" Type="http://schemas.openxmlformats.org/officeDocument/2006/relationships/notesSlide" Target="../notesSlides/notesSlide31.xml"/></Relationships>
</file>

<file path=ppt/slides/_rels/slide47.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67.png"/><Relationship Id="rId1" Type="http://schemas.openxmlformats.org/officeDocument/2006/relationships/slideLayout" Target="../slideLayouts/slideLayout26.xml"/><Relationship Id="rId2" Type="http://schemas.openxmlformats.org/officeDocument/2006/relationships/notesSlide" Target="../notesSlides/notesSlide32.xml"/></Relationships>
</file>

<file path=ppt/slides/_rels/slide48.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67.png"/><Relationship Id="rId1" Type="http://schemas.openxmlformats.org/officeDocument/2006/relationships/slideLayout" Target="../slideLayouts/slideLayout26.xml"/><Relationship Id="rId2" Type="http://schemas.openxmlformats.org/officeDocument/2006/relationships/notesSlide" Target="../notesSlides/notesSlide33.xml"/></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jpeg"/><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67.png"/><Relationship Id="rId8" Type="http://schemas.openxmlformats.org/officeDocument/2006/relationships/image" Target="../media/image85.png"/><Relationship Id="rId9" Type="http://schemas.openxmlformats.org/officeDocument/2006/relationships/image" Target="../media/image86.png"/><Relationship Id="rId1" Type="http://schemas.openxmlformats.org/officeDocument/2006/relationships/slideLayout" Target="../slideLayouts/slideLayout26.xml"/><Relationship Id="rId2" Type="http://schemas.openxmlformats.org/officeDocument/2006/relationships/notesSlide" Target="../notesSlides/notesSlide3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9.xml"/><Relationship Id="rId4" Type="http://schemas.openxmlformats.org/officeDocument/2006/relationships/image" Target="../media/image21.png"/><Relationship Id="rId5" Type="http://schemas.openxmlformats.org/officeDocument/2006/relationships/image" Target="../media/image13.png"/><Relationship Id="rId1" Type="http://schemas.microsoft.com/office/2007/relationships/media" Target="../media/media1.mov"/><Relationship Id="rId2" Type="http://schemas.openxmlformats.org/officeDocument/2006/relationships/video" Target="../media/media1.mov"/></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1" Type="http://schemas.openxmlformats.org/officeDocument/2006/relationships/slideLayout" Target="../slideLayouts/slideLayout26.xml"/><Relationship Id="rId2" Type="http://schemas.openxmlformats.org/officeDocument/2006/relationships/notesSlide" Target="../notesSlides/notesSlide35.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wmf"/><Relationship Id="rId5" Type="http://schemas.openxmlformats.org/officeDocument/2006/relationships/image" Target="../media/image90.emf"/><Relationship Id="rId1" Type="http://schemas.openxmlformats.org/officeDocument/2006/relationships/slideLayout" Target="../slideLayouts/slideLayout26.xml"/><Relationship Id="rId2" Type="http://schemas.openxmlformats.org/officeDocument/2006/relationships/notesSlide" Target="../notesSlides/notesSlide36.xml"/></Relationships>
</file>

<file path=ppt/slides/_rels/slide52.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91.png"/><Relationship Id="rId5" Type="http://schemas.openxmlformats.org/officeDocument/2006/relationships/image" Target="../media/image92.png"/><Relationship Id="rId6" Type="http://schemas.openxmlformats.org/officeDocument/2006/relationships/image" Target="../media/image93.emf"/><Relationship Id="rId1" Type="http://schemas.openxmlformats.org/officeDocument/2006/relationships/slideLayout" Target="../slideLayouts/slideLayout26.xml"/><Relationship Id="rId2" Type="http://schemas.openxmlformats.org/officeDocument/2006/relationships/notesSlide" Target="../notesSlides/notesSlide3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8.xml"/><Relationship Id="rId3" Type="http://schemas.openxmlformats.org/officeDocument/2006/relationships/image" Target="../media/image88.png"/></Relationships>
</file>

<file path=ppt/slides/_rels/slide54.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5" Type="http://schemas.openxmlformats.org/officeDocument/2006/relationships/image" Target="../media/image96.png"/><Relationship Id="rId6" Type="http://schemas.openxmlformats.org/officeDocument/2006/relationships/image" Target="../media/image97.png"/><Relationship Id="rId7" Type="http://schemas.openxmlformats.org/officeDocument/2006/relationships/image" Target="../media/image98.png"/><Relationship Id="rId8" Type="http://schemas.openxmlformats.org/officeDocument/2006/relationships/image" Target="../media/image99.png"/><Relationship Id="rId9" Type="http://schemas.openxmlformats.org/officeDocument/2006/relationships/image" Target="../media/image100.png"/><Relationship Id="rId1" Type="http://schemas.openxmlformats.org/officeDocument/2006/relationships/slideLayout" Target="../slideLayouts/slideLayout26.xml"/><Relationship Id="rId2" Type="http://schemas.openxmlformats.org/officeDocument/2006/relationships/notesSlide" Target="../notesSlides/notesSlide39.xml"/></Relationships>
</file>

<file path=ppt/slides/_rels/slide55.xml.rels><?xml version="1.0" encoding="UTF-8" standalone="yes"?>
<Relationships xmlns="http://schemas.openxmlformats.org/package/2006/relationships"><Relationship Id="rId3" Type="http://schemas.openxmlformats.org/officeDocument/2006/relationships/image" Target="../media/image101.jpeg"/><Relationship Id="rId4" Type="http://schemas.openxmlformats.org/officeDocument/2006/relationships/image" Target="../media/image100.png"/><Relationship Id="rId1" Type="http://schemas.openxmlformats.org/officeDocument/2006/relationships/slideLayout" Target="../slideLayouts/slideLayout26.xml"/><Relationship Id="rId2" Type="http://schemas.openxmlformats.org/officeDocument/2006/relationships/notesSlide" Target="../notesSlides/notesSlide40.xml"/></Relationships>
</file>

<file path=ppt/slides/_rels/slide56.xml.rels><?xml version="1.0" encoding="UTF-8" standalone="yes"?>
<Relationships xmlns="http://schemas.openxmlformats.org/package/2006/relationships"><Relationship Id="rId11" Type="http://schemas.openxmlformats.org/officeDocument/2006/relationships/image" Target="../media/image110.png"/><Relationship Id="rId12" Type="http://schemas.openxmlformats.org/officeDocument/2006/relationships/image" Target="../media/image111.png"/><Relationship Id="rId13" Type="http://schemas.openxmlformats.org/officeDocument/2006/relationships/image" Target="../media/image112.png"/><Relationship Id="rId14" Type="http://schemas.openxmlformats.org/officeDocument/2006/relationships/image" Target="../media/image113.png"/><Relationship Id="rId1" Type="http://schemas.openxmlformats.org/officeDocument/2006/relationships/slideLayout" Target="../slideLayouts/slideLayout26.xml"/><Relationship Id="rId2" Type="http://schemas.openxmlformats.org/officeDocument/2006/relationships/notesSlide" Target="../notesSlides/notesSlide41.xml"/><Relationship Id="rId3" Type="http://schemas.openxmlformats.org/officeDocument/2006/relationships/image" Target="../media/image102.png"/><Relationship Id="rId4" Type="http://schemas.openxmlformats.org/officeDocument/2006/relationships/image" Target="../media/image103.png"/><Relationship Id="rId5" Type="http://schemas.openxmlformats.org/officeDocument/2006/relationships/image" Target="../media/image104.png"/><Relationship Id="rId6" Type="http://schemas.openxmlformats.org/officeDocument/2006/relationships/image" Target="../media/image105.png"/><Relationship Id="rId7" Type="http://schemas.openxmlformats.org/officeDocument/2006/relationships/image" Target="../media/image106.png"/><Relationship Id="rId8" Type="http://schemas.openxmlformats.org/officeDocument/2006/relationships/image" Target="../media/image107.png"/><Relationship Id="rId9" Type="http://schemas.openxmlformats.org/officeDocument/2006/relationships/image" Target="../media/image108.png"/><Relationship Id="rId10" Type="http://schemas.openxmlformats.org/officeDocument/2006/relationships/image" Target="../media/image10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2.xml"/></Relationships>
</file>

<file path=ppt/slides/_rels/slide58.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5" Type="http://schemas.openxmlformats.org/officeDocument/2006/relationships/image" Target="../media/image116.png"/><Relationship Id="rId6" Type="http://schemas.openxmlformats.org/officeDocument/2006/relationships/image" Target="../media/image117.png"/><Relationship Id="rId7" Type="http://schemas.openxmlformats.org/officeDocument/2006/relationships/image" Target="../media/image118.png"/><Relationship Id="rId1" Type="http://schemas.openxmlformats.org/officeDocument/2006/relationships/slideLayout" Target="../slideLayouts/slideLayout26.xml"/><Relationship Id="rId2" Type="http://schemas.openxmlformats.org/officeDocument/2006/relationships/notesSlide" Target="../notesSlides/notesSlide43.xml"/></Relationships>
</file>

<file path=ppt/slides/_rels/slide59.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hyperlink" Target="http://twitter.com/sandy_carter" TargetMode="External"/><Relationship Id="rId5" Type="http://schemas.openxmlformats.org/officeDocument/2006/relationships/image" Target="../media/image44.png"/><Relationship Id="rId6" Type="http://schemas.openxmlformats.org/officeDocument/2006/relationships/hyperlink" Target="http://socialmediasandy.wordpress.com/" TargetMode="External"/><Relationship Id="rId7" Type="http://schemas.openxmlformats.org/officeDocument/2006/relationships/image" Target="../media/image120.png"/><Relationship Id="rId1" Type="http://schemas.openxmlformats.org/officeDocument/2006/relationships/slideLayout" Target="../slideLayouts/slideLayout25.xml"/><Relationship Id="rId2" Type="http://schemas.openxmlformats.org/officeDocument/2006/relationships/notesSlide" Target="../notesSlides/notesSlide4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22.png"/><Relationship Id="rId3"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121.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5.xml"/><Relationship Id="rId3" Type="http://schemas.openxmlformats.org/officeDocument/2006/relationships/image" Target="../media/image12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6.xml"/><Relationship Id="rId3" Type="http://schemas.openxmlformats.org/officeDocument/2006/relationships/image" Target="../media/image3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7.xml"/><Relationship Id="rId3" Type="http://schemas.openxmlformats.org/officeDocument/2006/relationships/image" Target="../media/image123.png"/></Relationships>
</file>

<file path=ppt/slides/_rels/slide67.xml.rels><?xml version="1.0" encoding="UTF-8" standalone="yes"?>
<Relationships xmlns="http://schemas.openxmlformats.org/package/2006/relationships"><Relationship Id="rId3" Type="http://schemas.openxmlformats.org/officeDocument/2006/relationships/image" Target="../media/image124.png"/><Relationship Id="rId4" Type="http://schemas.openxmlformats.org/officeDocument/2006/relationships/image" Target="../media/image31.png"/><Relationship Id="rId1" Type="http://schemas.openxmlformats.org/officeDocument/2006/relationships/slideLayout" Target="../slideLayouts/slideLayout32.xml"/><Relationship Id="rId2" Type="http://schemas.openxmlformats.org/officeDocument/2006/relationships/notesSlide" Target="../notesSlides/notesSlide4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22.png"/><Relationship Id="rId3" Type="http://schemas.openxmlformats.org/officeDocument/2006/relationships/image" Target="../media/image1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12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4.xml"/><Relationship Id="rId3" Type="http://schemas.openxmlformats.org/officeDocument/2006/relationships/image" Target="../media/image12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5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27.png"/><Relationship Id="rId7" Type="http://schemas.openxmlformats.org/officeDocument/2006/relationships/image" Target="../media/image128.png"/><Relationship Id="rId8" Type="http://schemas.openxmlformats.org/officeDocument/2006/relationships/image" Target="../media/image13.png"/><Relationship Id="rId1" Type="http://schemas.openxmlformats.org/officeDocument/2006/relationships/slideLayout" Target="../slideLayouts/slideLayout32.xml"/><Relationship Id="rId2" Type="http://schemas.openxmlformats.org/officeDocument/2006/relationships/notesSlide" Target="../notesSlides/notesSlide5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23.jpeg"/><Relationship Id="rId3" Type="http://schemas.openxmlformats.org/officeDocument/2006/relationships/image" Target="../media/image1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29.png"/><Relationship Id="rId7" Type="http://schemas.openxmlformats.org/officeDocument/2006/relationships/image" Target="../media/image130.PNG"/><Relationship Id="rId1" Type="http://schemas.openxmlformats.org/officeDocument/2006/relationships/slideLayout" Target="../slideLayouts/slideLayout32.xml"/><Relationship Id="rId2" Type="http://schemas.openxmlformats.org/officeDocument/2006/relationships/notesSlide" Target="../notesSlides/notesSlide5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3.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32.png"/><Relationship Id="rId5" Type="http://schemas.openxmlformats.org/officeDocument/2006/relationships/image" Target="../media/image133.png"/><Relationship Id="rId1" Type="http://schemas.openxmlformats.org/officeDocument/2006/relationships/slideLayout" Target="../slideLayouts/slideLayout32.xml"/><Relationship Id="rId2" Type="http://schemas.openxmlformats.org/officeDocument/2006/relationships/notesSlide" Target="../notesSlides/notesSlide59.xml"/></Relationships>
</file>

<file path=ppt/slides/_rels/slide84.xml.rels><?xml version="1.0" encoding="UTF-8" standalone="yes"?>
<Relationships xmlns="http://schemas.openxmlformats.org/package/2006/relationships"><Relationship Id="rId11" Type="http://schemas.openxmlformats.org/officeDocument/2006/relationships/image" Target="../media/image141.png"/><Relationship Id="rId12" Type="http://schemas.openxmlformats.org/officeDocument/2006/relationships/image" Target="../media/image142.png"/><Relationship Id="rId13" Type="http://schemas.openxmlformats.org/officeDocument/2006/relationships/image" Target="../media/image143.png"/><Relationship Id="rId1" Type="http://schemas.openxmlformats.org/officeDocument/2006/relationships/vmlDrawing" Target="../drawings/vmlDrawing1.vml"/><Relationship Id="rId2" Type="http://schemas.openxmlformats.org/officeDocument/2006/relationships/slideLayout" Target="../slideLayouts/slideLayout32.xml"/><Relationship Id="rId3" Type="http://schemas.openxmlformats.org/officeDocument/2006/relationships/image" Target="../media/image135.jpeg"/><Relationship Id="rId4" Type="http://schemas.openxmlformats.org/officeDocument/2006/relationships/image" Target="../media/image136.jpeg"/><Relationship Id="rId5" Type="http://schemas.openxmlformats.org/officeDocument/2006/relationships/image" Target="../media/image137.png"/><Relationship Id="rId6" Type="http://schemas.openxmlformats.org/officeDocument/2006/relationships/oleObject" Target="../embeddings/oleObject1.bin"/><Relationship Id="rId7" Type="http://schemas.openxmlformats.org/officeDocument/2006/relationships/image" Target="../media/image134.png"/><Relationship Id="rId8" Type="http://schemas.openxmlformats.org/officeDocument/2006/relationships/image" Target="../media/image138.jpeg"/><Relationship Id="rId9" Type="http://schemas.openxmlformats.org/officeDocument/2006/relationships/image" Target="../media/image139.jpeg"/><Relationship Id="rId10" Type="http://schemas.openxmlformats.org/officeDocument/2006/relationships/image" Target="../media/image140.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6.xml.rels><?xml version="1.0" encoding="UTF-8" standalone="yes"?>
<Relationships xmlns="http://schemas.openxmlformats.org/package/2006/relationships"><Relationship Id="rId3" Type="http://schemas.openxmlformats.org/officeDocument/2006/relationships/image" Target="../media/image144.png"/><Relationship Id="rId4" Type="http://schemas.openxmlformats.org/officeDocument/2006/relationships/image" Target="../media/image145.png"/><Relationship Id="rId5" Type="http://schemas.openxmlformats.org/officeDocument/2006/relationships/image" Target="../media/image146.png"/><Relationship Id="rId6" Type="http://schemas.openxmlformats.org/officeDocument/2006/relationships/image" Target="../media/image13.png"/><Relationship Id="rId1" Type="http://schemas.openxmlformats.org/officeDocument/2006/relationships/slideLayout" Target="../slideLayouts/slideLayout35.xml"/><Relationship Id="rId2" Type="http://schemas.openxmlformats.org/officeDocument/2006/relationships/notesSlide" Target="../notesSlides/notesSlide6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47.png"/><Relationship Id="rId3" Type="http://schemas.openxmlformats.org/officeDocument/2006/relationships/image" Target="../media/image148.gi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9.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51.png"/><Relationship Id="rId5" Type="http://schemas.openxmlformats.org/officeDocument/2006/relationships/image" Target="../media/image152.png"/><Relationship Id="rId6" Type="http://schemas.openxmlformats.org/officeDocument/2006/relationships/image" Target="../media/image153.png"/><Relationship Id="rId7" Type="http://schemas.openxmlformats.org/officeDocument/2006/relationships/image" Target="../media/image154.png"/><Relationship Id="rId8" Type="http://schemas.openxmlformats.org/officeDocument/2006/relationships/image" Target="../media/image155.png"/><Relationship Id="rId9" Type="http://schemas.openxmlformats.org/officeDocument/2006/relationships/image" Target="../media/image156.png"/><Relationship Id="rId1" Type="http://schemas.openxmlformats.org/officeDocument/2006/relationships/slideLayout" Target="../slideLayouts/slideLayout32.xml"/><Relationship Id="rId2" Type="http://schemas.openxmlformats.org/officeDocument/2006/relationships/image" Target="../media/image149.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13.png"/><Relationship Id="rId1" Type="http://schemas.openxmlformats.org/officeDocument/2006/relationships/slideLayout" Target="../slideLayouts/slideLayout40.xml"/><Relationship Id="rId2" Type="http://schemas.openxmlformats.org/officeDocument/2006/relationships/notesSlide" Target="../notesSlides/notesSlide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57.png"/><Relationship Id="rId3" Type="http://schemas.openxmlformats.org/officeDocument/2006/relationships/image" Target="../media/image158.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59.png"/><Relationship Id="rId3" Type="http://schemas.openxmlformats.org/officeDocument/2006/relationships/image" Target="../media/image160.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61.png"/><Relationship Id="rId3" Type="http://schemas.openxmlformats.org/officeDocument/2006/relationships/image" Target="../media/image162.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63.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1.xml"/><Relationship Id="rId3" Type="http://schemas.openxmlformats.org/officeDocument/2006/relationships/image" Target="../media/image16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2.xml"/><Relationship Id="rId3" Type="http://schemas.openxmlformats.org/officeDocument/2006/relationships/image" Target="../media/image165.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6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3.xml"/><Relationship Id="rId3" Type="http://schemas.openxmlformats.org/officeDocument/2006/relationships/image" Target="../media/image16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fld id="{C41DF9E3-15D0-4772-B7EF-435324EEFDC3}" type="slidenum">
              <a:rPr lang="en-US" smtClean="0">
                <a:solidFill>
                  <a:srgbClr val="FFFFFF">
                    <a:lumMod val="65000"/>
                  </a:srgbClr>
                </a:solidFill>
              </a:rPr>
              <a:pPr>
                <a:defRPr/>
              </a:pPr>
              <a:t>1</a:t>
            </a:fld>
            <a:endParaRPr lang="en-US" dirty="0">
              <a:solidFill>
                <a:srgbClr val="FFFFFF">
                  <a:lumMod val="65000"/>
                </a:srgbClr>
              </a:solidFill>
            </a:endParaRPr>
          </a:p>
        </p:txBody>
      </p:sp>
      <p:sp>
        <p:nvSpPr>
          <p:cNvPr id="3" name="Date Placeholder 2"/>
          <p:cNvSpPr>
            <a:spLocks noGrp="1"/>
          </p:cNvSpPr>
          <p:nvPr>
            <p:ph type="dt" sz="half" idx="2"/>
          </p:nvPr>
        </p:nvSpPr>
        <p:spPr/>
        <p:txBody>
          <a:bodyPr/>
          <a:lstStyle/>
          <a:p>
            <a:pPr>
              <a:defRPr/>
            </a:pPr>
            <a:fld id="{5B82C022-527E-4E9D-B16E-72DC3619E4DE}" type="datetime1">
              <a:rPr lang="en-US" smtClean="0">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pPr>
              <a:defRPr/>
            </a:pPr>
            <a:r>
              <a:rPr lang="en-US" smtClean="0">
                <a:solidFill>
                  <a:srgbClr val="FFFFFF">
                    <a:lumMod val="65000"/>
                  </a:srgbClr>
                </a:solidFill>
              </a:rPr>
              <a:t>©2011 SugarCRM Inc. All rights reserved.</a:t>
            </a:r>
            <a:endParaRPr lang="en-US">
              <a:solidFill>
                <a:srgbClr val="FFFFFF">
                  <a:lumMod val="65000"/>
                </a:srgbClr>
              </a:solidFill>
            </a:endParaRPr>
          </a:p>
        </p:txBody>
      </p:sp>
    </p:spTree>
    <p:extLst>
      <p:ext uri="{BB962C8B-B14F-4D97-AF65-F5344CB8AC3E}">
        <p14:creationId xmlns:p14="http://schemas.microsoft.com/office/powerpoint/2010/main" val="2911950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CRM</a:t>
            </a:r>
            <a:endParaRPr lang="en-US" dirty="0"/>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a:ext>
            </a:extLst>
          </a:blip>
          <a:srcRect l="-243" r="-243"/>
          <a:stretch>
            <a:fillRect/>
          </a:stretch>
        </p:blipFill>
        <p:spPr>
          <a:xfrm>
            <a:off x="702606" y="2306377"/>
            <a:ext cx="1901565" cy="2131039"/>
          </a:xfrm>
        </p:spPr>
      </p:pic>
      <p:sp>
        <p:nvSpPr>
          <p:cNvPr id="4" name="Content Placeholder 3"/>
          <p:cNvSpPr>
            <a:spLocks noGrp="1"/>
          </p:cNvSpPr>
          <p:nvPr>
            <p:ph sz="half" idx="2"/>
          </p:nvPr>
        </p:nvSpPr>
        <p:spPr>
          <a:xfrm>
            <a:off x="3391421" y="1600200"/>
            <a:ext cx="5295379" cy="4525963"/>
          </a:xfrm>
        </p:spPr>
        <p:txBody>
          <a:bodyPr/>
          <a:lstStyle/>
          <a:p>
            <a:pPr marL="0" indent="0">
              <a:buNone/>
            </a:pPr>
            <a:endParaRPr lang="en-US" sz="2400" dirty="0" smtClean="0"/>
          </a:p>
          <a:p>
            <a:pPr marL="0" indent="0">
              <a:buNone/>
            </a:pPr>
            <a:r>
              <a:rPr lang="en-US" sz="2400" dirty="0" smtClean="0"/>
              <a:t>“Social CRM is </a:t>
            </a:r>
            <a:r>
              <a:rPr lang="en-US" sz="2400" dirty="0"/>
              <a:t>simply </a:t>
            </a:r>
            <a:r>
              <a:rPr lang="en-US" sz="2400" dirty="0" smtClean="0"/>
              <a:t>changing traditional </a:t>
            </a:r>
            <a:r>
              <a:rPr lang="en-US" sz="2400" dirty="0"/>
              <a:t>CRM and adding multichannel social technologies, social analytics and social engagement strategy to help Sales, Marketing and Customer Service be more productive</a:t>
            </a:r>
            <a:r>
              <a:rPr lang="en-US" sz="2400" dirty="0" smtClean="0"/>
              <a:t>.”</a:t>
            </a:r>
            <a:endParaRPr lang="en-US" sz="2400" dirty="0"/>
          </a:p>
        </p:txBody>
      </p:sp>
      <p:sp>
        <p:nvSpPr>
          <p:cNvPr id="6" name="TextBox 5"/>
          <p:cNvSpPr txBox="1"/>
          <p:nvPr/>
        </p:nvSpPr>
        <p:spPr>
          <a:xfrm>
            <a:off x="457200" y="4708744"/>
            <a:ext cx="2468194" cy="369332"/>
          </a:xfrm>
          <a:prstGeom prst="rect">
            <a:avLst/>
          </a:prstGeom>
          <a:noFill/>
        </p:spPr>
        <p:txBody>
          <a:bodyPr wrap="none" rtlCol="0">
            <a:spAutoFit/>
          </a:bodyPr>
          <a:lstStyle/>
          <a:p>
            <a:r>
              <a:rPr lang="en-US" dirty="0" smtClean="0">
                <a:solidFill>
                  <a:srgbClr val="4B4B4B"/>
                </a:solidFill>
              </a:rPr>
              <a:t>Quote: Mark </a:t>
            </a:r>
            <a:r>
              <a:rPr lang="en-US" dirty="0" err="1" smtClean="0">
                <a:solidFill>
                  <a:srgbClr val="4B4B4B"/>
                </a:solidFill>
              </a:rPr>
              <a:t>Fidelman</a:t>
            </a:r>
            <a:endParaRPr lang="en-US" dirty="0">
              <a:solidFill>
                <a:srgbClr val="4B4B4B"/>
              </a:solidFill>
            </a:endParaRPr>
          </a:p>
        </p:txBody>
      </p:sp>
      <p:pic>
        <p:nvPicPr>
          <p:cNvPr id="7" name="Picture 6"/>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29343338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008" y="-13957"/>
            <a:ext cx="8697442" cy="762000"/>
          </a:xfrm>
        </p:spPr>
        <p:txBody>
          <a:bodyPr/>
          <a:lstStyle/>
          <a:p>
            <a:r>
              <a:rPr lang="en-US" sz="2800" dirty="0" smtClean="0">
                <a:solidFill>
                  <a:srgbClr val="78AFFF"/>
                </a:solidFill>
              </a:rPr>
              <a:t>Match </a:t>
            </a:r>
            <a:r>
              <a:rPr lang="en-US" sz="2800" dirty="0">
                <a:solidFill>
                  <a:srgbClr val="78AFFF"/>
                </a:solidFill>
              </a:rPr>
              <a:t>Event Attendees with Contacts in Sugar</a:t>
            </a:r>
          </a:p>
        </p:txBody>
      </p:sp>
      <p:pic>
        <p:nvPicPr>
          <p:cNvPr id="3" name="Picture 2"/>
          <p:cNvPicPr>
            <a:picLocks noChangeAspect="1"/>
          </p:cNvPicPr>
          <p:nvPr/>
        </p:nvPicPr>
        <p:blipFill>
          <a:blip r:embed="rId2"/>
          <a:stretch>
            <a:fillRect/>
          </a:stretch>
        </p:blipFill>
        <p:spPr>
          <a:xfrm>
            <a:off x="266195" y="851164"/>
            <a:ext cx="8609172" cy="5506220"/>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100</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491596173"/>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074" y="0"/>
            <a:ext cx="8033126" cy="762000"/>
          </a:xfrm>
        </p:spPr>
        <p:txBody>
          <a:bodyPr/>
          <a:lstStyle/>
          <a:p>
            <a:r>
              <a:rPr lang="en-US" dirty="0" smtClean="0">
                <a:solidFill>
                  <a:srgbClr val="78AFFF"/>
                </a:solidFill>
              </a:rPr>
              <a:t>Contact </a:t>
            </a:r>
            <a:r>
              <a:rPr lang="en-US" dirty="0">
                <a:solidFill>
                  <a:srgbClr val="78AFFF"/>
                </a:solidFill>
              </a:rPr>
              <a:t>Profile Page</a:t>
            </a:r>
          </a:p>
        </p:txBody>
      </p:sp>
      <p:pic>
        <p:nvPicPr>
          <p:cNvPr id="3" name="Picture 2"/>
          <p:cNvPicPr>
            <a:picLocks noChangeAspect="1"/>
          </p:cNvPicPr>
          <p:nvPr/>
        </p:nvPicPr>
        <p:blipFill>
          <a:blip r:embed="rId2"/>
          <a:stretch>
            <a:fillRect/>
          </a:stretch>
        </p:blipFill>
        <p:spPr>
          <a:xfrm>
            <a:off x="0" y="632156"/>
            <a:ext cx="9144000" cy="5598171"/>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101</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3730178404"/>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965" y="0"/>
            <a:ext cx="8823035" cy="762000"/>
          </a:xfrm>
        </p:spPr>
        <p:txBody>
          <a:bodyPr/>
          <a:lstStyle/>
          <a:p>
            <a:r>
              <a:rPr lang="en-US" dirty="0" smtClean="0">
                <a:solidFill>
                  <a:srgbClr val="78AFFF"/>
                </a:solidFill>
              </a:rPr>
              <a:t>Write Comments to Facebook Wall from Sugar</a:t>
            </a:r>
            <a:endParaRPr lang="en-US" dirty="0">
              <a:solidFill>
                <a:srgbClr val="78AFFF"/>
              </a:solidFill>
            </a:endParaRPr>
          </a:p>
        </p:txBody>
      </p:sp>
      <p:pic>
        <p:nvPicPr>
          <p:cNvPr id="3" name="Picture 2"/>
          <p:cNvPicPr>
            <a:picLocks noChangeAspect="1"/>
          </p:cNvPicPr>
          <p:nvPr/>
        </p:nvPicPr>
        <p:blipFill>
          <a:blip r:embed="rId2"/>
          <a:stretch>
            <a:fillRect/>
          </a:stretch>
        </p:blipFill>
        <p:spPr>
          <a:xfrm>
            <a:off x="153505" y="762000"/>
            <a:ext cx="8695097" cy="5522005"/>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102</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750481287"/>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974" y="0"/>
            <a:ext cx="7778622" cy="762000"/>
          </a:xfrm>
        </p:spPr>
        <p:txBody>
          <a:bodyPr/>
          <a:lstStyle/>
          <a:p>
            <a:r>
              <a:rPr lang="en-US" sz="2800" dirty="0" smtClean="0">
                <a:solidFill>
                  <a:srgbClr val="78AFFF"/>
                </a:solidFill>
              </a:rPr>
              <a:t>Link </a:t>
            </a:r>
            <a:r>
              <a:rPr lang="en-US" sz="2800" dirty="0">
                <a:solidFill>
                  <a:srgbClr val="78AFFF"/>
                </a:solidFill>
              </a:rPr>
              <a:t>Existing Contacts to Facebook Friends</a:t>
            </a:r>
          </a:p>
        </p:txBody>
      </p:sp>
      <p:pic>
        <p:nvPicPr>
          <p:cNvPr id="3" name="Picture 2"/>
          <p:cNvPicPr>
            <a:picLocks noChangeAspect="1"/>
          </p:cNvPicPr>
          <p:nvPr/>
        </p:nvPicPr>
        <p:blipFill>
          <a:blip r:embed="rId2"/>
          <a:stretch>
            <a:fillRect/>
          </a:stretch>
        </p:blipFill>
        <p:spPr>
          <a:xfrm>
            <a:off x="627974" y="762000"/>
            <a:ext cx="7898517" cy="5618970"/>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103</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750481287"/>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164" y="0"/>
            <a:ext cx="7960036" cy="762000"/>
          </a:xfrm>
        </p:spPr>
        <p:txBody>
          <a:bodyPr/>
          <a:lstStyle/>
          <a:p>
            <a:r>
              <a:rPr lang="en-US" sz="2800" b="0" dirty="0" smtClean="0">
                <a:solidFill>
                  <a:srgbClr val="78AFFF"/>
                </a:solidFill>
              </a:rPr>
              <a:t>Type </a:t>
            </a:r>
            <a:r>
              <a:rPr lang="en-US" sz="2800" b="0" dirty="0">
                <a:solidFill>
                  <a:srgbClr val="78AFFF"/>
                </a:solidFill>
              </a:rPr>
              <a:t>the names </a:t>
            </a:r>
            <a:r>
              <a:rPr lang="en-US" sz="2800" b="0" dirty="0" smtClean="0">
                <a:solidFill>
                  <a:srgbClr val="78AFFF"/>
                </a:solidFill>
              </a:rPr>
              <a:t>of Facebook </a:t>
            </a:r>
            <a:r>
              <a:rPr lang="en-US" sz="2800" b="0" dirty="0">
                <a:solidFill>
                  <a:srgbClr val="78AFFF"/>
                </a:solidFill>
              </a:rPr>
              <a:t>friends</a:t>
            </a:r>
            <a:endParaRPr lang="en-US" sz="2800" dirty="0">
              <a:solidFill>
                <a:srgbClr val="78AFFF"/>
              </a:solidFill>
            </a:endParaRPr>
          </a:p>
        </p:txBody>
      </p:sp>
      <p:pic>
        <p:nvPicPr>
          <p:cNvPr id="3" name="Picture 2"/>
          <p:cNvPicPr>
            <a:picLocks noChangeAspect="1"/>
          </p:cNvPicPr>
          <p:nvPr/>
        </p:nvPicPr>
        <p:blipFill>
          <a:blip r:embed="rId2"/>
          <a:stretch>
            <a:fillRect/>
          </a:stretch>
        </p:blipFill>
        <p:spPr>
          <a:xfrm>
            <a:off x="1330636" y="748043"/>
            <a:ext cx="5716628" cy="5664794"/>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104</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750481287"/>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739" y="0"/>
            <a:ext cx="8448461" cy="762000"/>
          </a:xfrm>
        </p:spPr>
        <p:txBody>
          <a:bodyPr/>
          <a:lstStyle/>
          <a:p>
            <a:r>
              <a:rPr lang="en-US" sz="2800" dirty="0">
                <a:solidFill>
                  <a:srgbClr val="78AFFF"/>
                </a:solidFill>
              </a:rPr>
              <a:t>Facebook Friend Request</a:t>
            </a:r>
          </a:p>
        </p:txBody>
      </p:sp>
      <p:pic>
        <p:nvPicPr>
          <p:cNvPr id="4" name="Picture 3"/>
          <p:cNvPicPr>
            <a:picLocks noChangeAspect="1"/>
          </p:cNvPicPr>
          <p:nvPr/>
        </p:nvPicPr>
        <p:blipFill>
          <a:blip r:embed="rId3"/>
          <a:stretch>
            <a:fillRect/>
          </a:stretch>
        </p:blipFill>
        <p:spPr>
          <a:xfrm>
            <a:off x="279099" y="762000"/>
            <a:ext cx="8560101" cy="5529816"/>
          </a:xfrm>
          <a:prstGeom prst="rect">
            <a:avLst/>
          </a:prstGeom>
        </p:spPr>
      </p:pic>
      <p:sp>
        <p:nvSpPr>
          <p:cNvPr id="5"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6"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105</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750481287"/>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9090" y="0"/>
            <a:ext cx="3990109" cy="762000"/>
          </a:xfrm>
        </p:spPr>
        <p:txBody>
          <a:bodyPr/>
          <a:lstStyle/>
          <a:p>
            <a:r>
              <a:rPr lang="en-US" dirty="0" smtClean="0">
                <a:solidFill>
                  <a:srgbClr val="3366FF"/>
                </a:solidFill>
              </a:rPr>
              <a:t>Mobile Interactions</a:t>
            </a:r>
            <a:endParaRPr lang="en-US" dirty="0">
              <a:solidFill>
                <a:srgbClr val="3366FF"/>
              </a:solidFill>
            </a:endParaRPr>
          </a:p>
        </p:txBody>
      </p:sp>
      <p:pic>
        <p:nvPicPr>
          <p:cNvPr id="5" name="Picture 4" descr="mobile interactio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1" y="203200"/>
            <a:ext cx="3983181" cy="6220923"/>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6"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106</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1490183493"/>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4294967295"/>
          </p:nvPr>
        </p:nvSpPr>
        <p:spPr>
          <a:xfrm>
            <a:off x="4191000" y="6629400"/>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5257800" y="6613525"/>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8229600" y="6629400"/>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107</a:t>
            </a:fld>
            <a:endParaRPr lang="en-US" dirty="0">
              <a:solidFill>
                <a:srgbClr val="FFFFFF">
                  <a:lumMod val="65000"/>
                </a:srgbClr>
              </a:solidFill>
              <a:latin typeface="Arial"/>
            </a:endParaRPr>
          </a:p>
        </p:txBody>
      </p:sp>
      <p:sp>
        <p:nvSpPr>
          <p:cNvPr id="7" name="Rectangle 6"/>
          <p:cNvSpPr/>
          <p:nvPr/>
        </p:nvSpPr>
        <p:spPr>
          <a:xfrm>
            <a:off x="533400" y="609600"/>
            <a:ext cx="8077200" cy="4832093"/>
          </a:xfrm>
          <a:prstGeom prst="rect">
            <a:avLst/>
          </a:prstGeom>
        </p:spPr>
        <p:txBody>
          <a:bodyPr wrap="square">
            <a:spAutoFit/>
          </a:bodyPr>
          <a:lstStyle/>
          <a:p>
            <a:pPr defTabSz="457200" fontAlgn="auto">
              <a:spcBef>
                <a:spcPts val="0"/>
              </a:spcBef>
              <a:spcAft>
                <a:spcPts val="0"/>
              </a:spcAft>
            </a:pPr>
            <a:r>
              <a:rPr lang="en-US" sz="2800" i="1" dirty="0">
                <a:solidFill>
                  <a:srgbClr val="4B4B4B"/>
                </a:solidFill>
                <a:latin typeface="Arial"/>
              </a:rPr>
              <a:t>“Our newly updated </a:t>
            </a:r>
            <a:r>
              <a:rPr lang="en-US" sz="2800" i="1" dirty="0" smtClean="0">
                <a:solidFill>
                  <a:srgbClr val="4B4B4B"/>
                </a:solidFill>
                <a:latin typeface="Arial"/>
              </a:rPr>
              <a:t>REACH database </a:t>
            </a:r>
            <a:r>
              <a:rPr lang="en-US" sz="2800" i="1" dirty="0">
                <a:solidFill>
                  <a:srgbClr val="4B4B4B"/>
                </a:solidFill>
                <a:latin typeface="Arial"/>
              </a:rPr>
              <a:t>program powered </a:t>
            </a:r>
            <a:r>
              <a:rPr lang="en-US" sz="2800" i="1" dirty="0" smtClean="0">
                <a:solidFill>
                  <a:srgbClr val="4B4B4B"/>
                </a:solidFill>
                <a:latin typeface="Arial"/>
              </a:rPr>
              <a:t>by Sugar </a:t>
            </a:r>
            <a:r>
              <a:rPr lang="en-US" sz="2800" i="1" dirty="0">
                <a:solidFill>
                  <a:srgbClr val="4B4B4B"/>
                </a:solidFill>
                <a:latin typeface="Arial"/>
              </a:rPr>
              <a:t>Professional even features a</a:t>
            </a:r>
          </a:p>
          <a:p>
            <a:pPr defTabSz="457200" fontAlgn="auto">
              <a:spcBef>
                <a:spcPts val="0"/>
              </a:spcBef>
              <a:spcAft>
                <a:spcPts val="0"/>
              </a:spcAft>
            </a:pPr>
            <a:r>
              <a:rPr lang="en-US" sz="2800" i="1" dirty="0">
                <a:solidFill>
                  <a:srgbClr val="4B4B4B"/>
                </a:solidFill>
                <a:latin typeface="Arial"/>
              </a:rPr>
              <a:t>mobile application that </a:t>
            </a:r>
            <a:r>
              <a:rPr lang="en-US" sz="2800" i="1" dirty="0" smtClean="0">
                <a:solidFill>
                  <a:srgbClr val="4B4B4B"/>
                </a:solidFill>
                <a:latin typeface="Arial"/>
              </a:rPr>
              <a:t>allows students </a:t>
            </a:r>
            <a:r>
              <a:rPr lang="en-US" sz="2800" i="1" dirty="0">
                <a:solidFill>
                  <a:srgbClr val="4B4B4B"/>
                </a:solidFill>
                <a:latin typeface="Arial"/>
              </a:rPr>
              <a:t>and professionals </a:t>
            </a:r>
            <a:r>
              <a:rPr lang="en-US" sz="2800" i="1" dirty="0" smtClean="0">
                <a:solidFill>
                  <a:srgbClr val="4B4B4B"/>
                </a:solidFill>
                <a:latin typeface="Arial"/>
              </a:rPr>
              <a:t>to track </a:t>
            </a:r>
            <a:r>
              <a:rPr lang="en-US" sz="2800" i="1" dirty="0">
                <a:solidFill>
                  <a:srgbClr val="4B4B4B"/>
                </a:solidFill>
                <a:latin typeface="Arial"/>
              </a:rPr>
              <a:t>their interactions </a:t>
            </a:r>
            <a:r>
              <a:rPr lang="en-US" sz="2800" i="1" dirty="0" smtClean="0">
                <a:solidFill>
                  <a:srgbClr val="4B4B4B"/>
                </a:solidFill>
                <a:latin typeface="Arial"/>
              </a:rPr>
              <a:t>and relationship</a:t>
            </a:r>
            <a:r>
              <a:rPr lang="en-US" sz="2800" i="1" dirty="0">
                <a:solidFill>
                  <a:srgbClr val="4B4B4B"/>
                </a:solidFill>
                <a:latin typeface="Arial"/>
              </a:rPr>
              <a:t>-building in the </a:t>
            </a:r>
            <a:r>
              <a:rPr lang="en-US" sz="2800" i="1" dirty="0" smtClean="0">
                <a:solidFill>
                  <a:srgbClr val="4B4B4B"/>
                </a:solidFill>
                <a:latin typeface="Arial"/>
              </a:rPr>
              <a:t>fast paced and </a:t>
            </a:r>
            <a:r>
              <a:rPr lang="en-US" sz="2800" i="1" dirty="0">
                <a:solidFill>
                  <a:srgbClr val="4B4B4B"/>
                </a:solidFill>
                <a:latin typeface="Arial"/>
              </a:rPr>
              <a:t>constantly </a:t>
            </a:r>
            <a:r>
              <a:rPr lang="en-US" sz="2800" i="1" dirty="0" smtClean="0">
                <a:solidFill>
                  <a:srgbClr val="4B4B4B"/>
                </a:solidFill>
                <a:latin typeface="Arial"/>
              </a:rPr>
              <a:t>changing world </a:t>
            </a:r>
            <a:r>
              <a:rPr lang="en-US" sz="2800" i="1" dirty="0">
                <a:solidFill>
                  <a:srgbClr val="4B4B4B"/>
                </a:solidFill>
                <a:latin typeface="Arial"/>
              </a:rPr>
              <a:t>in which our college</a:t>
            </a:r>
          </a:p>
          <a:p>
            <a:pPr defTabSz="457200" fontAlgn="auto">
              <a:spcBef>
                <a:spcPts val="0"/>
              </a:spcBef>
              <a:spcAft>
                <a:spcPts val="0"/>
              </a:spcAft>
            </a:pPr>
            <a:r>
              <a:rPr lang="en-US" sz="2800" i="1" dirty="0">
                <a:solidFill>
                  <a:srgbClr val="4B4B4B"/>
                </a:solidFill>
                <a:latin typeface="Arial"/>
              </a:rPr>
              <a:t>students live.</a:t>
            </a:r>
            <a:r>
              <a:rPr lang="en-US" sz="2800" i="1" dirty="0" smtClean="0">
                <a:solidFill>
                  <a:srgbClr val="4B4B4B"/>
                </a:solidFill>
                <a:latin typeface="Arial"/>
              </a:rPr>
              <a:t>”</a:t>
            </a:r>
          </a:p>
          <a:p>
            <a:pPr defTabSz="457200" fontAlgn="auto">
              <a:spcBef>
                <a:spcPts val="0"/>
              </a:spcBef>
              <a:spcAft>
                <a:spcPts val="0"/>
              </a:spcAft>
            </a:pPr>
            <a:endParaRPr lang="en-US" sz="2800" i="1" dirty="0">
              <a:solidFill>
                <a:srgbClr val="4B4B4B"/>
              </a:solidFill>
              <a:latin typeface="Arial"/>
            </a:endParaRPr>
          </a:p>
          <a:p>
            <a:pPr defTabSz="457200" fontAlgn="auto">
              <a:spcBef>
                <a:spcPts val="0"/>
              </a:spcBef>
              <a:spcAft>
                <a:spcPts val="0"/>
              </a:spcAft>
            </a:pPr>
            <a:r>
              <a:rPr lang="en-US" sz="2800" dirty="0">
                <a:solidFill>
                  <a:srgbClr val="4B4B4B"/>
                </a:solidFill>
                <a:latin typeface="Arial"/>
              </a:rPr>
              <a:t>Wayne L. Firestone</a:t>
            </a:r>
          </a:p>
          <a:p>
            <a:pPr defTabSz="457200" fontAlgn="auto">
              <a:spcBef>
                <a:spcPts val="0"/>
              </a:spcBef>
              <a:spcAft>
                <a:spcPts val="0"/>
              </a:spcAft>
            </a:pPr>
            <a:r>
              <a:rPr lang="en-US" sz="2800" dirty="0">
                <a:solidFill>
                  <a:srgbClr val="4B4B4B"/>
                </a:solidFill>
                <a:latin typeface="Arial"/>
              </a:rPr>
              <a:t>President, Hillel: The </a:t>
            </a:r>
            <a:r>
              <a:rPr lang="en-US" sz="2800" dirty="0" smtClean="0">
                <a:solidFill>
                  <a:srgbClr val="4B4B4B"/>
                </a:solidFill>
                <a:latin typeface="Arial"/>
              </a:rPr>
              <a:t>Foundation for </a:t>
            </a:r>
            <a:r>
              <a:rPr lang="en-US" sz="2800" dirty="0">
                <a:solidFill>
                  <a:srgbClr val="4B4B4B"/>
                </a:solidFill>
                <a:latin typeface="Arial"/>
              </a:rPr>
              <a:t>Jewish Campus Life</a:t>
            </a:r>
          </a:p>
        </p:txBody>
      </p:sp>
      <p:sp>
        <p:nvSpPr>
          <p:cNvPr id="8"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9"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10"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107</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896671366"/>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285346509"/>
              </p:ext>
            </p:extLst>
          </p:nvPr>
        </p:nvGraphicFramePr>
        <p:xfrm>
          <a:off x="0" y="609600"/>
          <a:ext cx="88392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80249" y="2571108"/>
            <a:ext cx="1704814" cy="628650"/>
          </a:xfrm>
          <a:prstGeom prst="rect">
            <a:avLst/>
          </a:prstGeom>
        </p:spPr>
      </p:pic>
      <p:pic>
        <p:nvPicPr>
          <p:cNvPr id="7" name="Picture 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85236" y="1368234"/>
            <a:ext cx="1132467" cy="1019220"/>
          </a:xfrm>
          <a:prstGeom prst="rect">
            <a:avLst/>
          </a:prstGeom>
        </p:spPr>
      </p:pic>
      <p:pic>
        <p:nvPicPr>
          <p:cNvPr id="8" name="Picture 7"/>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125781" y="1337998"/>
            <a:ext cx="1933199" cy="363281"/>
          </a:xfrm>
          <a:prstGeom prst="rect">
            <a:avLst/>
          </a:prstGeom>
        </p:spPr>
      </p:pic>
      <p:pic>
        <p:nvPicPr>
          <p:cNvPr id="9" name="Picture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98609" y="1820851"/>
            <a:ext cx="1331818" cy="750257"/>
          </a:xfrm>
          <a:prstGeom prst="rect">
            <a:avLst/>
          </a:prstGeom>
        </p:spPr>
      </p:pic>
      <p:pic>
        <p:nvPicPr>
          <p:cNvPr id="10" name="Picture 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430427" y="5105254"/>
            <a:ext cx="624891" cy="624891"/>
          </a:xfrm>
          <a:prstGeom prst="rect">
            <a:avLst/>
          </a:prstGeom>
        </p:spPr>
      </p:pic>
      <p:pic>
        <p:nvPicPr>
          <p:cNvPr id="11" name="Picture 1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67619" y="4092051"/>
            <a:ext cx="729040" cy="729040"/>
          </a:xfrm>
          <a:prstGeom prst="rect">
            <a:avLst/>
          </a:prstGeom>
        </p:spPr>
      </p:pic>
      <p:pic>
        <p:nvPicPr>
          <p:cNvPr id="12" name="Picture 1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458923" y="5239046"/>
            <a:ext cx="557863" cy="546780"/>
          </a:xfrm>
          <a:prstGeom prst="rect">
            <a:avLst/>
          </a:prstGeom>
        </p:spPr>
      </p:pic>
      <p:pic>
        <p:nvPicPr>
          <p:cNvPr id="13" name="Picture 12"/>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737855" y="4178842"/>
            <a:ext cx="642249" cy="642249"/>
          </a:xfrm>
          <a:prstGeom prst="rect">
            <a:avLst/>
          </a:prstGeom>
        </p:spPr>
      </p:pic>
      <p:pic>
        <p:nvPicPr>
          <p:cNvPr id="16" name="Picture 1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01375" y="4869190"/>
            <a:ext cx="976230" cy="976230"/>
          </a:xfrm>
          <a:prstGeom prst="rect">
            <a:avLst/>
          </a:prstGeom>
        </p:spPr>
      </p:pic>
      <p:pic>
        <p:nvPicPr>
          <p:cNvPr id="17" name="Picture 16"/>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409089" y="3812180"/>
            <a:ext cx="1060798" cy="1057010"/>
          </a:xfrm>
          <a:prstGeom prst="rect">
            <a:avLst/>
          </a:prstGeom>
        </p:spPr>
      </p:pic>
      <p:pic>
        <p:nvPicPr>
          <p:cNvPr id="20" name="Picture 19"/>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608761" y="4963067"/>
            <a:ext cx="917805" cy="882353"/>
          </a:xfrm>
          <a:prstGeom prst="rect">
            <a:avLst/>
          </a:prstGeom>
        </p:spPr>
      </p:pic>
      <p:pic>
        <p:nvPicPr>
          <p:cNvPr id="21" name="Picture 20"/>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55235" y="1349501"/>
            <a:ext cx="986290" cy="986290"/>
          </a:xfrm>
          <a:prstGeom prst="rect">
            <a:avLst/>
          </a:prstGeom>
        </p:spPr>
      </p:pic>
      <p:pic>
        <p:nvPicPr>
          <p:cNvPr id="23" name="Picture 22"/>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156858" y="1371600"/>
            <a:ext cx="903805" cy="797920"/>
          </a:xfrm>
          <a:prstGeom prst="rect">
            <a:avLst/>
          </a:prstGeom>
        </p:spPr>
      </p:pic>
      <p:pic>
        <p:nvPicPr>
          <p:cNvPr id="24" name="Picture 23"/>
          <p:cNvPicPr>
            <a:picLocks noChangeAspect="1"/>
          </p:cNvPicPr>
          <p:nvPr/>
        </p:nvPicPr>
        <p:blipFill rotWithShape="1">
          <a:blip r:embed="rId20" cstate="print">
            <a:extLst>
              <a:ext uri="{28A0092B-C50C-407E-A947-70E740481C1C}">
                <a14:useLocalDpi xmlns:a14="http://schemas.microsoft.com/office/drawing/2010/main"/>
              </a:ext>
            </a:extLst>
          </a:blip>
          <a:srcRect/>
          <a:stretch/>
        </p:blipFill>
        <p:spPr>
          <a:xfrm>
            <a:off x="1626405" y="2284969"/>
            <a:ext cx="876977" cy="850228"/>
          </a:xfrm>
          <a:prstGeom prst="rect">
            <a:avLst/>
          </a:prstGeom>
        </p:spPr>
      </p:pic>
      <p:sp>
        <p:nvSpPr>
          <p:cNvPr id="26" name="Rectangle 25"/>
          <p:cNvSpPr/>
          <p:nvPr/>
        </p:nvSpPr>
        <p:spPr>
          <a:xfrm>
            <a:off x="8458200" y="3044488"/>
            <a:ext cx="533400" cy="67698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srgbClr val="FFFFFF"/>
              </a:solidFill>
              <a:latin typeface="Arial"/>
            </a:endParaRPr>
          </a:p>
        </p:txBody>
      </p:sp>
      <p:sp>
        <p:nvSpPr>
          <p:cNvPr id="27" name="Rectangle 26"/>
          <p:cNvSpPr/>
          <p:nvPr/>
        </p:nvSpPr>
        <p:spPr>
          <a:xfrm>
            <a:off x="4111275" y="606170"/>
            <a:ext cx="650173" cy="46326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srgbClr val="FFFFFF"/>
              </a:solidFill>
              <a:latin typeface="Arial"/>
            </a:endParaRPr>
          </a:p>
        </p:txBody>
      </p:sp>
      <p:sp>
        <p:nvSpPr>
          <p:cNvPr id="28" name="Rectangle 27"/>
          <p:cNvSpPr/>
          <p:nvPr/>
        </p:nvSpPr>
        <p:spPr>
          <a:xfrm>
            <a:off x="152401" y="3044488"/>
            <a:ext cx="381000" cy="676983"/>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dirty="0">
              <a:solidFill>
                <a:srgbClr val="FFFFFF"/>
              </a:solidFill>
              <a:latin typeface="Arial"/>
            </a:endParaRPr>
          </a:p>
        </p:txBody>
      </p:sp>
      <p:pic>
        <p:nvPicPr>
          <p:cNvPr id="3" name="Picture 2" descr="Mobile-devices.png"/>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2722929" y="2181453"/>
            <a:ext cx="3696043" cy="3080036"/>
          </a:xfrm>
          <a:prstGeom prst="rect">
            <a:avLst/>
          </a:prstGeom>
        </p:spPr>
      </p:pic>
      <p:pic>
        <p:nvPicPr>
          <p:cNvPr id="32" name="Picture 31"/>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228600" y="3886200"/>
            <a:ext cx="914400" cy="914400"/>
          </a:xfrm>
          <a:prstGeom prst="rect">
            <a:avLst/>
          </a:prstGeom>
        </p:spPr>
      </p:pic>
      <p:pic>
        <p:nvPicPr>
          <p:cNvPr id="33" name="Content Placeholder 7"/>
          <p:cNvPicPr>
            <a:picLocks noChangeAspect="1"/>
          </p:cNvPicPr>
          <p:nvPr/>
        </p:nvPicPr>
        <p:blipFill rotWithShape="1">
          <a:blip r:embed="rId23" cstate="screen">
            <a:extLst>
              <a:ext uri="{28A0092B-C50C-407E-A947-70E740481C1C}">
                <a14:useLocalDpi xmlns:a14="http://schemas.microsoft.com/office/drawing/2010/main"/>
              </a:ext>
            </a:extLst>
          </a:blip>
          <a:srcRect b="-3978"/>
          <a:stretch/>
        </p:blipFill>
        <p:spPr bwMode="auto">
          <a:xfrm>
            <a:off x="5264078" y="4724400"/>
            <a:ext cx="773329" cy="795166"/>
          </a:xfrm>
          <a:prstGeom prst="rect">
            <a:avLst/>
          </a:prstGeom>
          <a:noFill/>
          <a:ln w="9525">
            <a:noFill/>
            <a:miter lim="800000"/>
            <a:headEnd/>
            <a:tailEnd/>
          </a:ln>
        </p:spPr>
      </p:pic>
      <p:sp>
        <p:nvSpPr>
          <p:cNvPr id="30" name="Title 3"/>
          <p:cNvSpPr txBox="1">
            <a:spLocks/>
          </p:cNvSpPr>
          <p:nvPr/>
        </p:nvSpPr>
        <p:spPr bwMode="auto">
          <a:xfrm>
            <a:off x="609600" y="0"/>
            <a:ext cx="83820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a:lstStyle>
          <a:p>
            <a:pPr defTabSz="457200"/>
            <a:r>
              <a:rPr lang="en-US" dirty="0" smtClean="0">
                <a:solidFill>
                  <a:srgbClr val="C60C30"/>
                </a:solidFill>
                <a:latin typeface="Arial"/>
              </a:rPr>
              <a:t>Components of a Social CRM</a:t>
            </a:r>
            <a:endParaRPr lang="en-US" dirty="0">
              <a:solidFill>
                <a:srgbClr val="C60C30"/>
              </a:solidFill>
              <a:latin typeface="Arial"/>
            </a:endParaRPr>
          </a:p>
        </p:txBody>
      </p:sp>
      <p:sp>
        <p:nvSpPr>
          <p:cNvPr id="31" name="TextBox 24"/>
          <p:cNvSpPr txBox="1">
            <a:spLocks noChangeArrowheads="1"/>
          </p:cNvSpPr>
          <p:nvPr/>
        </p:nvSpPr>
        <p:spPr bwMode="auto">
          <a:xfrm>
            <a:off x="646809" y="865348"/>
            <a:ext cx="2015396" cy="461665"/>
          </a:xfrm>
          <a:prstGeom prst="rect">
            <a:avLst/>
          </a:prstGeom>
          <a:noFill/>
          <a:ln w="9525">
            <a:noFill/>
            <a:miter lim="800000"/>
            <a:headEnd/>
            <a:tailEnd/>
          </a:ln>
        </p:spPr>
        <p:txBody>
          <a:bodyPr wrap="none">
            <a:spAutoFit/>
          </a:bodyPr>
          <a:lstStyle/>
          <a:p>
            <a:pPr marL="171450" indent="-171450" defTabSz="457200" fontAlgn="auto">
              <a:spcBef>
                <a:spcPts val="0"/>
              </a:spcBef>
              <a:spcAft>
                <a:spcPts val="0"/>
              </a:spcAft>
              <a:defRPr/>
            </a:pPr>
            <a:r>
              <a:rPr lang="en-US" sz="2400" dirty="0" smtClean="0">
                <a:solidFill>
                  <a:srgbClr val="3F3F3F"/>
                </a:solidFill>
                <a:latin typeface="Arial"/>
              </a:rPr>
              <a:t>Conferencing</a:t>
            </a:r>
            <a:endParaRPr lang="en-US" sz="2400" dirty="0">
              <a:solidFill>
                <a:srgbClr val="3F3F3F"/>
              </a:solidFill>
              <a:latin typeface="Arial"/>
            </a:endParaRPr>
          </a:p>
        </p:txBody>
      </p:sp>
      <p:sp>
        <p:nvSpPr>
          <p:cNvPr id="34" name="TextBox 24"/>
          <p:cNvSpPr txBox="1">
            <a:spLocks noChangeArrowheads="1"/>
          </p:cNvSpPr>
          <p:nvPr/>
        </p:nvSpPr>
        <p:spPr bwMode="auto">
          <a:xfrm>
            <a:off x="7058980" y="818555"/>
            <a:ext cx="1237679" cy="461665"/>
          </a:xfrm>
          <a:prstGeom prst="rect">
            <a:avLst/>
          </a:prstGeom>
          <a:noFill/>
          <a:ln w="9525">
            <a:noFill/>
            <a:miter lim="800000"/>
            <a:headEnd/>
            <a:tailEnd/>
          </a:ln>
        </p:spPr>
        <p:txBody>
          <a:bodyPr wrap="square">
            <a:spAutoFit/>
          </a:bodyPr>
          <a:lstStyle/>
          <a:p>
            <a:pPr marL="171450" indent="-171450" defTabSz="457200" fontAlgn="auto">
              <a:spcBef>
                <a:spcPts val="0"/>
              </a:spcBef>
              <a:spcAft>
                <a:spcPts val="0"/>
              </a:spcAft>
              <a:defRPr/>
            </a:pPr>
            <a:r>
              <a:rPr lang="en-US" sz="2400" dirty="0" smtClean="0">
                <a:solidFill>
                  <a:srgbClr val="3F3F3F"/>
                </a:solidFill>
                <a:latin typeface="Arial"/>
              </a:rPr>
              <a:t>Cloud</a:t>
            </a:r>
            <a:endParaRPr lang="en-US" sz="2400" dirty="0">
              <a:solidFill>
                <a:srgbClr val="3F3F3F"/>
              </a:solidFill>
              <a:latin typeface="Arial"/>
            </a:endParaRPr>
          </a:p>
        </p:txBody>
      </p:sp>
      <p:sp>
        <p:nvSpPr>
          <p:cNvPr id="35" name="TextBox 24"/>
          <p:cNvSpPr txBox="1">
            <a:spLocks noChangeArrowheads="1"/>
          </p:cNvSpPr>
          <p:nvPr/>
        </p:nvSpPr>
        <p:spPr bwMode="auto">
          <a:xfrm>
            <a:off x="655235" y="5822234"/>
            <a:ext cx="2268481" cy="461665"/>
          </a:xfrm>
          <a:prstGeom prst="rect">
            <a:avLst/>
          </a:prstGeom>
          <a:noFill/>
          <a:ln w="9525">
            <a:noFill/>
            <a:miter lim="800000"/>
            <a:headEnd/>
            <a:tailEnd/>
          </a:ln>
        </p:spPr>
        <p:txBody>
          <a:bodyPr wrap="square">
            <a:spAutoFit/>
          </a:bodyPr>
          <a:lstStyle/>
          <a:p>
            <a:pPr marL="171450" indent="-171450" defTabSz="457200" fontAlgn="auto">
              <a:spcBef>
                <a:spcPts val="0"/>
              </a:spcBef>
              <a:spcAft>
                <a:spcPts val="0"/>
              </a:spcAft>
              <a:defRPr/>
            </a:pPr>
            <a:r>
              <a:rPr lang="en-US" sz="2400" dirty="0" smtClean="0">
                <a:solidFill>
                  <a:srgbClr val="3F3F3F"/>
                </a:solidFill>
                <a:latin typeface="Arial"/>
              </a:rPr>
              <a:t>Collaboration</a:t>
            </a:r>
            <a:endParaRPr lang="en-US" sz="2400" dirty="0">
              <a:solidFill>
                <a:srgbClr val="3F3F3F"/>
              </a:solidFill>
              <a:latin typeface="Arial"/>
            </a:endParaRPr>
          </a:p>
        </p:txBody>
      </p:sp>
      <p:sp>
        <p:nvSpPr>
          <p:cNvPr id="36" name="TextBox 24"/>
          <p:cNvSpPr txBox="1">
            <a:spLocks noChangeArrowheads="1"/>
          </p:cNvSpPr>
          <p:nvPr/>
        </p:nvSpPr>
        <p:spPr bwMode="auto">
          <a:xfrm>
            <a:off x="7030160" y="5845420"/>
            <a:ext cx="1740981" cy="461665"/>
          </a:xfrm>
          <a:prstGeom prst="rect">
            <a:avLst/>
          </a:prstGeom>
          <a:noFill/>
          <a:ln w="9525">
            <a:noFill/>
            <a:miter lim="800000"/>
            <a:headEnd/>
            <a:tailEnd/>
          </a:ln>
        </p:spPr>
        <p:txBody>
          <a:bodyPr wrap="none">
            <a:spAutoFit/>
          </a:bodyPr>
          <a:lstStyle/>
          <a:p>
            <a:pPr marL="171450" indent="-171450" defTabSz="457200" fontAlgn="auto">
              <a:spcBef>
                <a:spcPts val="0"/>
              </a:spcBef>
              <a:spcAft>
                <a:spcPts val="0"/>
              </a:spcAft>
              <a:defRPr/>
            </a:pPr>
            <a:r>
              <a:rPr lang="en-US" sz="2400" dirty="0" smtClean="0">
                <a:solidFill>
                  <a:srgbClr val="3F3F3F"/>
                </a:solidFill>
                <a:latin typeface="Arial"/>
              </a:rPr>
              <a:t>Community</a:t>
            </a:r>
            <a:endParaRPr lang="en-US" sz="2400" dirty="0">
              <a:solidFill>
                <a:srgbClr val="3F3F3F"/>
              </a:solidFill>
              <a:latin typeface="Arial"/>
            </a:endParaRPr>
          </a:p>
        </p:txBody>
      </p:sp>
      <p:sp>
        <p:nvSpPr>
          <p:cNvPr id="29"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37"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solidFill>
                  <a:srgbClr val="FFFFFF">
                    <a:lumMod val="65000"/>
                  </a:srgbClr>
                </a:solidFill>
                <a:latin typeface="Arial"/>
              </a:rPr>
              <a:t>©2011 SugarCRM Inc. All rights reserved.</a:t>
            </a:r>
          </a:p>
        </p:txBody>
      </p:sp>
      <p:sp>
        <p:nvSpPr>
          <p:cNvPr id="3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108</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89586724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885" y="381000"/>
            <a:ext cx="8382000" cy="762000"/>
          </a:xfrm>
        </p:spPr>
        <p:txBody>
          <a:bodyPr/>
          <a:lstStyle/>
          <a:p>
            <a:r>
              <a:rPr lang="en-US" dirty="0" smtClean="0"/>
              <a:t>Social Business and social CRM</a:t>
            </a:r>
            <a:endParaRPr lang="en-US" dirty="0"/>
          </a:p>
        </p:txBody>
      </p:sp>
      <p:sp>
        <p:nvSpPr>
          <p:cNvPr id="5" name="Content Placeholder 4"/>
          <p:cNvSpPr>
            <a:spLocks noGrp="1"/>
          </p:cNvSpPr>
          <p:nvPr>
            <p:ph idx="1"/>
          </p:nvPr>
        </p:nvSpPr>
        <p:spPr>
          <a:xfrm>
            <a:off x="457200" y="1371600"/>
            <a:ext cx="8382000" cy="5029200"/>
          </a:xfrm>
        </p:spPr>
        <p:txBody>
          <a:bodyPr/>
          <a:lstStyle/>
          <a:p>
            <a:r>
              <a:rPr lang="en-US" dirty="0" smtClean="0"/>
              <a:t>Start with the customer</a:t>
            </a:r>
          </a:p>
          <a:p>
            <a:endParaRPr lang="en-US" dirty="0"/>
          </a:p>
          <a:p>
            <a:r>
              <a:rPr lang="en-US" dirty="0" smtClean="0"/>
              <a:t>Choose an Open CRM System</a:t>
            </a:r>
          </a:p>
          <a:p>
            <a:endParaRPr lang="en-US" dirty="0"/>
          </a:p>
          <a:p>
            <a:r>
              <a:rPr lang="en-US" dirty="0" smtClean="0"/>
              <a:t>Enable a flexible, Cloud 2.0 infrastructure</a:t>
            </a:r>
          </a:p>
          <a:p>
            <a:endParaRPr lang="en-US" dirty="0"/>
          </a:p>
          <a:p>
            <a:r>
              <a:rPr lang="en-US" dirty="0" smtClean="0"/>
              <a:t>Integrate Collaboration and conferencing</a:t>
            </a:r>
          </a:p>
          <a:p>
            <a:endParaRPr lang="en-US" dirty="0"/>
          </a:p>
          <a:p>
            <a:r>
              <a:rPr lang="en-US" dirty="0" smtClean="0"/>
              <a:t>Allow Users to use their social tools of choice</a:t>
            </a:r>
          </a:p>
          <a:p>
            <a:endParaRPr lang="en-US" dirty="0"/>
          </a:p>
          <a:p>
            <a:endParaRPr lang="en-US" dirty="0" smtClean="0"/>
          </a:p>
        </p:txBody>
      </p:sp>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6"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109</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425942253"/>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p:wipe dir="r"/>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3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left)">
                                      <p:cBhvr>
                                        <p:cTn id="12" dur="3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left)">
                                      <p:cBhvr>
                                        <p:cTn id="17" dur="3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wipe(left)">
                                      <p:cBhvr>
                                        <p:cTn id="22" dur="3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wipe(left)">
                                      <p:cBhvr>
                                        <p:cTn id="27" dur="3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579438" y="2943225"/>
            <a:ext cx="8077200" cy="762000"/>
          </a:xfrm>
        </p:spPr>
        <p:txBody>
          <a:bodyPr/>
          <a:lstStyle/>
          <a:p>
            <a:pPr eaLnBrk="1" hangingPunct="1"/>
            <a:r>
              <a:rPr lang="en-US" sz="7200" dirty="0" smtClean="0"/>
              <a:t>Change</a:t>
            </a:r>
          </a:p>
        </p:txBody>
      </p:sp>
      <p:pic>
        <p:nvPicPr>
          <p:cNvPr id="3" name="Picture 2"/>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4158978275"/>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Employee\Desktop\CRM Accelerations\Vendor-lock-vs-Open.JPG"/>
          <p:cNvPicPr>
            <a:picLocks noChangeAspect="1" noChangeArrowheads="1"/>
          </p:cNvPicPr>
          <p:nvPr/>
        </p:nvPicPr>
        <p:blipFill>
          <a:blip r:embed="rId2" cstate="print"/>
          <a:srcRect l="5549" t="-1569" r="3289"/>
          <a:stretch>
            <a:fillRect/>
          </a:stretch>
        </p:blipFill>
        <p:spPr bwMode="auto">
          <a:xfrm>
            <a:off x="0" y="990600"/>
            <a:ext cx="9144000" cy="5148471"/>
          </a:xfrm>
          <a:prstGeom prst="rect">
            <a:avLst/>
          </a:prstGeom>
          <a:noFill/>
        </p:spPr>
      </p:pic>
      <p:sp>
        <p:nvSpPr>
          <p:cNvPr id="5" name="Rectangle 5"/>
          <p:cNvSpPr txBox="1">
            <a:spLocks noChangeArrowheads="1"/>
          </p:cNvSpPr>
          <p:nvPr/>
        </p:nvSpPr>
        <p:spPr bwMode="auto">
          <a:xfrm>
            <a:off x="4368802" y="1117600"/>
            <a:ext cx="66294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en-US" sz="3200" b="1" kern="0" dirty="0" smtClean="0">
                <a:solidFill>
                  <a:srgbClr val="C60C30"/>
                </a:solidFill>
                <a:latin typeface="Arial"/>
              </a:rPr>
              <a:t>The Sweeter Road</a:t>
            </a:r>
          </a:p>
        </p:txBody>
      </p:sp>
      <p:sp>
        <p:nvSpPr>
          <p:cNvPr id="6" name="TextBox 5"/>
          <p:cNvSpPr txBox="1"/>
          <p:nvPr/>
        </p:nvSpPr>
        <p:spPr>
          <a:xfrm>
            <a:off x="403180" y="1295400"/>
            <a:ext cx="1120820" cy="923330"/>
          </a:xfrm>
          <a:prstGeom prst="rect">
            <a:avLst/>
          </a:prstGeom>
          <a:noFill/>
        </p:spPr>
        <p:txBody>
          <a:bodyPr wrap="none" rtlCol="0">
            <a:spAutoFit/>
          </a:bodyPr>
          <a:lstStyle/>
          <a:p>
            <a:pPr defTabSz="457200" fontAlgn="auto">
              <a:spcBef>
                <a:spcPts val="0"/>
              </a:spcBef>
              <a:spcAft>
                <a:spcPts val="0"/>
              </a:spcAft>
            </a:pPr>
            <a:r>
              <a:rPr lang="en-US" dirty="0" smtClean="0">
                <a:solidFill>
                  <a:srgbClr val="4B4B4B"/>
                </a:solidFill>
                <a:latin typeface="Arial"/>
              </a:rPr>
              <a:t>Microsoft</a:t>
            </a:r>
          </a:p>
          <a:p>
            <a:pPr defTabSz="457200" fontAlgn="auto">
              <a:spcBef>
                <a:spcPts val="0"/>
              </a:spcBef>
              <a:spcAft>
                <a:spcPts val="0"/>
              </a:spcAft>
            </a:pPr>
            <a:r>
              <a:rPr lang="en-US" dirty="0" smtClean="0">
                <a:solidFill>
                  <a:srgbClr val="4B4B4B"/>
                </a:solidFill>
                <a:latin typeface="Arial"/>
              </a:rPr>
              <a:t>Oracle</a:t>
            </a:r>
          </a:p>
          <a:p>
            <a:pPr defTabSz="457200" fontAlgn="auto">
              <a:spcBef>
                <a:spcPts val="0"/>
              </a:spcBef>
              <a:spcAft>
                <a:spcPts val="0"/>
              </a:spcAft>
            </a:pPr>
            <a:r>
              <a:rPr lang="en-US" dirty="0" smtClean="0">
                <a:solidFill>
                  <a:srgbClr val="4B4B4B"/>
                </a:solidFill>
                <a:latin typeface="Arial"/>
              </a:rPr>
              <a:t>SFDC</a:t>
            </a:r>
            <a:endParaRPr lang="en-US" dirty="0">
              <a:solidFill>
                <a:srgbClr val="4B4B4B"/>
              </a:solidFill>
              <a:latin typeface="Arial"/>
            </a:endParaRPr>
          </a:p>
        </p:txBody>
      </p:sp>
      <p:pic>
        <p:nvPicPr>
          <p:cNvPr id="7" name="Picture 5"/>
          <p:cNvPicPr>
            <a:picLocks noChangeAspect="1" noChangeArrowheads="1"/>
          </p:cNvPicPr>
          <p:nvPr/>
        </p:nvPicPr>
        <p:blipFill>
          <a:blip r:embed="rId3" cstate="print"/>
          <a:srcRect l="41111" t="72889" r="27222" b="12889"/>
          <a:stretch>
            <a:fillRect/>
          </a:stretch>
        </p:blipFill>
        <p:spPr bwMode="auto">
          <a:xfrm>
            <a:off x="5562600" y="168442"/>
            <a:ext cx="3200400" cy="898358"/>
          </a:xfrm>
          <a:prstGeom prst="rect">
            <a:avLst/>
          </a:prstGeom>
          <a:noFill/>
          <a:ln w="9525">
            <a:noFill/>
            <a:miter lim="800000"/>
            <a:headEnd/>
            <a:tailEnd/>
          </a:ln>
        </p:spPr>
      </p:pic>
      <p:sp>
        <p:nvSpPr>
          <p:cNvPr id="8" name="Slide Number Placeholder 5"/>
          <p:cNvSpPr>
            <a:spLocks noGrp="1"/>
          </p:cNvSpPr>
          <p:nvPr>
            <p:ph type="sldNum" sz="quarter" idx="4294967295"/>
          </p:nvPr>
        </p:nvSpPr>
        <p:spPr>
          <a:xfrm>
            <a:off x="5867400" y="6553200"/>
            <a:ext cx="762000" cy="168275"/>
          </a:xfrm>
          <a:prstGeom prst="rect">
            <a:avLst/>
          </a:prstGeom>
        </p:spPr>
        <p:txBody>
          <a:bodyPr/>
          <a:lstStyle/>
          <a:p>
            <a:pPr>
              <a:defRPr/>
            </a:pPr>
            <a:fld id="{BF17464F-1B86-4DDF-A896-C24A20FCED62}" type="slidenum">
              <a:rPr lang="en-US">
                <a:solidFill>
                  <a:srgbClr val="FFFFFF">
                    <a:lumMod val="65000"/>
                  </a:srgbClr>
                </a:solidFill>
                <a:latin typeface="Arial"/>
              </a:rPr>
              <a:pPr>
                <a:defRPr/>
              </a:pPr>
              <a:t>110</a:t>
            </a:fld>
            <a:endParaRPr lang="en-US" dirty="0">
              <a:solidFill>
                <a:srgbClr val="FFFFFF">
                  <a:lumMod val="65000"/>
                </a:srgbClr>
              </a:solidFill>
              <a:latin typeface="Arial"/>
            </a:endParaRPr>
          </a:p>
        </p:txBody>
      </p:sp>
      <p:pic>
        <p:nvPicPr>
          <p:cNvPr id="9" name="Picture 28" descr="IbmLogo"/>
          <p:cNvPicPr>
            <a:picLocks noChangeAspect="1" noChangeArrowheads="1"/>
          </p:cNvPicPr>
          <p:nvPr/>
        </p:nvPicPr>
        <p:blipFill>
          <a:blip r:embed="rId4">
            <a:extLst>
              <a:ext uri="{28A0092B-C50C-407E-A947-70E740481C1C}">
                <a14:useLocalDpi xmlns:a14="http://schemas.microsoft.com/office/drawing/2010/main" val="0"/>
              </a:ext>
            </a:extLst>
          </a:blip>
          <a:srcRect b="8064"/>
          <a:stretch>
            <a:fillRect/>
          </a:stretch>
        </p:blipFill>
        <p:spPr bwMode="auto">
          <a:xfrm>
            <a:off x="7027997" y="2544831"/>
            <a:ext cx="1857375"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a:stretch>
            <a:fillRect/>
          </a:stretch>
        </p:blipFill>
        <p:spPr>
          <a:xfrm>
            <a:off x="6867125" y="3367157"/>
            <a:ext cx="1895875" cy="1895875"/>
          </a:xfrm>
          <a:prstGeom prst="rect">
            <a:avLst/>
          </a:prstGeom>
        </p:spPr>
      </p:pic>
      <p:pic>
        <p:nvPicPr>
          <p:cNvPr id="2" name="Picture 1"/>
          <p:cNvPicPr>
            <a:picLocks noChangeAspect="1"/>
          </p:cNvPicPr>
          <p:nvPr/>
        </p:nvPicPr>
        <p:blipFill>
          <a:blip r:embed="rId6"/>
          <a:stretch>
            <a:fillRect/>
          </a:stretch>
        </p:blipFill>
        <p:spPr>
          <a:xfrm>
            <a:off x="147663" y="3476148"/>
            <a:ext cx="1119159" cy="1119159"/>
          </a:xfrm>
          <a:prstGeom prst="rect">
            <a:avLst/>
          </a:prstGeom>
        </p:spPr>
      </p:pic>
      <p:sp>
        <p:nvSpPr>
          <p:cNvPr id="10"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1"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12"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110</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41735459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631039" y="1523282"/>
            <a:ext cx="7970520" cy="1143000"/>
          </a:xfrm>
        </p:spPr>
        <p:txBody>
          <a:bodyPr/>
          <a:lstStyle/>
          <a:p>
            <a:r>
              <a:rPr lang="de-DE" sz="5400" dirty="0" smtClean="0">
                <a:solidFill>
                  <a:schemeClr val="bg1"/>
                </a:solidFill>
              </a:rPr>
              <a:t>Thank you</a:t>
            </a:r>
            <a:endParaRPr lang="en-US" sz="5400" dirty="0">
              <a:solidFill>
                <a:schemeClr val="bg1"/>
              </a:solidFill>
            </a:endParaRPr>
          </a:p>
        </p:txBody>
      </p:sp>
      <p:sp>
        <p:nvSpPr>
          <p:cNvPr id="3" name="Subtitle 2"/>
          <p:cNvSpPr>
            <a:spLocks noGrp="1"/>
          </p:cNvSpPr>
          <p:nvPr>
            <p:ph type="subTitle" sz="quarter" idx="1"/>
          </p:nvPr>
        </p:nvSpPr>
        <p:spPr>
          <a:xfrm>
            <a:off x="609600" y="4343400"/>
            <a:ext cx="7970520" cy="838200"/>
          </a:xfrm>
        </p:spPr>
        <p:txBody>
          <a:bodyPr/>
          <a:lstStyle/>
          <a:p>
            <a:r>
              <a:rPr lang="en-US" dirty="0" smtClean="0"/>
              <a:t>Tom Schuster</a:t>
            </a:r>
          </a:p>
          <a:p>
            <a:r>
              <a:rPr lang="en-US" dirty="0" smtClean="0"/>
              <a:t>tschuster@sugarcrm.com</a:t>
            </a:r>
            <a:endParaRPr lang="en-US" dirty="0"/>
          </a:p>
        </p:txBody>
      </p:sp>
    </p:spTree>
    <p:extLst>
      <p:ext uri="{BB962C8B-B14F-4D97-AF65-F5344CB8AC3E}">
        <p14:creationId xmlns:p14="http://schemas.microsoft.com/office/powerpoint/2010/main" val="935626372"/>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fld id="{C41DF9E3-15D0-4772-B7EF-435324EEFDC3}" type="slidenum">
              <a:rPr lang="en-US" smtClean="0">
                <a:solidFill>
                  <a:srgbClr val="FFFFFF">
                    <a:lumMod val="65000"/>
                  </a:srgbClr>
                </a:solidFill>
              </a:rPr>
              <a:pPr>
                <a:defRPr/>
              </a:pPr>
              <a:t>112</a:t>
            </a:fld>
            <a:endParaRPr lang="en-US" dirty="0">
              <a:solidFill>
                <a:srgbClr val="FFFFFF">
                  <a:lumMod val="65000"/>
                </a:srgbClr>
              </a:solidFill>
            </a:endParaRPr>
          </a:p>
        </p:txBody>
      </p:sp>
      <p:sp>
        <p:nvSpPr>
          <p:cNvPr id="3" name="Date Placeholder 2"/>
          <p:cNvSpPr>
            <a:spLocks noGrp="1"/>
          </p:cNvSpPr>
          <p:nvPr>
            <p:ph type="dt" sz="half" idx="2"/>
          </p:nvPr>
        </p:nvSpPr>
        <p:spPr/>
        <p:txBody>
          <a:bodyPr/>
          <a:lstStyle/>
          <a:p>
            <a:pPr>
              <a:defRPr/>
            </a:pPr>
            <a:fld id="{5B82C022-527E-4E9D-B16E-72DC3619E4DE}" type="datetime1">
              <a:rPr lang="en-US" smtClean="0">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pPr>
              <a:defRPr/>
            </a:pPr>
            <a:r>
              <a:rPr lang="en-US" smtClean="0">
                <a:solidFill>
                  <a:srgbClr val="FFFFFF">
                    <a:lumMod val="65000"/>
                  </a:srgbClr>
                </a:solidFill>
              </a:rPr>
              <a:t>©2011 SugarCRM Inc. All rights reserved.</a:t>
            </a:r>
            <a:endParaRPr lang="en-US">
              <a:solidFill>
                <a:srgbClr val="FFFFFF">
                  <a:lumMod val="65000"/>
                </a:srgbClr>
              </a:solidFill>
            </a:endParaRPr>
          </a:p>
        </p:txBody>
      </p:sp>
      <p:sp>
        <p:nvSpPr>
          <p:cNvPr id="5" name="TextBox 4"/>
          <p:cNvSpPr txBox="1"/>
          <p:nvPr/>
        </p:nvSpPr>
        <p:spPr>
          <a:xfrm>
            <a:off x="3908998" y="762000"/>
            <a:ext cx="1326004" cy="1077218"/>
          </a:xfrm>
          <a:prstGeom prst="rect">
            <a:avLst/>
          </a:prstGeom>
          <a:noFill/>
        </p:spPr>
        <p:txBody>
          <a:bodyPr wrap="none" rtlCol="0">
            <a:spAutoFit/>
          </a:bodyPr>
          <a:lstStyle/>
          <a:p>
            <a:pPr algn="ctr"/>
            <a:r>
              <a:rPr lang="en-US" sz="3200" b="1" dirty="0" smtClean="0">
                <a:solidFill>
                  <a:schemeClr val="accent1"/>
                </a:solidFill>
              </a:rPr>
              <a:t>Break</a:t>
            </a:r>
            <a:br>
              <a:rPr lang="en-US" sz="3200" b="1" dirty="0" smtClean="0">
                <a:solidFill>
                  <a:schemeClr val="accent1"/>
                </a:solidFill>
              </a:rPr>
            </a:br>
            <a:endParaRPr lang="en-US" sz="3200" b="1" dirty="0">
              <a:solidFill>
                <a:schemeClr val="accent1"/>
              </a:solidFill>
            </a:endParaRPr>
          </a:p>
        </p:txBody>
      </p:sp>
    </p:spTree>
    <p:extLst>
      <p:ext uri="{BB962C8B-B14F-4D97-AF65-F5344CB8AC3E}">
        <p14:creationId xmlns:p14="http://schemas.microsoft.com/office/powerpoint/2010/main" val="3913443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460500"/>
            <a:ext cx="9144000" cy="3912075"/>
          </a:xfrm>
          <a:prstGeom prst="rect">
            <a:avLst/>
          </a:prstGeom>
        </p:spPr>
      </p:pic>
      <p:sp>
        <p:nvSpPr>
          <p:cNvPr id="7" name="Title 3"/>
          <p:cNvSpPr>
            <a:spLocks noGrp="1"/>
          </p:cNvSpPr>
          <p:nvPr>
            <p:ph type="title"/>
          </p:nvPr>
        </p:nvSpPr>
        <p:spPr>
          <a:xfrm>
            <a:off x="457200" y="0"/>
            <a:ext cx="8382000" cy="762000"/>
          </a:xfrm>
        </p:spPr>
        <p:txBody>
          <a:bodyPr/>
          <a:lstStyle/>
          <a:p>
            <a:r>
              <a:rPr lang="en-US" dirty="0"/>
              <a:t>Change: </a:t>
            </a:r>
            <a:r>
              <a:rPr lang="en-US" dirty="0" smtClean="0"/>
              <a:t>Egypt’s Facebook Revolution</a:t>
            </a:r>
          </a:p>
        </p:txBody>
      </p:sp>
      <p:pic>
        <p:nvPicPr>
          <p:cNvPr id="8" name="Picture 7"/>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31439514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381000"/>
            <a:ext cx="9144000" cy="6081204"/>
          </a:xfrm>
          <a:prstGeom prst="rect">
            <a:avLst/>
          </a:prstGeom>
        </p:spPr>
      </p:pic>
      <p:sp>
        <p:nvSpPr>
          <p:cNvPr id="8" name="Title 3"/>
          <p:cNvSpPr>
            <a:spLocks noGrp="1"/>
          </p:cNvSpPr>
          <p:nvPr>
            <p:ph type="title"/>
          </p:nvPr>
        </p:nvSpPr>
        <p:spPr>
          <a:xfrm>
            <a:off x="457200" y="-228600"/>
            <a:ext cx="8382000" cy="762000"/>
          </a:xfrm>
        </p:spPr>
        <p:txBody>
          <a:bodyPr/>
          <a:lstStyle/>
          <a:p>
            <a:r>
              <a:rPr lang="en-US" dirty="0"/>
              <a:t>Change: </a:t>
            </a:r>
            <a:r>
              <a:rPr lang="en-US" dirty="0" smtClean="0"/>
              <a:t>Occupy Wall Street Revolution</a:t>
            </a:r>
          </a:p>
        </p:txBody>
      </p:sp>
      <p:pic>
        <p:nvPicPr>
          <p:cNvPr id="9" name="Picture 8"/>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86801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a:xfrm>
            <a:off x="457200" y="0"/>
            <a:ext cx="8686800" cy="762000"/>
          </a:xfrm>
        </p:spPr>
        <p:txBody>
          <a:bodyPr/>
          <a:lstStyle/>
          <a:p>
            <a:pPr eaLnBrk="1" hangingPunct="1"/>
            <a:r>
              <a:rPr lang="en-US" smtClean="0"/>
              <a:t>Change: Customers Believe Customers</a:t>
            </a:r>
          </a:p>
        </p:txBody>
      </p:sp>
      <p:sp>
        <p:nvSpPr>
          <p:cNvPr id="4" name="Title 3"/>
          <p:cNvSpPr txBox="1">
            <a:spLocks/>
          </p:cNvSpPr>
          <p:nvPr/>
        </p:nvSpPr>
        <p:spPr bwMode="auto">
          <a:xfrm>
            <a:off x="301625" y="674688"/>
            <a:ext cx="8686800" cy="762000"/>
          </a:xfrm>
          <a:prstGeom prst="rect">
            <a:avLst/>
          </a:prstGeom>
          <a:noFill/>
          <a:ln w="9525">
            <a:noFill/>
            <a:miter lim="800000"/>
            <a:headEnd/>
            <a:tailEnd/>
          </a:ln>
        </p:spPr>
        <p:txBody>
          <a:bodyPr lIns="0" rIns="0" anchor="ctr"/>
          <a:lstStyle/>
          <a:p>
            <a:pPr algn="ctr">
              <a:defRPr/>
            </a:pPr>
            <a:r>
              <a:rPr lang="en-US" sz="3000" b="1" kern="0" dirty="0">
                <a:solidFill>
                  <a:srgbClr val="C60C30"/>
                </a:solidFill>
                <a:latin typeface="Arial"/>
              </a:rPr>
              <a:t>Not Companies!</a:t>
            </a:r>
          </a:p>
        </p:txBody>
      </p:sp>
      <p:pic>
        <p:nvPicPr>
          <p:cNvPr id="2" name="Picture 1"/>
          <p:cNvPicPr>
            <a:picLocks noChangeAspect="1"/>
          </p:cNvPicPr>
          <p:nvPr/>
        </p:nvPicPr>
        <p:blipFill>
          <a:blip r:embed="rId3"/>
          <a:stretch>
            <a:fillRect/>
          </a:stretch>
        </p:blipFill>
        <p:spPr>
          <a:xfrm>
            <a:off x="1219200" y="1376338"/>
            <a:ext cx="6324600" cy="4948262"/>
          </a:xfrm>
          <a:prstGeom prst="rect">
            <a:avLst/>
          </a:prstGeom>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2"/>
          <p:cNvSpPr txBox="1">
            <a:spLocks/>
          </p:cNvSpPr>
          <p:nvPr/>
        </p:nvSpPr>
        <p:spPr bwMode="auto">
          <a:xfrm>
            <a:off x="304800" y="838200"/>
            <a:ext cx="8534400" cy="2214563"/>
          </a:xfrm>
          <a:prstGeom prst="rect">
            <a:avLst/>
          </a:prstGeom>
          <a:noFill/>
          <a:ln w="9525">
            <a:noFill/>
            <a:miter lim="800000"/>
            <a:headEnd/>
            <a:tailEnd/>
          </a:ln>
        </p:spPr>
        <p:txBody>
          <a:bodyPr/>
          <a:lstStyle/>
          <a:p>
            <a:pPr indent="11113" eaLnBrk="0" hangingPunct="0">
              <a:spcBef>
                <a:spcPct val="20000"/>
              </a:spcBef>
              <a:buClr>
                <a:srgbClr val="FFC83C"/>
              </a:buClr>
            </a:pPr>
            <a:endParaRPr lang="en-US" sz="1200">
              <a:solidFill>
                <a:srgbClr val="4B4B4B"/>
              </a:solidFill>
            </a:endParaRPr>
          </a:p>
        </p:txBody>
      </p:sp>
      <p:sp>
        <p:nvSpPr>
          <p:cNvPr id="16386" name="Title 12"/>
          <p:cNvSpPr>
            <a:spLocks noGrp="1"/>
          </p:cNvSpPr>
          <p:nvPr>
            <p:ph type="title"/>
          </p:nvPr>
        </p:nvSpPr>
        <p:spPr/>
        <p:txBody>
          <a:bodyPr/>
          <a:lstStyle/>
          <a:p>
            <a:pPr eaLnBrk="1" hangingPunct="1"/>
            <a:r>
              <a:rPr lang="en-US" smtClean="0"/>
              <a:t>Change: Traditional Buying Model</a:t>
            </a:r>
          </a:p>
        </p:txBody>
      </p:sp>
      <p:pic>
        <p:nvPicPr>
          <p:cNvPr id="16387"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85800" y="1295400"/>
            <a:ext cx="7702550" cy="4648200"/>
          </a:xfrm>
          <a:prstGeom prst="rect">
            <a:avLst/>
          </a:prstGeom>
          <a:noFill/>
          <a:ln w="9525">
            <a:noFill/>
            <a:miter lim="800000"/>
            <a:headEnd/>
            <a:tailEnd/>
          </a:ln>
        </p:spPr>
      </p:pic>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2"/>
          <p:cNvSpPr txBox="1">
            <a:spLocks/>
          </p:cNvSpPr>
          <p:nvPr/>
        </p:nvSpPr>
        <p:spPr bwMode="auto">
          <a:xfrm>
            <a:off x="304800" y="762000"/>
            <a:ext cx="8534400" cy="2290763"/>
          </a:xfrm>
          <a:prstGeom prst="rect">
            <a:avLst/>
          </a:prstGeom>
          <a:noFill/>
          <a:ln w="9525">
            <a:noFill/>
            <a:miter lim="800000"/>
            <a:headEnd/>
            <a:tailEnd/>
          </a:ln>
        </p:spPr>
        <p:txBody>
          <a:bodyPr/>
          <a:lstStyle/>
          <a:p>
            <a:pPr indent="11113" eaLnBrk="0" hangingPunct="0">
              <a:spcBef>
                <a:spcPct val="20000"/>
              </a:spcBef>
              <a:buClr>
                <a:srgbClr val="FFC83C"/>
              </a:buClr>
            </a:pPr>
            <a:endParaRPr lang="en-US" sz="1100">
              <a:solidFill>
                <a:srgbClr val="4B4B4B"/>
              </a:solidFill>
            </a:endParaRPr>
          </a:p>
        </p:txBody>
      </p:sp>
      <p:pic>
        <p:nvPicPr>
          <p:cNvPr id="1843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09600" y="914400"/>
            <a:ext cx="8001000" cy="5403850"/>
          </a:xfrm>
          <a:prstGeom prst="rect">
            <a:avLst/>
          </a:prstGeom>
          <a:noFill/>
          <a:ln w="9525">
            <a:noFill/>
            <a:miter lim="800000"/>
            <a:headEnd/>
            <a:tailEnd/>
          </a:ln>
        </p:spPr>
      </p:pic>
      <p:sp>
        <p:nvSpPr>
          <p:cNvPr id="18435" name="Title 8"/>
          <p:cNvSpPr>
            <a:spLocks noGrp="1"/>
          </p:cNvSpPr>
          <p:nvPr>
            <p:ph type="title"/>
          </p:nvPr>
        </p:nvSpPr>
        <p:spPr/>
        <p:txBody>
          <a:bodyPr/>
          <a:lstStyle/>
          <a:p>
            <a:pPr eaLnBrk="1" hangingPunct="1"/>
            <a:r>
              <a:rPr lang="en-US" smtClean="0"/>
              <a:t>Change: New Buying Model</a:t>
            </a:r>
          </a:p>
        </p:txBody>
      </p:sp>
      <p:pic>
        <p:nvPicPr>
          <p:cNvPr id="5" name="Picture 4"/>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1"/>
          <p:cNvSpPr>
            <a:spLocks noGrp="1"/>
          </p:cNvSpPr>
          <p:nvPr>
            <p:ph type="title"/>
          </p:nvPr>
        </p:nvSpPr>
        <p:spPr/>
        <p:txBody>
          <a:bodyPr/>
          <a:lstStyle/>
          <a:p>
            <a:pPr eaLnBrk="1" hangingPunct="1"/>
            <a:r>
              <a:rPr lang="en-US" smtClean="0"/>
              <a:t>Change: Social is Changing Business</a:t>
            </a:r>
          </a:p>
        </p:txBody>
      </p:sp>
      <p:pic>
        <p:nvPicPr>
          <p:cNvPr id="20485" name="Picture 10"/>
          <p:cNvPicPr>
            <a:picLocks noChangeAspect="1"/>
          </p:cNvPicPr>
          <p:nvPr/>
        </p:nvPicPr>
        <p:blipFill>
          <a:blip r:embed="rId3"/>
          <a:srcRect/>
          <a:stretch>
            <a:fillRect/>
          </a:stretch>
        </p:blipFill>
        <p:spPr bwMode="auto">
          <a:xfrm>
            <a:off x="2667000" y="1543050"/>
            <a:ext cx="3495675" cy="3657600"/>
          </a:xfrm>
          <a:prstGeom prst="rect">
            <a:avLst/>
          </a:prstGeom>
          <a:noFill/>
          <a:ln w="9525">
            <a:noFill/>
            <a:miter lim="800000"/>
            <a:headEnd/>
            <a:tailEnd/>
          </a:ln>
        </p:spPr>
      </p:pic>
      <p:pic>
        <p:nvPicPr>
          <p:cNvPr id="4" name="Picture 3"/>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579438" y="2943225"/>
            <a:ext cx="8077200" cy="762000"/>
          </a:xfrm>
        </p:spPr>
        <p:txBody>
          <a:bodyPr/>
          <a:lstStyle/>
          <a:p>
            <a:pPr eaLnBrk="1" hangingPunct="1"/>
            <a:r>
              <a:rPr lang="en-US" sz="7200" smtClean="0"/>
              <a:t>The New Rules</a:t>
            </a:r>
          </a:p>
        </p:txBody>
      </p:sp>
      <p:pic>
        <p:nvPicPr>
          <p:cNvPr id="3" name="Picture 2"/>
          <p:cNvPicPr>
            <a:picLocks noChangeAspect="1"/>
          </p:cNvPicPr>
          <p:nvPr/>
        </p:nvPicPr>
        <p:blipFill>
          <a:blip r:embed="rId3"/>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eaLnBrk="1" hangingPunct="1"/>
            <a:r>
              <a:rPr lang="en-US" smtClean="0"/>
              <a:t>Rule #1: You Are Not In Control </a:t>
            </a:r>
          </a:p>
        </p:txBody>
      </p:sp>
      <p:pic>
        <p:nvPicPr>
          <p:cNvPr id="2" name="Picture 1">
            <a:hlinkClick r:id="rId3"/>
          </p:cNvPr>
          <p:cNvPicPr>
            <a:picLocks noChangeAspect="1"/>
          </p:cNvPicPr>
          <p:nvPr/>
        </p:nvPicPr>
        <p:blipFill>
          <a:blip r:embed="rId4"/>
          <a:stretch>
            <a:fillRect/>
          </a:stretch>
        </p:blipFill>
        <p:spPr>
          <a:xfrm>
            <a:off x="914400" y="692345"/>
            <a:ext cx="7315200" cy="5632255"/>
          </a:xfrm>
          <a:prstGeom prst="rect">
            <a:avLst/>
          </a:prstGeom>
        </p:spPr>
      </p:pic>
      <p:pic>
        <p:nvPicPr>
          <p:cNvPr id="4" name="Picture 3"/>
          <p:cNvPicPr>
            <a:picLocks noChangeAspect="1"/>
          </p:cNvPicPr>
          <p:nvPr/>
        </p:nvPicPr>
        <p:blipFill>
          <a:blip r:embed="rId5"/>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304800" y="914400"/>
            <a:ext cx="8686800" cy="5257800"/>
          </a:xfrm>
        </p:spPr>
        <p:txBody>
          <a:bodyPr/>
          <a:lstStyle/>
          <a:p>
            <a:r>
              <a:rPr lang="en-US" sz="2400" dirty="0" smtClean="0"/>
              <a:t>The New Rules of Social CRM (Clint </a:t>
            </a:r>
            <a:r>
              <a:rPr lang="en-US" sz="2400" dirty="0" err="1" smtClean="0"/>
              <a:t>Oram</a:t>
            </a:r>
            <a:r>
              <a:rPr lang="en-US" sz="2400" dirty="0" smtClean="0"/>
              <a:t>, SugarCRM)</a:t>
            </a:r>
          </a:p>
          <a:p>
            <a:endParaRPr lang="en-US" sz="2400" dirty="0"/>
          </a:p>
          <a:p>
            <a:r>
              <a:rPr lang="en-US" sz="2400" dirty="0" smtClean="0"/>
              <a:t>How to become a Social Business (Roy Lee, IBM)</a:t>
            </a:r>
          </a:p>
          <a:p>
            <a:endParaRPr lang="en-US" sz="2400" dirty="0"/>
          </a:p>
          <a:p>
            <a:r>
              <a:rPr lang="en-US" sz="2400" dirty="0" smtClean="0"/>
              <a:t>How Do You Get Started (Tom Schuster, SugarCRM)</a:t>
            </a:r>
          </a:p>
          <a:p>
            <a:endParaRPr lang="en-US" sz="2400" dirty="0"/>
          </a:p>
          <a:p>
            <a:r>
              <a:rPr lang="en-US" sz="2400" dirty="0" smtClean="0"/>
              <a:t>Networking Break</a:t>
            </a:r>
          </a:p>
          <a:p>
            <a:endParaRPr lang="en-US" sz="2400" dirty="0"/>
          </a:p>
          <a:p>
            <a:r>
              <a:rPr lang="en-US" sz="2400" dirty="0" smtClean="0"/>
              <a:t>Customer Testimonials (Rod Beer, Beer and Partners and </a:t>
            </a:r>
            <a:r>
              <a:rPr lang="en-US" sz="2400" dirty="0"/>
              <a:t>Rob de Main, </a:t>
            </a:r>
            <a:r>
              <a:rPr lang="en-US" sz="2400" dirty="0" smtClean="0"/>
              <a:t>Verticality)</a:t>
            </a:r>
          </a:p>
          <a:p>
            <a:endParaRPr lang="en-US" sz="2400" dirty="0"/>
          </a:p>
          <a:p>
            <a:r>
              <a:rPr lang="en-US" sz="2400" dirty="0" smtClean="0"/>
              <a:t>A Day in the Life of a Social Business (Simon Chapman and David Bushnell, </a:t>
            </a:r>
            <a:r>
              <a:rPr lang="en-US" sz="2400" dirty="0" err="1" smtClean="0"/>
              <a:t>EnableIT</a:t>
            </a:r>
            <a:r>
              <a:rPr lang="en-US" sz="2400" dirty="0" smtClean="0"/>
              <a:t>)</a:t>
            </a:r>
            <a:endParaRPr lang="en-US" sz="2400" dirty="0"/>
          </a:p>
        </p:txBody>
      </p:sp>
    </p:spTree>
    <p:extLst>
      <p:ext uri="{BB962C8B-B14F-4D97-AF65-F5344CB8AC3E}">
        <p14:creationId xmlns:p14="http://schemas.microsoft.com/office/powerpoint/2010/main" val="184060611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pPr eaLnBrk="1" hangingPunct="1"/>
            <a:r>
              <a:rPr lang="en-US" dirty="0" smtClean="0"/>
              <a:t>Customers Manage You</a:t>
            </a:r>
          </a:p>
        </p:txBody>
      </p:sp>
      <p:pic>
        <p:nvPicPr>
          <p:cNvPr id="3" name="Picture 2"/>
          <p:cNvPicPr>
            <a:picLocks noChangeAspect="1"/>
          </p:cNvPicPr>
          <p:nvPr/>
        </p:nvPicPr>
        <p:blipFill>
          <a:blip r:embed="rId3"/>
          <a:stretch>
            <a:fillRect/>
          </a:stretch>
        </p:blipFill>
        <p:spPr>
          <a:xfrm>
            <a:off x="939800" y="1689100"/>
            <a:ext cx="7264400" cy="3467100"/>
          </a:xfrm>
          <a:prstGeom prst="rect">
            <a:avLst/>
          </a:prstGeom>
        </p:spPr>
      </p:pic>
      <p:pic>
        <p:nvPicPr>
          <p:cNvPr id="4" name="Picture 3"/>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pPr eaLnBrk="1" hangingPunct="1"/>
            <a:r>
              <a:rPr lang="en-US" smtClean="0"/>
              <a:t>Rule #2: Traditional Marketing is Declining</a:t>
            </a:r>
          </a:p>
        </p:txBody>
      </p:sp>
      <p:graphicFrame>
        <p:nvGraphicFramePr>
          <p:cNvPr id="5" name="Chart 4"/>
          <p:cNvGraphicFramePr>
            <a:graphicFrameLocks/>
          </p:cNvGraphicFramePr>
          <p:nvPr/>
        </p:nvGraphicFramePr>
        <p:xfrm>
          <a:off x="1447800" y="1266825"/>
          <a:ext cx="7696200" cy="43243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720760358"/>
              </p:ext>
            </p:extLst>
          </p:nvPr>
        </p:nvGraphicFramePr>
        <p:xfrm>
          <a:off x="353836" y="2401152"/>
          <a:ext cx="1630537" cy="2878667"/>
        </p:xfrm>
        <a:graphic>
          <a:graphicData uri="http://schemas.openxmlformats.org/drawingml/2006/table">
            <a:tbl>
              <a:tblPr>
                <a:effectLst/>
                <a:tableStyleId>{69C7853C-536D-4A76-A0AE-DD22124D55A5}</a:tableStyleId>
              </a:tblPr>
              <a:tblGrid>
                <a:gridCol w="1630537"/>
              </a:tblGrid>
              <a:tr h="261697">
                <a:tc>
                  <a:txBody>
                    <a:bodyPr/>
                    <a:lstStyle/>
                    <a:p>
                      <a:pPr algn="l" fontAlgn="b"/>
                      <a:r>
                        <a:rPr lang="en-US" sz="1200" u="none" strike="noStrike">
                          <a:effectLst/>
                        </a:rPr>
                        <a:t>Social Media</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dirty="0">
                          <a:effectLst/>
                        </a:rPr>
                        <a:t>Digital and Online</a:t>
                      </a:r>
                      <a:endParaRPr lang="en-US" sz="1200" b="0" i="0" u="none" strike="noStrike" dirty="0">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Public Relations</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Direct Marketing</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Data Analysis</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Marketing Collateral</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dirty="0">
                          <a:effectLst/>
                        </a:rPr>
                        <a:t>Paid Search</a:t>
                      </a:r>
                      <a:endParaRPr lang="en-US" sz="1200" b="0" i="0" u="none" strike="noStrike" dirty="0">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Events</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Print</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a:effectLst/>
                        </a:rPr>
                        <a:t>TV and Radio</a:t>
                      </a:r>
                      <a:endParaRPr lang="en-US" sz="1200" b="0" i="0" u="none" strike="noStrike">
                        <a:solidFill>
                          <a:srgbClr val="000000"/>
                        </a:solidFill>
                        <a:effectLst/>
                        <a:latin typeface="Calibri"/>
                      </a:endParaRPr>
                    </a:p>
                  </a:txBody>
                  <a:tcPr marL="12700" marR="12700" marT="12700" marB="0" anchor="b"/>
                </a:tc>
              </a:tr>
              <a:tr h="261697">
                <a:tc>
                  <a:txBody>
                    <a:bodyPr/>
                    <a:lstStyle/>
                    <a:p>
                      <a:pPr algn="l" fontAlgn="b"/>
                      <a:r>
                        <a:rPr lang="en-US" sz="1200" u="none" strike="noStrike" dirty="0">
                          <a:effectLst/>
                        </a:rPr>
                        <a:t>Out-of-Home</a:t>
                      </a:r>
                      <a:endParaRPr lang="en-US" sz="1200" b="0" i="0" u="none" strike="noStrike" dirty="0">
                        <a:solidFill>
                          <a:srgbClr val="000000"/>
                        </a:solidFill>
                        <a:effectLst/>
                        <a:latin typeface="Calibri"/>
                      </a:endParaRPr>
                    </a:p>
                  </a:txBody>
                  <a:tcPr marL="12700" marR="12700" marT="12700" marB="0" anchor="b"/>
                </a:tc>
              </a:tr>
            </a:tbl>
          </a:graphicData>
        </a:graphic>
      </p:graphicFrame>
      <p:sp>
        <p:nvSpPr>
          <p:cNvPr id="27652" name="TextBox 6"/>
          <p:cNvSpPr txBox="1">
            <a:spLocks noChangeArrowheads="1"/>
          </p:cNvSpPr>
          <p:nvPr/>
        </p:nvSpPr>
        <p:spPr bwMode="auto">
          <a:xfrm>
            <a:off x="663575" y="6011863"/>
            <a:ext cx="5940425" cy="368300"/>
          </a:xfrm>
          <a:prstGeom prst="rect">
            <a:avLst/>
          </a:prstGeom>
          <a:noFill/>
          <a:ln w="9525">
            <a:noFill/>
            <a:miter lim="800000"/>
            <a:headEnd/>
            <a:tailEnd/>
          </a:ln>
        </p:spPr>
        <p:txBody>
          <a:bodyPr wrap="none">
            <a:spAutoFit/>
          </a:bodyPr>
          <a:lstStyle/>
          <a:p>
            <a:r>
              <a:rPr lang="en-US">
                <a:solidFill>
                  <a:srgbClr val="4B4B4B"/>
                </a:solidFill>
              </a:rPr>
              <a:t>Source: Booz &amp; Company’s B2B Marketing Survey 2010</a:t>
            </a:r>
          </a:p>
        </p:txBody>
      </p:sp>
      <p:pic>
        <p:nvPicPr>
          <p:cNvPr id="7" name="Picture 6"/>
          <p:cNvPicPr>
            <a:picLocks noChangeAspect="1"/>
          </p:cNvPicPr>
          <p:nvPr/>
        </p:nvPicPr>
        <p:blipFill>
          <a:blip r:embed="rId3"/>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pPr eaLnBrk="1" hangingPunct="1"/>
            <a:r>
              <a:rPr lang="en-US" smtClean="0"/>
              <a:t>How People Connect with Companies</a:t>
            </a:r>
          </a:p>
        </p:txBody>
      </p:sp>
      <p:pic>
        <p:nvPicPr>
          <p:cNvPr id="28675" name="Picture 6" descr=":SugarCRM Documents:wp images:Hubspot 4.tiff"/>
          <p:cNvPicPr>
            <a:picLocks noChangeAspect="1" noChangeArrowheads="1"/>
          </p:cNvPicPr>
          <p:nvPr/>
        </p:nvPicPr>
        <p:blipFill>
          <a:blip r:embed="rId3"/>
          <a:srcRect/>
          <a:stretch>
            <a:fillRect/>
          </a:stretch>
        </p:blipFill>
        <p:spPr bwMode="auto">
          <a:xfrm>
            <a:off x="423863" y="715963"/>
            <a:ext cx="4995862" cy="2941637"/>
          </a:xfrm>
          <a:prstGeom prst="rect">
            <a:avLst/>
          </a:prstGeom>
          <a:noFill/>
          <a:ln w="9525">
            <a:noFill/>
            <a:miter lim="800000"/>
            <a:headEnd/>
            <a:tailEnd/>
          </a:ln>
        </p:spPr>
      </p:pic>
      <p:pic>
        <p:nvPicPr>
          <p:cNvPr id="28676" name="Picture 6" descr=":SugarCRM Documents:wp images:Hubspot 4.tiff"/>
          <p:cNvPicPr>
            <a:picLocks noChangeAspect="1" noChangeArrowheads="1"/>
          </p:cNvPicPr>
          <p:nvPr/>
        </p:nvPicPr>
        <p:blipFill>
          <a:blip r:embed="rId4"/>
          <a:srcRect/>
          <a:stretch>
            <a:fillRect/>
          </a:stretch>
        </p:blipFill>
        <p:spPr bwMode="auto">
          <a:xfrm>
            <a:off x="4386263" y="3657600"/>
            <a:ext cx="4529137" cy="2735263"/>
          </a:xfrm>
          <a:prstGeom prst="rect">
            <a:avLst/>
          </a:prstGeom>
          <a:noFill/>
          <a:ln w="9525">
            <a:noFill/>
            <a:miter lim="800000"/>
            <a:headEnd/>
            <a:tailEnd/>
          </a:ln>
        </p:spPr>
      </p:pic>
      <p:sp>
        <p:nvSpPr>
          <p:cNvPr id="6" name="Content Placeholder 10"/>
          <p:cNvSpPr txBox="1">
            <a:spLocks/>
          </p:cNvSpPr>
          <p:nvPr/>
        </p:nvSpPr>
        <p:spPr bwMode="auto">
          <a:xfrm>
            <a:off x="5105400" y="990600"/>
            <a:ext cx="3810000" cy="2438400"/>
          </a:xfrm>
          <a:prstGeom prst="rect">
            <a:avLst/>
          </a:prstGeom>
          <a:noFill/>
          <a:ln w="9525">
            <a:noFill/>
            <a:miter lim="800000"/>
            <a:headEnd/>
            <a:tailEnd/>
          </a:ln>
        </p:spPr>
        <p:txBody>
          <a:bodyPr/>
          <a:lstStyle/>
          <a:p>
            <a:pPr marL="346075" indent="-346075" eaLnBrk="0" hangingPunct="0">
              <a:spcBef>
                <a:spcPts val="0"/>
              </a:spcBef>
              <a:defRPr/>
            </a:pPr>
            <a:r>
              <a:rPr lang="en-US" sz="3200" kern="0" dirty="0">
                <a:solidFill>
                  <a:srgbClr val="000000"/>
                </a:solidFill>
                <a:latin typeface="Arial"/>
              </a:rPr>
              <a:t>Inbound</a:t>
            </a:r>
          </a:p>
          <a:p>
            <a:pPr marL="346075" indent="-346075" eaLnBrk="0" hangingPunct="0">
              <a:spcBef>
                <a:spcPts val="0"/>
              </a:spcBef>
              <a:defRPr/>
            </a:pPr>
            <a:r>
              <a:rPr lang="en-US" sz="3200" kern="0" dirty="0">
                <a:solidFill>
                  <a:srgbClr val="000000"/>
                </a:solidFill>
                <a:latin typeface="Arial"/>
              </a:rPr>
              <a:t>Permission</a:t>
            </a:r>
          </a:p>
          <a:p>
            <a:pPr marL="346075" indent="-346075" eaLnBrk="0" hangingPunct="0">
              <a:spcBef>
                <a:spcPts val="0"/>
              </a:spcBef>
              <a:defRPr/>
            </a:pPr>
            <a:r>
              <a:rPr lang="en-US" sz="3200" kern="0" dirty="0">
                <a:solidFill>
                  <a:srgbClr val="000000"/>
                </a:solidFill>
                <a:latin typeface="Arial"/>
              </a:rPr>
              <a:t>Customer-Driven </a:t>
            </a:r>
            <a:endParaRPr lang="en-US" sz="3200" b="1" kern="0" dirty="0">
              <a:solidFill>
                <a:srgbClr val="000000"/>
              </a:solidFill>
              <a:latin typeface="Arial"/>
            </a:endParaRPr>
          </a:p>
        </p:txBody>
      </p:sp>
      <p:sp>
        <p:nvSpPr>
          <p:cNvPr id="7" name="Up Arrow 6"/>
          <p:cNvSpPr/>
          <p:nvPr/>
        </p:nvSpPr>
        <p:spPr>
          <a:xfrm>
            <a:off x="8077200" y="838200"/>
            <a:ext cx="1066800" cy="1219200"/>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latin typeface="Arial"/>
            </a:endParaRPr>
          </a:p>
        </p:txBody>
      </p:sp>
      <p:sp>
        <p:nvSpPr>
          <p:cNvPr id="8" name="Content Placeholder 10"/>
          <p:cNvSpPr txBox="1">
            <a:spLocks/>
          </p:cNvSpPr>
          <p:nvPr/>
        </p:nvSpPr>
        <p:spPr bwMode="auto">
          <a:xfrm>
            <a:off x="685800" y="3657600"/>
            <a:ext cx="3810000" cy="2438400"/>
          </a:xfrm>
          <a:prstGeom prst="rect">
            <a:avLst/>
          </a:prstGeom>
          <a:noFill/>
          <a:ln w="9525">
            <a:noFill/>
            <a:miter lim="800000"/>
            <a:headEnd/>
            <a:tailEnd/>
          </a:ln>
        </p:spPr>
        <p:txBody>
          <a:bodyPr/>
          <a:lstStyle/>
          <a:p>
            <a:pPr marL="346075" indent="-346075" eaLnBrk="0" hangingPunct="0">
              <a:spcBef>
                <a:spcPts val="0"/>
              </a:spcBef>
              <a:defRPr/>
            </a:pPr>
            <a:r>
              <a:rPr lang="en-US" sz="3200" kern="0" dirty="0">
                <a:solidFill>
                  <a:srgbClr val="000000"/>
                </a:solidFill>
                <a:latin typeface="Arial"/>
              </a:rPr>
              <a:t>Outbound</a:t>
            </a:r>
          </a:p>
          <a:p>
            <a:pPr marL="346075" indent="-346075" eaLnBrk="0" hangingPunct="0">
              <a:spcBef>
                <a:spcPts val="0"/>
              </a:spcBef>
              <a:defRPr/>
            </a:pPr>
            <a:r>
              <a:rPr lang="en-US" sz="3200" kern="0" dirty="0">
                <a:solidFill>
                  <a:srgbClr val="000000"/>
                </a:solidFill>
                <a:latin typeface="Arial"/>
              </a:rPr>
              <a:t>Interruption</a:t>
            </a:r>
          </a:p>
          <a:p>
            <a:pPr marL="346075" indent="-346075" eaLnBrk="0" hangingPunct="0">
              <a:spcBef>
                <a:spcPts val="0"/>
              </a:spcBef>
              <a:defRPr/>
            </a:pPr>
            <a:r>
              <a:rPr lang="en-US" sz="3200" kern="0" dirty="0">
                <a:solidFill>
                  <a:srgbClr val="000000"/>
                </a:solidFill>
                <a:latin typeface="Arial"/>
              </a:rPr>
              <a:t>Vendor-Driven </a:t>
            </a:r>
            <a:endParaRPr lang="en-US" sz="3200" b="1" kern="0" dirty="0">
              <a:solidFill>
                <a:srgbClr val="000000"/>
              </a:solidFill>
              <a:latin typeface="Arial"/>
            </a:endParaRPr>
          </a:p>
        </p:txBody>
      </p:sp>
      <p:sp>
        <p:nvSpPr>
          <p:cNvPr id="9" name="Up Arrow 8"/>
          <p:cNvSpPr/>
          <p:nvPr/>
        </p:nvSpPr>
        <p:spPr>
          <a:xfrm rot="10800000">
            <a:off x="3505200" y="3657600"/>
            <a:ext cx="1066800" cy="1219200"/>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latin typeface="Arial"/>
            </a:endParaRPr>
          </a:p>
        </p:txBody>
      </p:sp>
      <p:pic>
        <p:nvPicPr>
          <p:cNvPr id="10" name="Picture 9"/>
          <p:cNvPicPr>
            <a:picLocks noChangeAspect="1"/>
          </p:cNvPicPr>
          <p:nvPr/>
        </p:nvPicPr>
        <p:blipFill>
          <a:blip r:embed="rId5"/>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p:cNvPicPr>
          <p:nvPr/>
        </p:nvPicPr>
        <p:blipFill>
          <a:blip r:embed="rId3"/>
          <a:srcRect/>
          <a:stretch>
            <a:fillRect/>
          </a:stretch>
        </p:blipFill>
        <p:spPr bwMode="auto">
          <a:xfrm>
            <a:off x="0" y="561975"/>
            <a:ext cx="9144000" cy="5838825"/>
          </a:xfrm>
          <a:prstGeom prst="rect">
            <a:avLst/>
          </a:prstGeom>
          <a:noFill/>
          <a:ln w="9525">
            <a:noFill/>
            <a:miter lim="800000"/>
            <a:headEnd/>
            <a:tailEnd/>
          </a:ln>
        </p:spPr>
      </p:pic>
      <p:sp>
        <p:nvSpPr>
          <p:cNvPr id="30722" name="Title 7"/>
          <p:cNvSpPr>
            <a:spLocks noGrp="1"/>
          </p:cNvSpPr>
          <p:nvPr>
            <p:ph type="title"/>
          </p:nvPr>
        </p:nvSpPr>
        <p:spPr/>
        <p:txBody>
          <a:bodyPr/>
          <a:lstStyle/>
          <a:p>
            <a:pPr eaLnBrk="1" hangingPunct="1"/>
            <a:r>
              <a:rPr lang="en-US" sz="3200" smtClean="0"/>
              <a:t>Rule #3: Customer Service IS Marketing</a:t>
            </a:r>
            <a:endParaRPr lang="en-US" smtClean="0"/>
          </a:p>
        </p:txBody>
      </p:sp>
      <p:sp>
        <p:nvSpPr>
          <p:cNvPr id="4" name="Date Placeholder 3"/>
          <p:cNvSpPr>
            <a:spLocks noGrp="1"/>
          </p:cNvSpPr>
          <p:nvPr>
            <p:ph type="dt" sz="quarter" idx="4294967295"/>
          </p:nvPr>
        </p:nvSpPr>
        <p:spPr>
          <a:xfrm>
            <a:off x="381000" y="6553200"/>
            <a:ext cx="990600" cy="152400"/>
          </a:xfrm>
          <a:prstGeom prst="rect">
            <a:avLst/>
          </a:prstGeom>
        </p:spPr>
        <p:txBody>
          <a:bodyPr/>
          <a:lstStyle/>
          <a:p>
            <a:pPr>
              <a:defRPr/>
            </a:pPr>
            <a:fld id="{72C93884-BD5E-485B-A91A-E313D59F91C2}" type="datetime1">
              <a:rPr lang="en-US">
                <a:solidFill>
                  <a:srgbClr val="FFFFFF">
                    <a:lumMod val="65000"/>
                  </a:srgbClr>
                </a:solidFill>
              </a:rPr>
              <a:pPr>
                <a:defRPr/>
              </a:pPr>
              <a:t>11/2/11</a:t>
            </a:fld>
            <a:endParaRPr lang="en-US">
              <a:solidFill>
                <a:srgbClr val="FFFFFF">
                  <a:lumMod val="65000"/>
                </a:srgbClr>
              </a:solidFill>
            </a:endParaRPr>
          </a:p>
        </p:txBody>
      </p:sp>
      <p:pic>
        <p:nvPicPr>
          <p:cNvPr id="7" name="Picture 6"/>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7"/>
          <p:cNvSpPr>
            <a:spLocks noGrp="1"/>
          </p:cNvSpPr>
          <p:nvPr>
            <p:ph type="title" idx="4294967295"/>
          </p:nvPr>
        </p:nvSpPr>
        <p:spPr/>
        <p:txBody>
          <a:bodyPr/>
          <a:lstStyle/>
          <a:p>
            <a:pPr eaLnBrk="1" hangingPunct="1"/>
            <a:r>
              <a:rPr lang="en-US" sz="3200" dirty="0" smtClean="0"/>
              <a:t>The Ultimate Question</a:t>
            </a:r>
            <a:endParaRPr lang="en-US" dirty="0" smtClean="0"/>
          </a:p>
        </p:txBody>
      </p:sp>
      <p:sp>
        <p:nvSpPr>
          <p:cNvPr id="4" name="Date Placeholder 3"/>
          <p:cNvSpPr txBox="1">
            <a:spLocks noGrp="1"/>
          </p:cNvSpPr>
          <p:nvPr/>
        </p:nvSpPr>
        <p:spPr bwMode="auto">
          <a:xfrm>
            <a:off x="381000" y="6553200"/>
            <a:ext cx="990600" cy="152400"/>
          </a:xfrm>
          <a:prstGeom prst="rect">
            <a:avLst/>
          </a:prstGeom>
          <a:noFill/>
          <a:ln>
            <a:miter lim="800000"/>
            <a:headEnd/>
            <a:tailEnd/>
          </a:ln>
        </p:spPr>
        <p:txBody>
          <a:bodyPr/>
          <a:lstStyle/>
          <a:p>
            <a:pPr fontAlgn="auto">
              <a:spcBef>
                <a:spcPts val="0"/>
              </a:spcBef>
              <a:spcAft>
                <a:spcPts val="0"/>
              </a:spcAft>
              <a:defRPr/>
            </a:pPr>
            <a:fld id="{72C93884-BD5E-485B-A91A-E313D59F91C2}" type="datetime1">
              <a:rPr lang="en-US" sz="800">
                <a:solidFill>
                  <a:srgbClr val="FFFFFF">
                    <a:lumMod val="65000"/>
                  </a:srgbClr>
                </a:solidFill>
                <a:latin typeface="Arial"/>
              </a:rPr>
              <a:pPr fontAlgn="auto">
                <a:spcBef>
                  <a:spcPts val="0"/>
                </a:spcBef>
                <a:spcAft>
                  <a:spcPts val="0"/>
                </a:spcAft>
                <a:defRPr/>
              </a:pPr>
              <a:t>11/2/11</a:t>
            </a:fld>
            <a:endParaRPr lang="en-US" sz="800">
              <a:solidFill>
                <a:srgbClr val="FFFFFF">
                  <a:lumMod val="65000"/>
                </a:srgbClr>
              </a:solidFill>
              <a:latin typeface="Arial"/>
            </a:endParaRPr>
          </a:p>
        </p:txBody>
      </p:sp>
      <p:pic>
        <p:nvPicPr>
          <p:cNvPr id="32773" name="Picture 7" descr="NetPromoterScore"/>
          <p:cNvPicPr>
            <a:picLocks noChangeAspect="1" noChangeArrowheads="1"/>
          </p:cNvPicPr>
          <p:nvPr/>
        </p:nvPicPr>
        <p:blipFill>
          <a:blip r:embed="rId3"/>
          <a:srcRect/>
          <a:stretch>
            <a:fillRect/>
          </a:stretch>
        </p:blipFill>
        <p:spPr bwMode="auto">
          <a:xfrm>
            <a:off x="444500" y="647700"/>
            <a:ext cx="8255000" cy="5562600"/>
          </a:xfrm>
          <a:prstGeom prst="rect">
            <a:avLst/>
          </a:prstGeom>
          <a:noFill/>
          <a:ln w="9525">
            <a:noFill/>
            <a:miter lim="800000"/>
            <a:headEnd/>
            <a:tailEnd/>
          </a:ln>
        </p:spPr>
      </p:pic>
      <p:pic>
        <p:nvPicPr>
          <p:cNvPr id="7" name="Picture 6"/>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en-US" dirty="0" smtClean="0"/>
              <a:t>Rule #4: Join the Conversation </a:t>
            </a:r>
          </a:p>
        </p:txBody>
      </p:sp>
      <p:pic>
        <p:nvPicPr>
          <p:cNvPr id="2" name="Picture 1"/>
          <p:cNvPicPr>
            <a:picLocks noChangeAspect="1"/>
          </p:cNvPicPr>
          <p:nvPr/>
        </p:nvPicPr>
        <p:blipFill>
          <a:blip r:embed="rId3"/>
          <a:stretch>
            <a:fillRect/>
          </a:stretch>
        </p:blipFill>
        <p:spPr>
          <a:xfrm>
            <a:off x="381000" y="1143000"/>
            <a:ext cx="4261474" cy="4572000"/>
          </a:xfrm>
          <a:prstGeom prst="rect">
            <a:avLst/>
          </a:prstGeom>
        </p:spPr>
      </p:pic>
      <p:pic>
        <p:nvPicPr>
          <p:cNvPr id="3" name="Picture 2"/>
          <p:cNvPicPr>
            <a:picLocks noChangeAspect="1"/>
          </p:cNvPicPr>
          <p:nvPr/>
        </p:nvPicPr>
        <p:blipFill>
          <a:blip r:embed="rId4"/>
          <a:stretch>
            <a:fillRect/>
          </a:stretch>
        </p:blipFill>
        <p:spPr>
          <a:xfrm>
            <a:off x="4800600" y="1066800"/>
            <a:ext cx="4246762" cy="4495800"/>
          </a:xfrm>
          <a:prstGeom prst="rect">
            <a:avLst/>
          </a:prstGeom>
        </p:spPr>
      </p:pic>
      <p:pic>
        <p:nvPicPr>
          <p:cNvPr id="5" name="Picture 4"/>
          <p:cNvPicPr>
            <a:picLocks noChangeAspect="1"/>
          </p:cNvPicPr>
          <p:nvPr/>
        </p:nvPicPr>
        <p:blipFill>
          <a:blip r:embed="rId5"/>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49451306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eaLnBrk="1" hangingPunct="1"/>
            <a:r>
              <a:rPr lang="en-US" smtClean="0"/>
              <a:t>Interact Via Social Media</a:t>
            </a:r>
          </a:p>
        </p:txBody>
      </p:sp>
      <p:sp>
        <p:nvSpPr>
          <p:cNvPr id="36867" name="Rectangle 4"/>
          <p:cNvSpPr>
            <a:spLocks noChangeArrowheads="1"/>
          </p:cNvSpPr>
          <p:nvPr/>
        </p:nvSpPr>
        <p:spPr bwMode="auto">
          <a:xfrm>
            <a:off x="990600" y="1219200"/>
            <a:ext cx="7620000" cy="4000500"/>
          </a:xfrm>
          <a:prstGeom prst="rect">
            <a:avLst/>
          </a:prstGeom>
          <a:noFill/>
          <a:ln w="9525">
            <a:noFill/>
            <a:miter lim="800000"/>
            <a:headEnd/>
            <a:tailEnd/>
          </a:ln>
        </p:spPr>
        <p:txBody>
          <a:bodyPr>
            <a:spAutoFit/>
          </a:bodyPr>
          <a:lstStyle/>
          <a:p>
            <a:r>
              <a:rPr lang="en-US" sz="3800">
                <a:solidFill>
                  <a:srgbClr val="4B4B4B"/>
                </a:solidFill>
              </a:rPr>
              <a:t>“85% of respondents believe companies should not just present information via social media, but use it to interact and become more engaged with them.”</a:t>
            </a:r>
          </a:p>
          <a:p>
            <a:endParaRPr lang="en-US" sz="3800">
              <a:solidFill>
                <a:srgbClr val="4B4B4B"/>
              </a:solidFill>
            </a:endParaRPr>
          </a:p>
          <a:p>
            <a:r>
              <a:rPr lang="en-US" sz="2600">
                <a:solidFill>
                  <a:srgbClr val="4B4B4B"/>
                </a:solidFill>
              </a:rPr>
              <a:t>- Cone Inc Report: “Social Media in Business”</a:t>
            </a:r>
          </a:p>
        </p:txBody>
      </p:sp>
      <p:pic>
        <p:nvPicPr>
          <p:cNvPr id="4" name="Picture 3"/>
          <p:cNvPicPr>
            <a:picLocks noChangeAspect="1"/>
          </p:cNvPicPr>
          <p:nvPr/>
        </p:nvPicPr>
        <p:blipFill>
          <a:blip r:embed="rId3"/>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pPr eaLnBrk="1" hangingPunct="1"/>
            <a:r>
              <a:rPr lang="en-US" smtClean="0"/>
              <a:t>Rule #5: Integrate People with Technology</a:t>
            </a:r>
          </a:p>
        </p:txBody>
      </p:sp>
      <p:pic>
        <p:nvPicPr>
          <p:cNvPr id="38915" name="Picture 4"/>
          <p:cNvPicPr>
            <a:picLocks noChangeAspect="1"/>
          </p:cNvPicPr>
          <p:nvPr/>
        </p:nvPicPr>
        <p:blipFill>
          <a:blip r:embed="rId3"/>
          <a:srcRect/>
          <a:stretch>
            <a:fillRect/>
          </a:stretch>
        </p:blipFill>
        <p:spPr bwMode="auto">
          <a:xfrm>
            <a:off x="444500" y="1104900"/>
            <a:ext cx="8255000" cy="4648200"/>
          </a:xfrm>
          <a:prstGeom prst="rect">
            <a:avLst/>
          </a:prstGeom>
          <a:noFill/>
          <a:ln w="9525">
            <a:noFill/>
            <a:miter lim="800000"/>
            <a:headEnd/>
            <a:tailEnd/>
          </a:ln>
        </p:spPr>
      </p:pic>
      <p:sp>
        <p:nvSpPr>
          <p:cNvPr id="38916" name="Rectangle 5"/>
          <p:cNvSpPr>
            <a:spLocks noChangeArrowheads="1"/>
          </p:cNvSpPr>
          <p:nvPr/>
        </p:nvSpPr>
        <p:spPr bwMode="auto">
          <a:xfrm>
            <a:off x="452438" y="5897563"/>
            <a:ext cx="4957762" cy="368300"/>
          </a:xfrm>
          <a:prstGeom prst="rect">
            <a:avLst/>
          </a:prstGeom>
          <a:noFill/>
          <a:ln w="9525">
            <a:noFill/>
            <a:miter lim="800000"/>
            <a:headEnd/>
            <a:tailEnd/>
          </a:ln>
        </p:spPr>
        <p:txBody>
          <a:bodyPr wrap="none">
            <a:spAutoFit/>
          </a:bodyPr>
          <a:lstStyle/>
          <a:p>
            <a:r>
              <a:rPr lang="en-US">
                <a:solidFill>
                  <a:srgbClr val="4B4B4B"/>
                </a:solidFill>
              </a:rPr>
              <a:t>Sydney restaurant replaces menus with iPads</a:t>
            </a:r>
          </a:p>
        </p:txBody>
      </p:sp>
      <p:sp>
        <p:nvSpPr>
          <p:cNvPr id="38917" name="Rectangle 6"/>
          <p:cNvSpPr>
            <a:spLocks noChangeArrowheads="1"/>
          </p:cNvSpPr>
          <p:nvPr/>
        </p:nvSpPr>
        <p:spPr bwMode="auto">
          <a:xfrm>
            <a:off x="508000" y="6210300"/>
            <a:ext cx="7605713" cy="246063"/>
          </a:xfrm>
          <a:prstGeom prst="rect">
            <a:avLst/>
          </a:prstGeom>
          <a:noFill/>
          <a:ln w="9525">
            <a:noFill/>
            <a:miter lim="800000"/>
            <a:headEnd/>
            <a:tailEnd/>
          </a:ln>
        </p:spPr>
        <p:txBody>
          <a:bodyPr>
            <a:spAutoFit/>
          </a:bodyPr>
          <a:lstStyle/>
          <a:p>
            <a:r>
              <a:rPr lang="en-US" sz="1000">
                <a:solidFill>
                  <a:srgbClr val="4B4B4B"/>
                </a:solidFill>
                <a:hlinkClick r:id="rId4"/>
              </a:rPr>
              <a:t>http://www.redmondpie.com/sydney-restaurant-uses-ipad-as-a-menu-card/</a:t>
            </a:r>
            <a:r>
              <a:rPr lang="en-US" sz="1000">
                <a:solidFill>
                  <a:srgbClr val="4B4B4B"/>
                </a:solidFill>
              </a:rPr>
              <a:t> </a:t>
            </a:r>
          </a:p>
        </p:txBody>
      </p:sp>
      <p:pic>
        <p:nvPicPr>
          <p:cNvPr id="6" name="Picture 5"/>
          <p:cNvPicPr>
            <a:picLocks noChangeAspect="1"/>
          </p:cNvPicPr>
          <p:nvPr/>
        </p:nvPicPr>
        <p:blipFill>
          <a:blip r:embed="rId5"/>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3"/>
          <p:cNvSpPr>
            <a:spLocks noGrp="1"/>
          </p:cNvSpPr>
          <p:nvPr>
            <p:ph type="title"/>
          </p:nvPr>
        </p:nvSpPr>
        <p:spPr/>
        <p:txBody>
          <a:bodyPr/>
          <a:lstStyle/>
          <a:p>
            <a:pPr eaLnBrk="1" hangingPunct="1"/>
            <a:r>
              <a:rPr lang="en-US" smtClean="0"/>
              <a:t>Evolution</a:t>
            </a:r>
          </a:p>
        </p:txBody>
      </p:sp>
      <p:pic>
        <p:nvPicPr>
          <p:cNvPr id="40962" name="Picture 4" descr="Picture1.jpg"/>
          <p:cNvPicPr>
            <a:picLocks noChangeAspect="1"/>
          </p:cNvPicPr>
          <p:nvPr/>
        </p:nvPicPr>
        <p:blipFill>
          <a:blip r:embed="rId3"/>
          <a:srcRect/>
          <a:stretch>
            <a:fillRect/>
          </a:stretch>
        </p:blipFill>
        <p:spPr bwMode="auto">
          <a:xfrm>
            <a:off x="676275" y="890588"/>
            <a:ext cx="7791450" cy="5076825"/>
          </a:xfrm>
          <a:prstGeom prst="rect">
            <a:avLst/>
          </a:prstGeom>
          <a:noFill/>
          <a:ln w="9525">
            <a:noFill/>
            <a:miter lim="800000"/>
            <a:headEnd/>
            <a:tailEnd/>
          </a:ln>
        </p:spPr>
      </p:pic>
      <p:pic>
        <p:nvPicPr>
          <p:cNvPr id="4" name="Picture 3"/>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579438" y="2943225"/>
            <a:ext cx="8077200" cy="762000"/>
          </a:xfrm>
        </p:spPr>
        <p:txBody>
          <a:bodyPr/>
          <a:lstStyle/>
          <a:p>
            <a:pPr eaLnBrk="1" hangingPunct="1"/>
            <a:r>
              <a:rPr lang="en-US" sz="7200" smtClean="0"/>
              <a:t>What Now?</a:t>
            </a:r>
          </a:p>
        </p:txBody>
      </p:sp>
      <p:pic>
        <p:nvPicPr>
          <p:cNvPr id="3" name="Picture 2"/>
          <p:cNvPicPr>
            <a:picLocks noChangeAspect="1"/>
          </p:cNvPicPr>
          <p:nvPr/>
        </p:nvPicPr>
        <p:blipFill>
          <a:blip r:embed="rId3"/>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198798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pPr eaLnBrk="1" hangingPunct="1"/>
            <a:r>
              <a:rPr lang="en-US" smtClean="0"/>
              <a:t>Bring Order to Customer Management</a:t>
            </a:r>
          </a:p>
        </p:txBody>
      </p:sp>
      <p:pic>
        <p:nvPicPr>
          <p:cNvPr id="48131" name="Picture 2"/>
          <p:cNvPicPr>
            <a:picLocks noChangeAspect="1" noChangeArrowheads="1"/>
          </p:cNvPicPr>
          <p:nvPr/>
        </p:nvPicPr>
        <p:blipFill>
          <a:blip r:embed="rId3"/>
          <a:srcRect/>
          <a:stretch>
            <a:fillRect/>
          </a:stretch>
        </p:blipFill>
        <p:spPr bwMode="auto">
          <a:xfrm>
            <a:off x="838200" y="914400"/>
            <a:ext cx="7391400" cy="5543550"/>
          </a:xfrm>
          <a:prstGeom prst="rect">
            <a:avLst/>
          </a:prstGeom>
          <a:noFill/>
          <a:ln w="9525">
            <a:noFill/>
            <a:miter lim="800000"/>
            <a:headEnd/>
            <a:tailEnd/>
          </a:ln>
        </p:spPr>
      </p:pic>
      <p:pic>
        <p:nvPicPr>
          <p:cNvPr id="4" name="Picture 3"/>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Content Placeholder 4" descr="Social CRM.jpg"/>
          <p:cNvPicPr>
            <a:picLocks noChangeAspect="1"/>
          </p:cNvPicPr>
          <p:nvPr/>
        </p:nvPicPr>
        <p:blipFill>
          <a:blip r:embed="rId3" cstate="print">
            <a:extLst>
              <a:ext uri="{28A0092B-C50C-407E-A947-70E740481C1C}">
                <a14:useLocalDpi xmlns:a14="http://schemas.microsoft.com/office/drawing/2010/main"/>
              </a:ext>
            </a:extLst>
          </a:blip>
          <a:srcRect l="-31331" r="-31331"/>
          <a:stretch>
            <a:fillRect/>
          </a:stretch>
        </p:blipFill>
        <p:spPr bwMode="auto">
          <a:xfrm>
            <a:off x="-1143000" y="1828800"/>
            <a:ext cx="7493000" cy="4495800"/>
          </a:xfrm>
          <a:prstGeom prst="rect">
            <a:avLst/>
          </a:prstGeom>
          <a:noFill/>
          <a:ln w="9525">
            <a:noFill/>
            <a:miter lim="800000"/>
            <a:headEnd/>
            <a:tailEnd/>
          </a:ln>
        </p:spPr>
      </p:pic>
      <p:sp>
        <p:nvSpPr>
          <p:cNvPr id="50181" name="Title 8"/>
          <p:cNvSpPr>
            <a:spLocks noGrp="1"/>
          </p:cNvSpPr>
          <p:nvPr>
            <p:ph type="title"/>
          </p:nvPr>
        </p:nvSpPr>
        <p:spPr/>
        <p:txBody>
          <a:bodyPr/>
          <a:lstStyle/>
          <a:p>
            <a:pPr eaLnBrk="1" hangingPunct="1"/>
            <a:r>
              <a:rPr lang="en-US" smtClean="0"/>
              <a:t>Get Social</a:t>
            </a:r>
          </a:p>
        </p:txBody>
      </p:sp>
      <p:sp>
        <p:nvSpPr>
          <p:cNvPr id="50179" name="TextBox 5"/>
          <p:cNvSpPr txBox="1">
            <a:spLocks noChangeArrowheads="1"/>
          </p:cNvSpPr>
          <p:nvPr/>
        </p:nvSpPr>
        <p:spPr bwMode="auto">
          <a:xfrm>
            <a:off x="4597400" y="304800"/>
            <a:ext cx="4362450" cy="2000250"/>
          </a:xfrm>
          <a:prstGeom prst="rect">
            <a:avLst/>
          </a:prstGeom>
          <a:noFill/>
          <a:ln w="9525">
            <a:noFill/>
            <a:miter lim="800000"/>
            <a:headEnd/>
            <a:tailEnd/>
          </a:ln>
        </p:spPr>
        <p:txBody>
          <a:bodyPr>
            <a:spAutoFit/>
          </a:bodyPr>
          <a:lstStyle/>
          <a:p>
            <a:r>
              <a:rPr lang="en-US" sz="2400">
                <a:solidFill>
                  <a:srgbClr val="4B4B4B"/>
                </a:solidFill>
              </a:rPr>
              <a:t>CRM in the age of </a:t>
            </a:r>
            <a:r>
              <a:rPr lang="en-US" sz="2400">
                <a:solidFill>
                  <a:srgbClr val="C60C30"/>
                </a:solidFill>
              </a:rPr>
              <a:t>Social </a:t>
            </a:r>
            <a:r>
              <a:rPr lang="en-US" sz="2400">
                <a:solidFill>
                  <a:srgbClr val="4B4B4B"/>
                </a:solidFill>
              </a:rPr>
              <a:t>is based on the simple premise that you are able to </a:t>
            </a:r>
            <a:r>
              <a:rPr lang="en-US" sz="2400">
                <a:solidFill>
                  <a:srgbClr val="C60C30"/>
                </a:solidFill>
              </a:rPr>
              <a:t>Interact </a:t>
            </a:r>
            <a:r>
              <a:rPr lang="en-US" sz="2400">
                <a:solidFill>
                  <a:srgbClr val="4B4B4B"/>
                </a:solidFill>
              </a:rPr>
              <a:t>with your customers based on their </a:t>
            </a:r>
            <a:r>
              <a:rPr lang="en-US" sz="2800">
                <a:solidFill>
                  <a:srgbClr val="4B4B4B"/>
                </a:solidFill>
              </a:rPr>
              <a:t>needs</a:t>
            </a:r>
            <a:r>
              <a:rPr lang="en-US" sz="2400">
                <a:solidFill>
                  <a:srgbClr val="4B4B4B"/>
                </a:solidFill>
              </a:rPr>
              <a:t>, </a:t>
            </a:r>
            <a:r>
              <a:rPr lang="en-US" sz="2400" b="1" u="sng">
                <a:solidFill>
                  <a:srgbClr val="4B4B4B"/>
                </a:solidFill>
              </a:rPr>
              <a:t>not</a:t>
            </a:r>
            <a:r>
              <a:rPr lang="en-US" sz="2400">
                <a:solidFill>
                  <a:srgbClr val="4B4B4B"/>
                </a:solidFill>
              </a:rPr>
              <a:t> your rules</a:t>
            </a:r>
          </a:p>
        </p:txBody>
      </p:sp>
      <p:sp>
        <p:nvSpPr>
          <p:cNvPr id="2" name="Rectangle 1"/>
          <p:cNvSpPr>
            <a:spLocks noChangeArrowheads="1"/>
          </p:cNvSpPr>
          <p:nvPr/>
        </p:nvSpPr>
        <p:spPr bwMode="auto">
          <a:xfrm>
            <a:off x="5289765" y="3172950"/>
            <a:ext cx="3484562" cy="2308324"/>
          </a:xfrm>
          <a:prstGeom prst="rect">
            <a:avLst/>
          </a:prstGeom>
          <a:noFill/>
          <a:ln w="9525">
            <a:noFill/>
            <a:miter lim="800000"/>
            <a:headEnd/>
            <a:tailEnd/>
          </a:ln>
        </p:spPr>
        <p:txBody>
          <a:bodyPr wrap="square">
            <a:spAutoFit/>
          </a:bodyPr>
          <a:lstStyle/>
          <a:p>
            <a:pPr algn="ctr"/>
            <a:r>
              <a:rPr lang="en-US" sz="3600" dirty="0" smtClean="0">
                <a:solidFill>
                  <a:srgbClr val="FF0000"/>
                </a:solidFill>
              </a:rPr>
              <a:t>YOU DO THIS BY BECOMING A SOCIAL BUSINESS</a:t>
            </a:r>
            <a:endParaRPr lang="en-US" sz="3600" dirty="0">
              <a:solidFill>
                <a:srgbClr val="FF0000"/>
              </a:solidFill>
            </a:endParaRPr>
          </a:p>
        </p:txBody>
      </p:sp>
      <p:pic>
        <p:nvPicPr>
          <p:cNvPr id="7" name="Picture 6"/>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Overview</a:t>
            </a:r>
            <a:endParaRPr lang="en-US" i="1" dirty="0"/>
          </a:p>
        </p:txBody>
      </p:sp>
      <p:sp>
        <p:nvSpPr>
          <p:cNvPr id="3" name="Content Placeholder 2"/>
          <p:cNvSpPr>
            <a:spLocks noGrp="1"/>
          </p:cNvSpPr>
          <p:nvPr>
            <p:ph idx="1"/>
          </p:nvPr>
        </p:nvSpPr>
        <p:spPr/>
        <p:txBody>
          <a:bodyPr/>
          <a:lstStyle/>
          <a:p>
            <a:r>
              <a:rPr lang="en-US" dirty="0">
                <a:solidFill>
                  <a:schemeClr val="tx1">
                    <a:lumMod val="60000"/>
                    <a:lumOff val="40000"/>
                  </a:schemeClr>
                </a:solidFill>
              </a:rPr>
              <a:t>Customer Testimonial</a:t>
            </a:r>
          </a:p>
          <a:p>
            <a:endParaRPr lang="en-US" dirty="0" smtClean="0"/>
          </a:p>
          <a:p>
            <a:r>
              <a:rPr lang="en-US" dirty="0" smtClean="0">
                <a:solidFill>
                  <a:schemeClr val="tx1">
                    <a:lumMod val="60000"/>
                    <a:lumOff val="40000"/>
                  </a:schemeClr>
                </a:solidFill>
              </a:rPr>
              <a:t>The New Rules of Social CRM </a:t>
            </a:r>
            <a:r>
              <a:rPr lang="en-US" sz="2000" i="1" dirty="0" smtClean="0">
                <a:solidFill>
                  <a:schemeClr val="tx1">
                    <a:lumMod val="60000"/>
                    <a:lumOff val="40000"/>
                  </a:schemeClr>
                </a:solidFill>
              </a:rPr>
              <a:t>(Sugar)</a:t>
            </a:r>
          </a:p>
          <a:p>
            <a:endParaRPr lang="en-US" dirty="0" smtClean="0">
              <a:solidFill>
                <a:schemeClr val="tx1">
                  <a:lumMod val="60000"/>
                  <a:lumOff val="40000"/>
                </a:schemeClr>
              </a:solidFill>
            </a:endParaRPr>
          </a:p>
          <a:p>
            <a:r>
              <a:rPr lang="en-US" dirty="0">
                <a:solidFill>
                  <a:srgbClr val="4B4B4B"/>
                </a:solidFill>
              </a:rPr>
              <a:t>From Social Media to Social CRM </a:t>
            </a:r>
            <a:r>
              <a:rPr lang="en-US" sz="2000" i="1" dirty="0" smtClean="0"/>
              <a:t>(IBM)</a:t>
            </a:r>
          </a:p>
          <a:p>
            <a:pPr marL="460375" lvl="1" indent="0">
              <a:buNone/>
            </a:pPr>
            <a:r>
              <a:rPr lang="en-US" dirty="0" smtClean="0">
                <a:solidFill>
                  <a:srgbClr val="939393"/>
                </a:solidFill>
              </a:rPr>
              <a:t>---- Coffee break -----</a:t>
            </a:r>
            <a:endParaRPr lang="en-US" dirty="0">
              <a:solidFill>
                <a:srgbClr val="939393"/>
              </a:solidFill>
            </a:endParaRPr>
          </a:p>
          <a:p>
            <a:r>
              <a:rPr lang="en-US" dirty="0" smtClean="0">
                <a:solidFill>
                  <a:srgbClr val="939393"/>
                </a:solidFill>
              </a:rPr>
              <a:t>How Do You Integrate Social Media </a:t>
            </a:r>
            <a:r>
              <a:rPr lang="en-US" sz="2000" i="1" dirty="0" smtClean="0">
                <a:solidFill>
                  <a:srgbClr val="939393"/>
                </a:solidFill>
              </a:rPr>
              <a:t>(Sugar)</a:t>
            </a:r>
          </a:p>
          <a:p>
            <a:endParaRPr lang="en-US" dirty="0">
              <a:solidFill>
                <a:srgbClr val="939393"/>
              </a:solidFill>
            </a:endParaRPr>
          </a:p>
          <a:p>
            <a:r>
              <a:rPr lang="en-US" dirty="0" smtClean="0">
                <a:solidFill>
                  <a:srgbClr val="939393"/>
                </a:solidFill>
              </a:rPr>
              <a:t>Best Practices for Becoming a Social Business </a:t>
            </a:r>
            <a:r>
              <a:rPr lang="en-US" sz="2000" i="1" dirty="0" smtClean="0">
                <a:solidFill>
                  <a:srgbClr val="939393"/>
                </a:solidFill>
              </a:rPr>
              <a:t>(IBM)</a:t>
            </a:r>
            <a:endParaRPr lang="en-US" dirty="0">
              <a:solidFill>
                <a:srgbClr val="939393"/>
              </a:solidFill>
            </a:endParaRPr>
          </a:p>
          <a:p>
            <a:endParaRPr lang="en-US" dirty="0">
              <a:solidFill>
                <a:srgbClr val="939393"/>
              </a:solidFill>
            </a:endParaRPr>
          </a:p>
          <a:p>
            <a:r>
              <a:rPr lang="en-US" dirty="0" smtClean="0">
                <a:solidFill>
                  <a:srgbClr val="939393"/>
                </a:solidFill>
              </a:rPr>
              <a:t>A Day in the Life of the Social Business</a:t>
            </a:r>
          </a:p>
          <a:p>
            <a:endParaRPr lang="en-US" dirty="0">
              <a:solidFill>
                <a:srgbClr val="939393"/>
              </a:solidFill>
            </a:endParaRPr>
          </a:p>
          <a:p>
            <a:r>
              <a:rPr lang="en-US" dirty="0">
                <a:solidFill>
                  <a:srgbClr val="939393"/>
                </a:solidFill>
              </a:rPr>
              <a:t>How Do You Get </a:t>
            </a:r>
            <a:r>
              <a:rPr lang="en-US" dirty="0" smtClean="0">
                <a:solidFill>
                  <a:srgbClr val="939393"/>
                </a:solidFill>
              </a:rPr>
              <a:t>Started</a:t>
            </a:r>
            <a:endParaRPr lang="en-US" dirty="0">
              <a:solidFill>
                <a:srgbClr val="939393"/>
              </a:solidFill>
            </a:endParaRPr>
          </a:p>
        </p:txBody>
      </p:sp>
      <p:pic>
        <p:nvPicPr>
          <p:cNvPr id="4" name="Picture 3"/>
          <p:cNvPicPr>
            <a:picLocks noChangeAspect="1"/>
          </p:cNvPicPr>
          <p:nvPr/>
        </p:nvPicPr>
        <p:blipFill>
          <a:blip r:embed="rId2"/>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282053569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sz="quarter"/>
          </p:nvPr>
        </p:nvSpPr>
        <p:spPr/>
        <p:txBody>
          <a:bodyPr/>
          <a:lstStyle/>
          <a:p>
            <a:r>
              <a:rPr lang="en-US" dirty="0" smtClean="0"/>
              <a:t>Thanks!</a:t>
            </a:r>
            <a:endParaRPr lang="en-US" dirty="0"/>
          </a:p>
        </p:txBody>
      </p:sp>
      <p:sp>
        <p:nvSpPr>
          <p:cNvPr id="8" name="Subtitle 7"/>
          <p:cNvSpPr>
            <a:spLocks noGrp="1"/>
          </p:cNvSpPr>
          <p:nvPr>
            <p:ph type="subTitle" sz="quarter" idx="1"/>
          </p:nvPr>
        </p:nvSpPr>
        <p:spPr/>
        <p:txBody>
          <a:bodyPr/>
          <a:lstStyle/>
          <a:p>
            <a:endParaRPr lang="en-US" dirty="0" smtClean="0"/>
          </a:p>
          <a:p>
            <a:r>
              <a:rPr lang="en-US" dirty="0" smtClean="0"/>
              <a:t>@</a:t>
            </a:r>
            <a:r>
              <a:rPr lang="en-US" dirty="0" err="1" smtClean="0"/>
              <a:t>sugarclint</a:t>
            </a:r>
            <a:endParaRPr lang="en-US" dirty="0"/>
          </a:p>
        </p:txBody>
      </p:sp>
      <p:sp>
        <p:nvSpPr>
          <p:cNvPr id="5" name="Footer Placeholder 4"/>
          <p:cNvSpPr>
            <a:spLocks noGrp="1"/>
          </p:cNvSpPr>
          <p:nvPr>
            <p:ph type="ftr" sz="quarter" idx="10"/>
          </p:nvPr>
        </p:nvSpPr>
        <p:spPr/>
        <p:txBody>
          <a:bodyPr/>
          <a:lstStyle/>
          <a:p>
            <a:pPr>
              <a:defRPr/>
            </a:pPr>
            <a:r>
              <a:rPr lang="en-US">
                <a:solidFill>
                  <a:srgbClr val="FFFFFF"/>
                </a:solidFill>
              </a:rPr>
              <a:t>©2011 SugarCRM Inc. All rights reserved.</a:t>
            </a:r>
          </a:p>
        </p:txBody>
      </p:sp>
      <p:sp>
        <p:nvSpPr>
          <p:cNvPr id="6" name="TextBox 5"/>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9" name="Picture 8" descr="logo-presentation.png"/>
          <p:cNvPicPr>
            <a:picLocks noChangeAspect="1"/>
          </p:cNvPicPr>
          <p:nvPr/>
        </p:nvPicPr>
        <p:blipFill>
          <a:blip r:embed="rId2" cstate="print"/>
          <a:stretch>
            <a:fillRect/>
          </a:stretch>
        </p:blipFill>
        <p:spPr>
          <a:xfrm>
            <a:off x="4191000" y="5562600"/>
            <a:ext cx="1981200" cy="846581"/>
          </a:xfrm>
          <a:prstGeom prst="rect">
            <a:avLst/>
          </a:prstGeom>
        </p:spPr>
      </p:pic>
    </p:spTree>
    <p:extLst>
      <p:ext uri="{BB962C8B-B14F-4D97-AF65-F5344CB8AC3E}">
        <p14:creationId xmlns:p14="http://schemas.microsoft.com/office/powerpoint/2010/main" val="6684709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3" name="Picture 2" descr="logo-presentation.png"/>
          <p:cNvPicPr>
            <a:picLocks noChangeAspect="1"/>
          </p:cNvPicPr>
          <p:nvPr/>
        </p:nvPicPr>
        <p:blipFill>
          <a:blip r:embed="rId2" cstate="print"/>
          <a:stretch>
            <a:fillRect/>
          </a:stretch>
        </p:blipFill>
        <p:spPr>
          <a:xfrm>
            <a:off x="4191000" y="5562600"/>
            <a:ext cx="1981200" cy="846581"/>
          </a:xfrm>
          <a:prstGeom prst="rect">
            <a:avLst/>
          </a:prstGeom>
        </p:spPr>
      </p:pic>
    </p:spTree>
    <p:extLst>
      <p:ext uri="{BB962C8B-B14F-4D97-AF65-F5344CB8AC3E}">
        <p14:creationId xmlns:p14="http://schemas.microsoft.com/office/powerpoint/2010/main" val="376798597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8305800" y="5105400"/>
            <a:ext cx="838200" cy="17526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7170" name="Text Box 2"/>
          <p:cNvSpPr txBox="1">
            <a:spLocks noChangeArrowheads="1"/>
          </p:cNvSpPr>
          <p:nvPr/>
        </p:nvSpPr>
        <p:spPr bwMode="auto">
          <a:xfrm>
            <a:off x="4146550" y="2667000"/>
            <a:ext cx="49974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5000"/>
              </a:lnSpc>
              <a:buClr>
                <a:srgbClr val="000000"/>
              </a:buClr>
              <a:buSzPct val="100000"/>
              <a:buFont typeface="Times New Roman" charset="0"/>
              <a:buNone/>
            </a:pPr>
            <a:r>
              <a:rPr lang="en-US" sz="2800" b="1" smtClean="0">
                <a:solidFill>
                  <a:srgbClr val="FFBF00"/>
                </a:solidFill>
              </a:rPr>
              <a:t>Get BOLD </a:t>
            </a:r>
            <a:br>
              <a:rPr lang="en-US" sz="2800" b="1" smtClean="0">
                <a:solidFill>
                  <a:srgbClr val="FFBF00"/>
                </a:solidFill>
              </a:rPr>
            </a:br>
            <a:r>
              <a:rPr lang="en-US" sz="2800" b="1" smtClean="0">
                <a:solidFill>
                  <a:srgbClr val="FFBF00"/>
                </a:solidFill>
              </a:rPr>
              <a:t>Social Business Agenda</a:t>
            </a:r>
          </a:p>
        </p:txBody>
      </p:sp>
      <p:sp>
        <p:nvSpPr>
          <p:cNvPr id="7171" name="Text Box 3"/>
          <p:cNvSpPr txBox="1">
            <a:spLocks noChangeArrowheads="1"/>
          </p:cNvSpPr>
          <p:nvPr/>
        </p:nvSpPr>
        <p:spPr bwMode="auto">
          <a:xfrm>
            <a:off x="4146550" y="3740150"/>
            <a:ext cx="4997450" cy="566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5000"/>
              </a:lnSpc>
              <a:buClr>
                <a:srgbClr val="000000"/>
              </a:buClr>
              <a:buSzPct val="100000"/>
              <a:buFont typeface="Times New Roman" charset="0"/>
              <a:buNone/>
            </a:pPr>
            <a:r>
              <a:rPr lang="en-US" sz="1600" b="1" smtClean="0">
                <a:solidFill>
                  <a:srgbClr val="FFFFFF"/>
                </a:solidFill>
              </a:rPr>
              <a:t>Roy Lee</a:t>
            </a:r>
            <a:r>
              <a:rPr lang="en-US" sz="1600" smtClean="0">
                <a:solidFill>
                  <a:srgbClr val="FFFFFF"/>
                </a:solidFill>
              </a:rPr>
              <a:t> | Marketing Leader – Mid Market</a:t>
            </a:r>
          </a:p>
          <a:p>
            <a:pPr defTabSz="457200">
              <a:lnSpc>
                <a:spcPct val="95000"/>
              </a:lnSpc>
              <a:buClr>
                <a:srgbClr val="000000"/>
              </a:buClr>
              <a:buSzPct val="100000"/>
              <a:buFont typeface="Times New Roman" charset="0"/>
              <a:buNone/>
            </a:pPr>
            <a:r>
              <a:rPr lang="en-US" sz="1600" smtClean="0">
                <a:solidFill>
                  <a:srgbClr val="FFFFFF"/>
                </a:solidFill>
              </a:rPr>
              <a:t>IBM Corporation</a:t>
            </a:r>
          </a:p>
        </p:txBody>
      </p:sp>
      <p:sp>
        <p:nvSpPr>
          <p:cNvPr id="7172" name="Rectangle 4"/>
          <p:cNvSpPr>
            <a:spLocks noChangeArrowheads="1"/>
          </p:cNvSpPr>
          <p:nvPr/>
        </p:nvSpPr>
        <p:spPr bwMode="auto">
          <a:xfrm>
            <a:off x="5181600" y="4910138"/>
            <a:ext cx="6172200" cy="566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720" tIns="42480" rIns="81720" bIns="42480">
            <a:spAutoFit/>
          </a:bodyPr>
          <a:lstStyle/>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ea typeface="ＭＳ Ｐゴシック" charset="0"/>
                <a:cs typeface="Arial" charset="0"/>
              </a:rPr>
              <a:t>Follow me @  roylee111</a:t>
            </a:r>
          </a:p>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smtClean="0">
                <a:solidFill>
                  <a:srgbClr val="CCCCFF"/>
                </a:solidFill>
                <a:ea typeface="ＭＳ Ｐゴシック" charset="0"/>
                <a:cs typeface="Arial" charset="0"/>
                <a:hlinkClick r:id="rId3"/>
              </a:rPr>
              <a:t>http://twitter.com/</a:t>
            </a:r>
            <a:r>
              <a:rPr lang="en-US" sz="1400" smtClean="0">
                <a:solidFill>
                  <a:srgbClr val="CCCCFF"/>
                </a:solidFill>
                <a:ea typeface="ＭＳ Ｐゴシック" charset="0"/>
                <a:cs typeface="Arial" charset="0"/>
              </a:rPr>
              <a:t>roylee111</a:t>
            </a:r>
          </a:p>
        </p:txBody>
      </p:sp>
      <p:pic>
        <p:nvPicPr>
          <p:cNvPr id="7173" name="Picture 5">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926013"/>
            <a:ext cx="1219200" cy="6365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4627563" y="6561138"/>
            <a:ext cx="2897187" cy="20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5000"/>
              </a:lnSpc>
              <a:buClr>
                <a:srgbClr val="000000"/>
              </a:buClr>
              <a:buSzPct val="100000"/>
              <a:buFont typeface="Times New Roman" charset="0"/>
              <a:buNone/>
            </a:pPr>
            <a:r>
              <a:rPr lang="en-US" sz="800" smtClean="0">
                <a:solidFill>
                  <a:srgbClr val="999999"/>
                </a:solidFill>
              </a:rPr>
              <a:t>© 2011 IBM Corporation</a:t>
            </a:r>
          </a:p>
        </p:txBody>
      </p:sp>
      <p:sp>
        <p:nvSpPr>
          <p:cNvPr id="8194" name="AutoShape 2"/>
          <p:cNvSpPr>
            <a:spLocks noChangeArrowheads="1"/>
          </p:cNvSpPr>
          <p:nvPr/>
        </p:nvSpPr>
        <p:spPr bwMode="auto">
          <a:xfrm>
            <a:off x="457200" y="2057400"/>
            <a:ext cx="3427413" cy="838200"/>
          </a:xfrm>
          <a:prstGeom prst="roundRect">
            <a:avLst>
              <a:gd name="adj" fmla="val 16667"/>
            </a:avLst>
          </a:prstGeom>
          <a:solidFill>
            <a:srgbClr val="008BC1"/>
          </a:solidFill>
          <a:ln w="9360">
            <a:solidFill>
              <a:srgbClr val="00B5F2"/>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Arial" charset="0"/>
              </a:rPr>
              <a:t>Engaging</a:t>
            </a:r>
          </a:p>
        </p:txBody>
      </p:sp>
      <p:sp>
        <p:nvSpPr>
          <p:cNvPr id="8195" name="AutoShape 3"/>
          <p:cNvSpPr>
            <a:spLocks noChangeArrowheads="1"/>
          </p:cNvSpPr>
          <p:nvPr/>
        </p:nvSpPr>
        <p:spPr bwMode="auto">
          <a:xfrm>
            <a:off x="457200" y="3200400"/>
            <a:ext cx="3427413" cy="838200"/>
          </a:xfrm>
          <a:prstGeom prst="roundRect">
            <a:avLst>
              <a:gd name="adj" fmla="val 16667"/>
            </a:avLst>
          </a:prstGeom>
          <a:solidFill>
            <a:srgbClr val="22B04B"/>
          </a:solidFill>
          <a:ln w="9360">
            <a:solidFill>
              <a:srgbClr val="8DC63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Arial" charset="0"/>
              </a:rPr>
              <a:t>Transparent</a:t>
            </a:r>
          </a:p>
        </p:txBody>
      </p:sp>
      <p:sp>
        <p:nvSpPr>
          <p:cNvPr id="8196" name="AutoShape 4"/>
          <p:cNvSpPr>
            <a:spLocks noChangeArrowheads="1"/>
          </p:cNvSpPr>
          <p:nvPr/>
        </p:nvSpPr>
        <p:spPr bwMode="auto">
          <a:xfrm>
            <a:off x="457200" y="4419600"/>
            <a:ext cx="3427413" cy="838200"/>
          </a:xfrm>
          <a:prstGeom prst="roundRect">
            <a:avLst>
              <a:gd name="adj" fmla="val 16667"/>
            </a:avLst>
          </a:prstGeom>
          <a:solidFill>
            <a:srgbClr val="F39228"/>
          </a:solidFill>
          <a:ln w="9360">
            <a:solidFill>
              <a:srgbClr val="FFBF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Arial" charset="0"/>
              </a:rPr>
              <a:t>Nimble</a:t>
            </a:r>
          </a:p>
        </p:txBody>
      </p:sp>
      <p:grpSp>
        <p:nvGrpSpPr>
          <p:cNvPr id="8197" name="Group 5"/>
          <p:cNvGrpSpPr>
            <a:grpSpLocks/>
          </p:cNvGrpSpPr>
          <p:nvPr/>
        </p:nvGrpSpPr>
        <p:grpSpPr bwMode="auto">
          <a:xfrm>
            <a:off x="4191000" y="1828800"/>
            <a:ext cx="4646613" cy="3732213"/>
            <a:chOff x="2640" y="1152"/>
            <a:chExt cx="2927" cy="2351"/>
          </a:xfrm>
        </p:grpSpPr>
        <p:sp>
          <p:nvSpPr>
            <p:cNvPr id="8198" name="AutoShape 6"/>
            <p:cNvSpPr>
              <a:spLocks noChangeArrowheads="1"/>
            </p:cNvSpPr>
            <p:nvPr/>
          </p:nvSpPr>
          <p:spPr bwMode="auto">
            <a:xfrm>
              <a:off x="2640" y="1152"/>
              <a:ext cx="2927" cy="2351"/>
            </a:xfrm>
            <a:prstGeom prst="roundRect">
              <a:avLst>
                <a:gd name="adj" fmla="val 7380"/>
              </a:avLst>
            </a:prstGeom>
            <a:solidFill>
              <a:srgbClr val="FFFFFF"/>
            </a:solidFill>
            <a:ln w="9360">
              <a:solidFill>
                <a:srgbClr val="999999"/>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8199" name="Rectangle 7"/>
            <p:cNvSpPr>
              <a:spLocks noChangeArrowheads="1"/>
            </p:cNvSpPr>
            <p:nvPr/>
          </p:nvSpPr>
          <p:spPr bwMode="auto">
            <a:xfrm>
              <a:off x="2697" y="1354"/>
              <a:ext cx="2697" cy="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lstStyle/>
            <a:p>
              <a:pPr algn="ct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99"/>
                  </a:solidFill>
                  <a:ea typeface="ＭＳ Ｐゴシック" charset="0"/>
                  <a:cs typeface="MS Gothic" charset="0"/>
                </a:rPr>
                <a:t>Use of collaboration/social</a:t>
              </a:r>
            </a:p>
            <a:p>
              <a:pPr algn="ct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600" b="1" smtClean="0">
                  <a:solidFill>
                    <a:srgbClr val="000099"/>
                  </a:solidFill>
                  <a:ea typeface="ＭＳ Ｐゴシック" charset="0"/>
                  <a:cs typeface="MS Gothic" charset="0"/>
                </a:rPr>
                <a:t>networking to enable global teams</a:t>
              </a:r>
            </a:p>
            <a:p>
              <a:pPr algn="ct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99"/>
                  </a:solidFill>
                  <a:ea typeface="ＭＳ Ｐゴシック" charset="0"/>
                  <a:cs typeface="MS Gothic" charset="0"/>
                </a:rPr>
                <a:t>To work more effectively</a:t>
              </a:r>
            </a:p>
          </p:txBody>
        </p:sp>
        <p:sp>
          <p:nvSpPr>
            <p:cNvPr id="8200" name="Rectangle 8"/>
            <p:cNvSpPr>
              <a:spLocks noChangeArrowheads="1"/>
            </p:cNvSpPr>
            <p:nvPr/>
          </p:nvSpPr>
          <p:spPr bwMode="auto">
            <a:xfrm>
              <a:off x="2755" y="1958"/>
              <a:ext cx="558"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b="1" smtClean="0">
                  <a:solidFill>
                    <a:srgbClr val="000000"/>
                  </a:solidFill>
                  <a:ea typeface="ＭＳ Ｐゴシック" charset="0"/>
                  <a:cs typeface="MS Gothic" charset="0"/>
                </a:rPr>
                <a:t>Outperformers</a:t>
              </a:r>
            </a:p>
          </p:txBody>
        </p:sp>
        <p:sp>
          <p:nvSpPr>
            <p:cNvPr id="8201" name="Rectangle 9"/>
            <p:cNvSpPr>
              <a:spLocks noChangeArrowheads="1"/>
            </p:cNvSpPr>
            <p:nvPr/>
          </p:nvSpPr>
          <p:spPr bwMode="auto">
            <a:xfrm>
              <a:off x="4940" y="2227"/>
              <a:ext cx="472" cy="3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0087B8"/>
                  </a:solidFill>
                  <a:ea typeface="ＭＳ Ｐゴシック" charset="0"/>
                  <a:cs typeface="MS Gothic" charset="0"/>
                </a:rPr>
                <a:t>57%</a:t>
              </a:r>
            </a:p>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87B8"/>
                  </a:solidFill>
                  <a:ea typeface="ＭＳ Ｐゴシック" charset="0"/>
                  <a:cs typeface="MS Gothic" charset="0"/>
                </a:rPr>
                <a:t>MORE</a:t>
              </a:r>
            </a:p>
          </p:txBody>
        </p:sp>
        <p:sp>
          <p:nvSpPr>
            <p:cNvPr id="8202" name="Rectangle 10"/>
            <p:cNvSpPr>
              <a:spLocks noChangeArrowheads="1"/>
            </p:cNvSpPr>
            <p:nvPr/>
          </p:nvSpPr>
          <p:spPr bwMode="auto">
            <a:xfrm>
              <a:off x="2755" y="2093"/>
              <a:ext cx="1664" cy="268"/>
            </a:xfrm>
            <a:prstGeom prst="rect">
              <a:avLst/>
            </a:prstGeom>
            <a:solidFill>
              <a:srgbClr val="008BC1"/>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8203" name="Rectangle 11"/>
            <p:cNvSpPr>
              <a:spLocks noChangeArrowheads="1"/>
            </p:cNvSpPr>
            <p:nvPr/>
          </p:nvSpPr>
          <p:spPr bwMode="auto">
            <a:xfrm>
              <a:off x="2755" y="2630"/>
              <a:ext cx="917" cy="268"/>
            </a:xfrm>
            <a:prstGeom prst="rect">
              <a:avLst/>
            </a:prstGeom>
            <a:solidFill>
              <a:srgbClr val="00B5F2"/>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8204" name="Rectangle 12"/>
            <p:cNvSpPr>
              <a:spLocks noChangeArrowheads="1"/>
            </p:cNvSpPr>
            <p:nvPr/>
          </p:nvSpPr>
          <p:spPr bwMode="auto">
            <a:xfrm>
              <a:off x="2756" y="2496"/>
              <a:ext cx="650"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b="1" smtClean="0">
                  <a:solidFill>
                    <a:srgbClr val="000000"/>
                  </a:solidFill>
                  <a:ea typeface="ＭＳ Ｐゴシック" charset="0"/>
                  <a:cs typeface="MS Gothic" charset="0"/>
                </a:rPr>
                <a:t>Underperformers</a:t>
              </a:r>
            </a:p>
          </p:txBody>
        </p:sp>
        <p:sp>
          <p:nvSpPr>
            <p:cNvPr id="8205" name="Rectangle 13"/>
            <p:cNvSpPr>
              <a:spLocks noChangeArrowheads="1"/>
            </p:cNvSpPr>
            <p:nvPr/>
          </p:nvSpPr>
          <p:spPr bwMode="auto">
            <a:xfrm>
              <a:off x="4476" y="2151"/>
              <a:ext cx="19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MS Gothic" charset="0"/>
                </a:rPr>
                <a:t>44%</a:t>
              </a:r>
            </a:p>
          </p:txBody>
        </p:sp>
        <p:sp>
          <p:nvSpPr>
            <p:cNvPr id="8206" name="Rectangle 14"/>
            <p:cNvSpPr>
              <a:spLocks noChangeArrowheads="1"/>
            </p:cNvSpPr>
            <p:nvPr/>
          </p:nvSpPr>
          <p:spPr bwMode="auto">
            <a:xfrm>
              <a:off x="3731" y="2697"/>
              <a:ext cx="19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spAutoFit/>
            </a:bodyPr>
            <a:lstStyle/>
            <a:p>
              <a:pPr defTabSz="457200">
                <a:lnSpc>
                  <a:spcPct val="93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MS Gothic" charset="0"/>
                </a:rPr>
                <a:t>28%</a:t>
              </a:r>
            </a:p>
          </p:txBody>
        </p:sp>
        <p:sp>
          <p:nvSpPr>
            <p:cNvPr id="8207" name="Line 15"/>
            <p:cNvSpPr>
              <a:spLocks noChangeShapeType="1"/>
            </p:cNvSpPr>
            <p:nvPr/>
          </p:nvSpPr>
          <p:spPr bwMode="auto">
            <a:xfrm>
              <a:off x="4018" y="2765"/>
              <a:ext cx="860" cy="0"/>
            </a:xfrm>
            <a:prstGeom prst="line">
              <a:avLst/>
            </a:prstGeom>
            <a:noFill/>
            <a:ln w="28440">
              <a:solidFill>
                <a:srgbClr val="9B9B9B"/>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8208" name="Line 16"/>
            <p:cNvSpPr>
              <a:spLocks noChangeShapeType="1"/>
            </p:cNvSpPr>
            <p:nvPr/>
          </p:nvSpPr>
          <p:spPr bwMode="auto">
            <a:xfrm flipV="1">
              <a:off x="4879" y="2224"/>
              <a:ext cx="0" cy="541"/>
            </a:xfrm>
            <a:prstGeom prst="line">
              <a:avLst/>
            </a:prstGeom>
            <a:noFill/>
            <a:ln w="28440">
              <a:solidFill>
                <a:srgbClr val="9B9B9B"/>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8209" name="Line 17"/>
            <p:cNvSpPr>
              <a:spLocks noChangeShapeType="1"/>
            </p:cNvSpPr>
            <p:nvPr/>
          </p:nvSpPr>
          <p:spPr bwMode="auto">
            <a:xfrm>
              <a:off x="4764" y="2227"/>
              <a:ext cx="114" cy="0"/>
            </a:xfrm>
            <a:prstGeom prst="line">
              <a:avLst/>
            </a:prstGeom>
            <a:noFill/>
            <a:ln w="28440">
              <a:solidFill>
                <a:srgbClr val="9B9B9B"/>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8210" name="Text Box 18"/>
            <p:cNvSpPr txBox="1">
              <a:spLocks noChangeArrowheads="1"/>
            </p:cNvSpPr>
            <p:nvPr/>
          </p:nvSpPr>
          <p:spPr bwMode="auto">
            <a:xfrm>
              <a:off x="2755" y="2966"/>
              <a:ext cx="2640"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spcBef>
                  <a:spcPts val="438"/>
                </a:spcBef>
                <a:buClr>
                  <a:srgbClr val="000000"/>
                </a:buClr>
                <a:buSzPct val="100000"/>
                <a:buFont typeface="Times New Roman" charset="0"/>
                <a:buNone/>
              </a:pPr>
              <a:r>
                <a:rPr lang="en-US" sz="700" smtClean="0"/>
                <a:t>Source: IBM CIO Study, 2010</a:t>
              </a:r>
            </a:p>
            <a:p>
              <a:pPr defTabSz="457200">
                <a:lnSpc>
                  <a:spcPct val="93000"/>
                </a:lnSpc>
                <a:spcBef>
                  <a:spcPts val="438"/>
                </a:spcBef>
                <a:buClr>
                  <a:srgbClr val="000000"/>
                </a:buClr>
                <a:buSzPct val="100000"/>
                <a:buFont typeface="Times New Roman" charset="0"/>
                <a:buNone/>
              </a:pPr>
              <a:r>
                <a:rPr lang="en-US" sz="700" smtClean="0"/>
                <a:t>Note: Outperformers are derived from an analysis of the compound annual growth rate (CAGR) for 2003-2008 EBITDA within industries. Outperformers represent companies above the median: n=203</a:t>
              </a:r>
            </a:p>
          </p:txBody>
        </p:sp>
      </p:grpSp>
      <p:sp>
        <p:nvSpPr>
          <p:cNvPr id="8211" name="Text Box 19"/>
          <p:cNvSpPr txBox="1">
            <a:spLocks noChangeArrowheads="1"/>
          </p:cNvSpPr>
          <p:nvPr/>
        </p:nvSpPr>
        <p:spPr bwMode="auto">
          <a:xfrm>
            <a:off x="103188" y="6446838"/>
            <a:ext cx="3794125"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800" smtClean="0"/>
              <a:t> Source:  “Get Bold: Creating a Bold Social Media AGENDA for Your Business” by Sandy Carter, ISBN: 0132618311, Copyright © 2011, IBM Press</a:t>
            </a:r>
          </a:p>
        </p:txBody>
      </p:sp>
      <p:sp>
        <p:nvSpPr>
          <p:cNvPr id="8212" name="Text Box 20"/>
          <p:cNvSpPr txBox="1">
            <a:spLocks noChangeArrowheads="1"/>
          </p:cNvSpPr>
          <p:nvPr/>
        </p:nvSpPr>
        <p:spPr bwMode="auto">
          <a:xfrm>
            <a:off x="155575" y="304800"/>
            <a:ext cx="7464425"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What is a Social Business?</a:t>
            </a:r>
            <a:br>
              <a:rPr lang="en-US" sz="3200" smtClean="0">
                <a:solidFill>
                  <a:srgbClr val="FFC000"/>
                </a:solidFill>
              </a:rPr>
            </a:br>
            <a:endParaRPr lang="en-US" sz="3200" smtClean="0">
              <a:solidFill>
                <a:srgbClr val="FFC000"/>
              </a:solidFill>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Group 1"/>
          <p:cNvGrpSpPr>
            <a:grpSpLocks/>
          </p:cNvGrpSpPr>
          <p:nvPr/>
        </p:nvGrpSpPr>
        <p:grpSpPr bwMode="auto">
          <a:xfrm>
            <a:off x="4951413" y="2362200"/>
            <a:ext cx="3678237" cy="3122613"/>
            <a:chOff x="3119" y="1488"/>
            <a:chExt cx="2317" cy="1967"/>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9" y="1489"/>
              <a:ext cx="2312" cy="196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nvGrpSpPr>
            <p:cNvPr id="9219" name="Group 3"/>
            <p:cNvGrpSpPr>
              <a:grpSpLocks/>
            </p:cNvGrpSpPr>
            <p:nvPr/>
          </p:nvGrpSpPr>
          <p:grpSpPr bwMode="auto">
            <a:xfrm>
              <a:off x="3125" y="1488"/>
              <a:ext cx="2311" cy="1967"/>
              <a:chOff x="3125" y="1488"/>
              <a:chExt cx="2311" cy="1967"/>
            </a:xfrm>
          </p:grpSpPr>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5" y="1488"/>
                <a:ext cx="2311" cy="19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5" y="1488"/>
                <a:ext cx="2311" cy="19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sp>
        <p:nvSpPr>
          <p:cNvPr id="9222" name="Rectangle 6"/>
          <p:cNvSpPr>
            <a:spLocks noChangeArrowheads="1"/>
          </p:cNvSpPr>
          <p:nvPr/>
        </p:nvSpPr>
        <p:spPr bwMode="auto">
          <a:xfrm>
            <a:off x="155575" y="304800"/>
            <a:ext cx="745966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200" smtClean="0">
                <a:solidFill>
                  <a:srgbClr val="FFC000"/>
                </a:solidFill>
                <a:ea typeface="ＭＳ Ｐゴシック" charset="0"/>
                <a:cs typeface="MS Gothic" charset="0"/>
              </a:rPr>
              <a:t>Social Media vs. Social Business</a:t>
            </a:r>
          </a:p>
        </p:txBody>
      </p:sp>
      <p:sp>
        <p:nvSpPr>
          <p:cNvPr id="9223" name="Text Box 7"/>
          <p:cNvSpPr txBox="1">
            <a:spLocks noChangeArrowheads="1"/>
          </p:cNvSpPr>
          <p:nvPr/>
        </p:nvSpPr>
        <p:spPr bwMode="auto">
          <a:xfrm>
            <a:off x="4673600" y="4267200"/>
            <a:ext cx="157321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200" b="1" smtClean="0">
                <a:solidFill>
                  <a:srgbClr val="FFC000"/>
                </a:solidFill>
                <a:latin typeface="Gill Sans" charset="0"/>
              </a:rPr>
              <a:t>  Engaged</a:t>
            </a:r>
          </a:p>
        </p:txBody>
      </p:sp>
      <p:sp>
        <p:nvSpPr>
          <p:cNvPr id="9224" name="Text Box 8"/>
          <p:cNvSpPr txBox="1">
            <a:spLocks noChangeArrowheads="1"/>
          </p:cNvSpPr>
          <p:nvPr/>
        </p:nvSpPr>
        <p:spPr bwMode="auto">
          <a:xfrm>
            <a:off x="6780213" y="4884738"/>
            <a:ext cx="2363787"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200" b="1" smtClean="0">
                <a:solidFill>
                  <a:srgbClr val="FFC000"/>
                </a:solidFill>
                <a:latin typeface="Gill Sans" charset="0"/>
              </a:rPr>
              <a:t>  Transparent</a:t>
            </a:r>
          </a:p>
        </p:txBody>
      </p:sp>
      <p:sp>
        <p:nvSpPr>
          <p:cNvPr id="9225" name="Text Box 9"/>
          <p:cNvSpPr txBox="1">
            <a:spLocks noChangeArrowheads="1"/>
          </p:cNvSpPr>
          <p:nvPr/>
        </p:nvSpPr>
        <p:spPr bwMode="auto">
          <a:xfrm>
            <a:off x="5786438" y="3429000"/>
            <a:ext cx="1984375" cy="447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200" b="1" smtClean="0">
                <a:solidFill>
                  <a:srgbClr val="FFC000"/>
                </a:solidFill>
                <a:latin typeface="Gill Sans" charset="0"/>
              </a:rPr>
              <a:t>  Nimble</a:t>
            </a:r>
          </a:p>
        </p:txBody>
      </p:sp>
      <p:sp>
        <p:nvSpPr>
          <p:cNvPr id="9226" name="Rectangle 10"/>
          <p:cNvSpPr>
            <a:spLocks noChangeArrowheads="1"/>
          </p:cNvSpPr>
          <p:nvPr/>
        </p:nvSpPr>
        <p:spPr bwMode="auto">
          <a:xfrm rot="10800000" flipV="1">
            <a:off x="4953000" y="1068388"/>
            <a:ext cx="3505200"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b"/>
          <a:lstStyle/>
          <a:p>
            <a:pPr algn="ctr" defTabSz="457200">
              <a:spcBef>
                <a:spcPts val="6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Social Business</a:t>
            </a:r>
          </a:p>
        </p:txBody>
      </p:sp>
      <p:sp>
        <p:nvSpPr>
          <p:cNvPr id="9227" name="Rectangle 11"/>
          <p:cNvSpPr>
            <a:spLocks noChangeArrowheads="1"/>
          </p:cNvSpPr>
          <p:nvPr/>
        </p:nvSpPr>
        <p:spPr bwMode="auto">
          <a:xfrm rot="10800000" flipV="1">
            <a:off x="381000" y="1068388"/>
            <a:ext cx="3505200"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b"/>
          <a:lstStyle/>
          <a:p>
            <a:pPr algn="ctr" defTabSz="457200">
              <a:spcBef>
                <a:spcPts val="6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Social Media</a:t>
            </a:r>
          </a:p>
        </p:txBody>
      </p:sp>
      <p:pic>
        <p:nvPicPr>
          <p:cNvPr id="9228" name="Picture 12" descr="\\readynas\Scott\Work\0 - Lotus Tiger Team\To Do\Social Business\Graphics\shutterstock_2182636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2590800"/>
            <a:ext cx="3771900" cy="251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9229" name="Rectangle 13"/>
          <p:cNvSpPr>
            <a:spLocks noChangeArrowheads="1"/>
          </p:cNvSpPr>
          <p:nvPr/>
        </p:nvSpPr>
        <p:spPr bwMode="auto">
          <a:xfrm rot="10800000" flipV="1">
            <a:off x="381000" y="5102225"/>
            <a:ext cx="3505200"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b"/>
          <a:lstStyle/>
          <a:p>
            <a:pPr algn="ctr" defTabSz="457200">
              <a:spcBef>
                <a:spcPts val="5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b="1" smtClean="0">
                <a:solidFill>
                  <a:srgbClr val="FFFFFF"/>
                </a:solidFill>
                <a:ea typeface="ＭＳ Ｐゴシック" charset="0"/>
                <a:cs typeface="MS Gothic" charset="0"/>
              </a:rPr>
              <a:t>Primarily marketing and PR</a:t>
            </a:r>
          </a:p>
        </p:txBody>
      </p:sp>
      <p:sp>
        <p:nvSpPr>
          <p:cNvPr id="9230" name="Rectangle 14"/>
          <p:cNvSpPr>
            <a:spLocks noChangeArrowheads="1"/>
          </p:cNvSpPr>
          <p:nvPr/>
        </p:nvSpPr>
        <p:spPr bwMode="auto">
          <a:xfrm rot="10800000" flipV="1">
            <a:off x="5103813" y="5330825"/>
            <a:ext cx="3505200"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b"/>
          <a:lstStyle/>
          <a:p>
            <a:pPr algn="ctr" defTabSz="457200">
              <a:spcBef>
                <a:spcPts val="5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b="1" smtClean="0">
                <a:solidFill>
                  <a:srgbClr val="FFFFFF"/>
                </a:solidFill>
                <a:ea typeface="ＭＳ Ｐゴシック" charset="0"/>
                <a:cs typeface="MS Gothic" charset="0"/>
              </a:rPr>
              <a:t>Encompasses organization and business processes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152400" y="6400800"/>
            <a:ext cx="2590800" cy="4572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0242" name="Text Box 2"/>
          <p:cNvSpPr txBox="1">
            <a:spLocks noChangeArrowheads="1"/>
          </p:cNvSpPr>
          <p:nvPr/>
        </p:nvSpPr>
        <p:spPr bwMode="auto">
          <a:xfrm>
            <a:off x="139700" y="6521450"/>
            <a:ext cx="44894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800" smtClean="0">
                <a:solidFill>
                  <a:srgbClr val="FFFFFF"/>
                </a:solidFill>
              </a:rPr>
              <a:t>Source: “Get Bold: Creating a Bold Social Media AGENDA for Your Business” by Sandy Carter,</a:t>
            </a:r>
          </a:p>
          <a:p>
            <a:pPr defTabSz="457200">
              <a:buClr>
                <a:srgbClr val="000000"/>
              </a:buClr>
              <a:buSzPct val="100000"/>
              <a:buFont typeface="Times New Roman" charset="0"/>
              <a:buNone/>
            </a:pPr>
            <a:r>
              <a:rPr lang="en-US" sz="800" smtClean="0">
                <a:solidFill>
                  <a:srgbClr val="FFFFFF"/>
                </a:solidFill>
              </a:rPr>
              <a:t>ISBN: 0132618311, Copyright © 2011, IBM Press</a:t>
            </a:r>
          </a:p>
        </p:txBody>
      </p:sp>
      <p:sp>
        <p:nvSpPr>
          <p:cNvPr id="10243" name="Text Box 3"/>
          <p:cNvSpPr txBox="1">
            <a:spLocks noChangeArrowheads="1"/>
          </p:cNvSpPr>
          <p:nvPr/>
        </p:nvSpPr>
        <p:spPr bwMode="auto">
          <a:xfrm>
            <a:off x="8680450" y="6561138"/>
            <a:ext cx="304800" cy="20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fld id="{4DCA8406-5398-524E-8D3B-042FC98EA36D}" type="slidenum">
              <a:rPr lang="en-US" sz="800" smtClean="0">
                <a:solidFill>
                  <a:srgbClr val="999999"/>
                </a:solidFill>
              </a:rPr>
              <a:pPr defTabSz="457200">
                <a:lnSpc>
                  <a:spcPct val="93000"/>
                </a:lnSpc>
                <a:buClr>
                  <a:srgbClr val="000000"/>
                </a:buClr>
                <a:buSzPct val="100000"/>
                <a:buFont typeface="Times New Roman" charset="0"/>
                <a:buNone/>
              </a:pPr>
              <a:t>38</a:t>
            </a:fld>
            <a:endParaRPr lang="en-US" sz="800" smtClean="0">
              <a:solidFill>
                <a:srgbClr val="999999"/>
              </a:solidFill>
            </a:endParaRPr>
          </a:p>
        </p:txBody>
      </p:sp>
      <p:sp>
        <p:nvSpPr>
          <p:cNvPr id="10244" name="Text Box 4"/>
          <p:cNvSpPr txBox="1">
            <a:spLocks noChangeArrowheads="1"/>
          </p:cNvSpPr>
          <p:nvPr/>
        </p:nvSpPr>
        <p:spPr bwMode="auto">
          <a:xfrm>
            <a:off x="8680450" y="6561138"/>
            <a:ext cx="304800" cy="20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fld id="{0E36BFF4-E8C7-484C-9F3C-63D72ABB3F4B}" type="slidenum">
              <a:rPr lang="en-US" sz="800" smtClean="0">
                <a:solidFill>
                  <a:srgbClr val="999999"/>
                </a:solidFill>
              </a:rPr>
              <a:pPr defTabSz="457200">
                <a:lnSpc>
                  <a:spcPct val="93000"/>
                </a:lnSpc>
                <a:buClr>
                  <a:srgbClr val="000000"/>
                </a:buClr>
                <a:buSzPct val="100000"/>
                <a:buFont typeface="Times New Roman" charset="0"/>
                <a:buNone/>
              </a:pPr>
              <a:t>38</a:t>
            </a:fld>
            <a:endParaRPr lang="en-US" sz="800" smtClean="0">
              <a:solidFill>
                <a:srgbClr val="999999"/>
              </a:solidFill>
            </a:endParaRPr>
          </a:p>
        </p:txBody>
      </p:sp>
      <p:sp>
        <p:nvSpPr>
          <p:cNvPr id="10245" name="Text Box 5"/>
          <p:cNvSpPr txBox="1">
            <a:spLocks noChangeArrowheads="1"/>
          </p:cNvSpPr>
          <p:nvPr/>
        </p:nvSpPr>
        <p:spPr bwMode="auto">
          <a:xfrm>
            <a:off x="8680450" y="6561138"/>
            <a:ext cx="304800" cy="20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fld id="{862E938A-3FA7-034A-BF32-6405062914A6}" type="slidenum">
              <a:rPr lang="en-US" sz="800" smtClean="0">
                <a:solidFill>
                  <a:srgbClr val="999999"/>
                </a:solidFill>
              </a:rPr>
              <a:pPr defTabSz="457200">
                <a:lnSpc>
                  <a:spcPct val="93000"/>
                </a:lnSpc>
                <a:buClr>
                  <a:srgbClr val="000000"/>
                </a:buClr>
                <a:buSzPct val="100000"/>
                <a:buFont typeface="Times New Roman" charset="0"/>
                <a:buNone/>
              </a:pPr>
              <a:t>38</a:t>
            </a:fld>
            <a:endParaRPr lang="en-US" sz="800" smtClean="0">
              <a:solidFill>
                <a:srgbClr val="999999"/>
              </a:solidFill>
            </a:endParaRPr>
          </a:p>
        </p:txBody>
      </p:sp>
      <p:pic>
        <p:nvPicPr>
          <p:cNvPr id="10246" name="Picture 6" descr="agen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288" y="1143000"/>
            <a:ext cx="8607425" cy="5397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247" name="Text Box 7"/>
          <p:cNvSpPr txBox="1">
            <a:spLocks noChangeArrowheads="1"/>
          </p:cNvSpPr>
          <p:nvPr/>
        </p:nvSpPr>
        <p:spPr bwMode="auto">
          <a:xfrm>
            <a:off x="2133600" y="1371600"/>
            <a:ext cx="6553200"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800" b="1" smtClean="0">
                <a:solidFill>
                  <a:srgbClr val="FFFFFF"/>
                </a:solidFill>
                <a:cs typeface="MS PGothic" charset="0"/>
              </a:rPr>
              <a:t>Align Organizational Goals &amp; Culture</a:t>
            </a:r>
          </a:p>
        </p:txBody>
      </p:sp>
      <p:sp>
        <p:nvSpPr>
          <p:cNvPr id="10248" name="Text Box 8"/>
          <p:cNvSpPr txBox="1">
            <a:spLocks noChangeArrowheads="1"/>
          </p:cNvSpPr>
          <p:nvPr/>
        </p:nvSpPr>
        <p:spPr bwMode="auto">
          <a:xfrm>
            <a:off x="2159000" y="2254250"/>
            <a:ext cx="3103563"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800" b="1" smtClean="0">
                <a:solidFill>
                  <a:srgbClr val="FFFFFF"/>
                </a:solidFill>
                <a:cs typeface="MS PGothic" charset="0"/>
              </a:rPr>
              <a:t>Gain Social Trust</a:t>
            </a:r>
          </a:p>
        </p:txBody>
      </p:sp>
      <p:sp>
        <p:nvSpPr>
          <p:cNvPr id="10249" name="Text Box 9"/>
          <p:cNvSpPr txBox="1">
            <a:spLocks noChangeArrowheads="1"/>
          </p:cNvSpPr>
          <p:nvPr/>
        </p:nvSpPr>
        <p:spPr bwMode="auto">
          <a:xfrm>
            <a:off x="2163763" y="3138488"/>
            <a:ext cx="5192712"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800" b="1" smtClean="0">
                <a:solidFill>
                  <a:srgbClr val="FFFFFF"/>
                </a:solidFill>
                <a:cs typeface="MS PGothic" charset="0"/>
              </a:rPr>
              <a:t>Engage Through Experiences</a:t>
            </a:r>
          </a:p>
        </p:txBody>
      </p:sp>
      <p:sp>
        <p:nvSpPr>
          <p:cNvPr id="10250" name="Text Box 10"/>
          <p:cNvSpPr txBox="1">
            <a:spLocks noChangeArrowheads="1"/>
          </p:cNvSpPr>
          <p:nvPr/>
        </p:nvSpPr>
        <p:spPr bwMode="auto">
          <a:xfrm>
            <a:off x="2149475" y="4022725"/>
            <a:ext cx="604837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800" b="1" smtClean="0">
                <a:solidFill>
                  <a:srgbClr val="FFFFFF"/>
                </a:solidFill>
                <a:cs typeface="MS PGothic" charset="0"/>
              </a:rPr>
              <a:t>Network Your Business Processes</a:t>
            </a:r>
          </a:p>
        </p:txBody>
      </p:sp>
      <p:sp>
        <p:nvSpPr>
          <p:cNvPr id="10251" name="Text Box 11"/>
          <p:cNvSpPr txBox="1">
            <a:spLocks noChangeArrowheads="1"/>
          </p:cNvSpPr>
          <p:nvPr/>
        </p:nvSpPr>
        <p:spPr bwMode="auto">
          <a:xfrm>
            <a:off x="2133600" y="4724400"/>
            <a:ext cx="40767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b="1" smtClean="0">
                <a:solidFill>
                  <a:srgbClr val="FFFFFF"/>
                </a:solidFill>
                <a:cs typeface="MS PGothic" charset="0"/>
              </a:rPr>
              <a:t>Design for Reputation and </a:t>
            </a:r>
          </a:p>
          <a:p>
            <a:pPr defTabSz="457200">
              <a:buClr>
                <a:srgbClr val="000000"/>
              </a:buClr>
              <a:buSzPct val="100000"/>
              <a:buFont typeface="Times New Roman" charset="0"/>
              <a:buNone/>
            </a:pPr>
            <a:r>
              <a:rPr lang="en-US" b="1" smtClean="0">
                <a:solidFill>
                  <a:srgbClr val="FFFFFF"/>
                </a:solidFill>
                <a:cs typeface="MS PGothic" charset="0"/>
              </a:rPr>
              <a:t>Risk Management</a:t>
            </a:r>
          </a:p>
        </p:txBody>
      </p:sp>
      <p:sp>
        <p:nvSpPr>
          <p:cNvPr id="10252" name="Text Box 12"/>
          <p:cNvSpPr txBox="1">
            <a:spLocks noChangeArrowheads="1"/>
          </p:cNvSpPr>
          <p:nvPr/>
        </p:nvSpPr>
        <p:spPr bwMode="auto">
          <a:xfrm>
            <a:off x="2136775" y="5791200"/>
            <a:ext cx="3297238"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2800" b="1" smtClean="0">
                <a:solidFill>
                  <a:srgbClr val="FFFFFF"/>
                </a:solidFill>
                <a:cs typeface="MS PGothic" charset="0"/>
              </a:rPr>
              <a:t>Analyze Your Data</a:t>
            </a:r>
          </a:p>
        </p:txBody>
      </p:sp>
      <p:sp>
        <p:nvSpPr>
          <p:cNvPr id="10253" name="Rectangle 13"/>
          <p:cNvSpPr>
            <a:spLocks noChangeArrowheads="1"/>
          </p:cNvSpPr>
          <p:nvPr/>
        </p:nvSpPr>
        <p:spPr bwMode="auto">
          <a:xfrm>
            <a:off x="7772400" y="6400800"/>
            <a:ext cx="1371600" cy="4572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0254" name="Rectangle 14"/>
          <p:cNvSpPr>
            <a:spLocks noChangeArrowheads="1"/>
          </p:cNvSpPr>
          <p:nvPr/>
        </p:nvSpPr>
        <p:spPr bwMode="auto">
          <a:xfrm>
            <a:off x="155575" y="304800"/>
            <a:ext cx="745966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200" smtClean="0">
                <a:solidFill>
                  <a:srgbClr val="FFC000"/>
                </a:solidFill>
                <a:ea typeface="ＭＳ Ｐゴシック" charset="0"/>
                <a:cs typeface="MS Gothic" charset="0"/>
              </a:rPr>
              <a:t>The Social Business Agenda</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readynas\Scott\Work\0 - Lotus Tiger Team\To Do\Social Business\Graphics\shutterstock_2115567.jpg"/>
          <p:cNvPicPr>
            <a:picLocks noChangeAspect="1" noChangeArrowheads="1"/>
          </p:cNvPicPr>
          <p:nvPr/>
        </p:nvPicPr>
        <p:blipFill>
          <a:blip r:embed="rId3">
            <a:extLst>
              <a:ext uri="{28A0092B-C50C-407E-A947-70E740481C1C}">
                <a14:useLocalDpi xmlns:a14="http://schemas.microsoft.com/office/drawing/2010/main" val="0"/>
              </a:ext>
            </a:extLst>
          </a:blip>
          <a:srcRect b="4256"/>
          <a:stretch>
            <a:fillRect/>
          </a:stretch>
        </p:blipFill>
        <p:spPr bwMode="auto">
          <a:xfrm>
            <a:off x="1371600" y="4343400"/>
            <a:ext cx="2286000" cy="2559050"/>
          </a:xfrm>
          <a:prstGeom prst="rect">
            <a:avLst/>
          </a:prstGeom>
          <a:noFill/>
          <a:ln>
            <a:noFill/>
          </a:ln>
          <a:effectLst/>
          <a:extLst>
            <a:ext uri="{909E8E84-426E-40dd-AFC4-6F175D3DCCD1}">
              <a14:hiddenFill xmlns:a14="http://schemas.microsoft.com/office/drawing/2010/main">
                <a:blipFill dpi="0" rotWithShape="0">
                  <a:blip/>
                  <a:srcRect b="4256"/>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6" name="Oval 2"/>
          <p:cNvSpPr>
            <a:spLocks noChangeArrowheads="1"/>
          </p:cNvSpPr>
          <p:nvPr/>
        </p:nvSpPr>
        <p:spPr bwMode="auto">
          <a:xfrm>
            <a:off x="152400" y="3429000"/>
            <a:ext cx="3581400" cy="1143000"/>
          </a:xfrm>
          <a:prstGeom prst="ellipse">
            <a:avLst/>
          </a:prstGeom>
          <a:solidFill>
            <a:srgbClr val="F2F2F2">
              <a:alpha val="96999"/>
            </a:srgbClr>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1267" name="Text Box 3"/>
          <p:cNvSpPr txBox="1">
            <a:spLocks noChangeArrowheads="1"/>
          </p:cNvSpPr>
          <p:nvPr/>
        </p:nvSpPr>
        <p:spPr bwMode="auto">
          <a:xfrm>
            <a:off x="304800" y="2819400"/>
            <a:ext cx="8839200" cy="159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2800" tIns="41400" rIns="82800" bIns="41400" anchor="b"/>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4000"/>
              </a:lnSpc>
              <a:buClr>
                <a:srgbClr val="000000"/>
              </a:buClr>
              <a:buSzPct val="100000"/>
              <a:buFont typeface="Times New Roman" charset="0"/>
              <a:buNone/>
            </a:pPr>
            <a:r>
              <a:rPr lang="en-US" sz="5200" b="1" smtClean="0">
                <a:cs typeface="SimSun" charset="0"/>
              </a:rPr>
              <a:t>CULTURE</a:t>
            </a:r>
            <a:r>
              <a:rPr lang="en-US" sz="5200" b="1" smtClean="0">
                <a:solidFill>
                  <a:srgbClr val="FFFFFF"/>
                </a:solidFill>
                <a:cs typeface="SimSun" charset="0"/>
              </a:rPr>
              <a:t>  </a:t>
            </a:r>
            <a:r>
              <a:rPr lang="en-US" sz="3600" b="1" smtClean="0">
                <a:solidFill>
                  <a:srgbClr val="FFFFFF"/>
                </a:solidFill>
                <a:cs typeface="SimSun" charset="0"/>
              </a:rPr>
              <a:t>eats strategy for lunch!</a:t>
            </a:r>
          </a:p>
        </p:txBody>
      </p:sp>
      <p:pic>
        <p:nvPicPr>
          <p:cNvPr id="11268" name="Picture 4" descr="A_Alw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0713"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9" name="Rectangle 5"/>
          <p:cNvSpPr>
            <a:spLocks noChangeArrowheads="1"/>
          </p:cNvSpPr>
          <p:nvPr/>
        </p:nvSpPr>
        <p:spPr bwMode="auto">
          <a:xfrm>
            <a:off x="155575" y="304800"/>
            <a:ext cx="745966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200" b="1" smtClean="0">
                <a:solidFill>
                  <a:srgbClr val="FFC000"/>
                </a:solidFill>
                <a:ea typeface="ＭＳ Ｐゴシック" charset="0"/>
                <a:cs typeface="MS Gothic" charset="0"/>
              </a:rPr>
              <a:t>Goals</a:t>
            </a:r>
            <a:r>
              <a:rPr lang="en-US" sz="3200" smtClean="0">
                <a:solidFill>
                  <a:srgbClr val="FFC000"/>
                </a:solidFill>
                <a:ea typeface="ＭＳ Ｐゴシック" charset="0"/>
                <a:cs typeface="MS Gothic" charset="0"/>
              </a:rPr>
              <a:t> Drive the Appropriate Engagement Model, Tools &amp; Analytics</a:t>
            </a:r>
          </a:p>
        </p:txBody>
      </p:sp>
      <p:sp>
        <p:nvSpPr>
          <p:cNvPr id="11270" name="Freeform 6"/>
          <p:cNvSpPr>
            <a:spLocks noChangeArrowheads="1"/>
          </p:cNvSpPr>
          <p:nvPr/>
        </p:nvSpPr>
        <p:spPr bwMode="auto">
          <a:xfrm>
            <a:off x="627063" y="1546225"/>
            <a:ext cx="3944937" cy="817563"/>
          </a:xfrm>
          <a:custGeom>
            <a:avLst/>
            <a:gdLst>
              <a:gd name="G0" fmla="+- 21600 0 0"/>
              <a:gd name="G1" fmla="+- 21600 0 0"/>
              <a:gd name="G2" fmla="*/ 0 G1 1"/>
              <a:gd name="G3" fmla="*/ G2 1 21600"/>
              <a:gd name="G4" fmla="*/ 0 G0 1"/>
              <a:gd name="G5" fmla="*/ G4 1 21600"/>
              <a:gd name="G6" fmla="*/ 1986 1986 1"/>
              <a:gd name="G7" fmla="*/ G6 G1 1"/>
              <a:gd name="G8" fmla="*/ G7 1 21600"/>
              <a:gd name="G9" fmla="*/ 0 G0 1"/>
              <a:gd name="G10" fmla="*/ G9 1 21600"/>
              <a:gd name="G11" fmla="*/ 1986 1986 1"/>
              <a:gd name="G12" fmla="*/ G11 G1 1"/>
              <a:gd name="G13" fmla="*/ G12 1 21600"/>
              <a:gd name="G14" fmla="*/ 866 866 1"/>
              <a:gd name="G15" fmla="*/ G14 G0 1"/>
              <a:gd name="G16" fmla="*/ G15 1 21600"/>
              <a:gd name="G17" fmla="*/ 0 G1 1"/>
              <a:gd name="G18" fmla="*/ G17 1 21600"/>
              <a:gd name="G19" fmla="*/ 866 866 1"/>
              <a:gd name="G20" fmla="*/ G19 G0 1"/>
              <a:gd name="G21" fmla="*/ G20 1 21600"/>
              <a:gd name="G22" fmla="*/ 0 G1 1"/>
              <a:gd name="G23" fmla="*/ G22 1 21600"/>
              <a:gd name="G24" fmla="*/ 0 G0 1"/>
              <a:gd name="G25" fmla="*/ G24 1 21600"/>
              <a:gd name="G26" fmla="+- 0 0 0"/>
              <a:gd name="G27" fmla="+- 0 0 0"/>
              <a:gd name="G28" fmla="+- 0 0 0"/>
              <a:gd name="G29" fmla="+- 0 0 0"/>
              <a:gd name="G30" fmla="+- 0 0 0"/>
              <a:gd name="G31" fmla="*/ 0 G1 1"/>
              <a:gd name="G32" fmla="*/ G31 1 21600"/>
              <a:gd name="G33" fmla="*/ 0 G0 1"/>
              <a:gd name="G34" fmla="*/ G33 1 21600"/>
              <a:gd name="G35" fmla="*/ 21600 G1 1"/>
              <a:gd name="G36" fmla="*/ G35 1 21600"/>
              <a:gd name="G37" fmla="*/ 21600 G0 1"/>
              <a:gd name="G38" fmla="*/ G37 1 21600"/>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extrusionOk="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lnSpc>
                <a:spcPct val="93000"/>
              </a:lnSpc>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smtClean="0">
                <a:solidFill>
                  <a:srgbClr val="FFFFFF"/>
                </a:solidFill>
                <a:latin typeface="Trebuchet MS" charset="0"/>
                <a:ea typeface="ＭＳ Ｐゴシック" charset="0"/>
                <a:cs typeface="MS Gothic" charset="0"/>
              </a:rPr>
              <a:t>Goals:</a:t>
            </a:r>
          </a:p>
          <a:p>
            <a:pPr defTabSz="457200">
              <a:lnSpc>
                <a:spcPct val="93000"/>
              </a:lnSpc>
              <a:buClr>
                <a:srgbClr val="FFFFFF"/>
              </a:buClr>
              <a:buSzPct val="100000"/>
              <a:buFont typeface="Wingdings"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smtClean="0">
                <a:solidFill>
                  <a:srgbClr val="FFFFFF"/>
                </a:solidFill>
                <a:latin typeface="Trebuchet MS" charset="0"/>
                <a:ea typeface="ＭＳ Ｐゴシック" charset="0"/>
                <a:cs typeface="MS Gothic" charset="0"/>
              </a:rPr>
              <a:t>Help our banks “Act Big”</a:t>
            </a:r>
          </a:p>
          <a:p>
            <a:pPr defTabSz="457200">
              <a:lnSpc>
                <a:spcPct val="93000"/>
              </a:lnSpc>
              <a:buClr>
                <a:srgbClr val="FFFFFF"/>
              </a:buClr>
              <a:buSzPct val="100000"/>
              <a:buFont typeface="Wingdings"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smtClean="0">
                <a:solidFill>
                  <a:srgbClr val="FFFFFF"/>
                </a:solidFill>
                <a:latin typeface="Trebuchet MS" charset="0"/>
                <a:ea typeface="ＭＳ Ｐゴシック" charset="0"/>
                <a:cs typeface="MS Gothic" charset="0"/>
              </a:rPr>
              <a:t>Provide single solution to customers</a:t>
            </a:r>
          </a:p>
        </p:txBody>
      </p:sp>
      <p:sp>
        <p:nvSpPr>
          <p:cNvPr id="11271" name="Freeform 7"/>
          <p:cNvSpPr>
            <a:spLocks noChangeArrowheads="1"/>
          </p:cNvSpPr>
          <p:nvPr/>
        </p:nvSpPr>
        <p:spPr bwMode="auto">
          <a:xfrm>
            <a:off x="5211763" y="1546225"/>
            <a:ext cx="3382962" cy="817563"/>
          </a:xfrm>
          <a:custGeom>
            <a:avLst/>
            <a:gdLst>
              <a:gd name="G0" fmla="+- 21600 0 0"/>
              <a:gd name="G1" fmla="+- 21600 0 0"/>
              <a:gd name="G2" fmla="*/ 0 G1 1"/>
              <a:gd name="G3" fmla="*/ G2 1 21600"/>
              <a:gd name="G4" fmla="*/ 0 G0 1"/>
              <a:gd name="G5" fmla="*/ G4 1 21600"/>
              <a:gd name="G6" fmla="*/ 1839 1839 1"/>
              <a:gd name="G7" fmla="*/ G6 G1 1"/>
              <a:gd name="G8" fmla="*/ G7 1 21600"/>
              <a:gd name="G9" fmla="*/ 0 G0 1"/>
              <a:gd name="G10" fmla="*/ G9 1 21600"/>
              <a:gd name="G11" fmla="*/ 1839 1839 1"/>
              <a:gd name="G12" fmla="*/ G11 G1 1"/>
              <a:gd name="G13" fmla="*/ G12 1 21600"/>
              <a:gd name="G14" fmla="*/ 866 866 1"/>
              <a:gd name="G15" fmla="*/ G14 G0 1"/>
              <a:gd name="G16" fmla="*/ G15 1 21600"/>
              <a:gd name="G17" fmla="*/ 0 G1 1"/>
              <a:gd name="G18" fmla="*/ G17 1 21600"/>
              <a:gd name="G19" fmla="*/ 866 866 1"/>
              <a:gd name="G20" fmla="*/ G19 G0 1"/>
              <a:gd name="G21" fmla="*/ G20 1 21600"/>
              <a:gd name="G22" fmla="*/ 0 G1 1"/>
              <a:gd name="G23" fmla="*/ G22 1 21600"/>
              <a:gd name="G24" fmla="*/ 0 G0 1"/>
              <a:gd name="G25" fmla="*/ G24 1 21600"/>
              <a:gd name="G26" fmla="+- 0 0 0"/>
              <a:gd name="G27" fmla="+- 0 0 0"/>
              <a:gd name="G28" fmla="+- 0 0 0"/>
              <a:gd name="G29" fmla="+- 0 0 0"/>
              <a:gd name="G30" fmla="+- 0 0 0"/>
              <a:gd name="G31" fmla="*/ 0 G1 1"/>
              <a:gd name="G32" fmla="*/ G31 1 21600"/>
              <a:gd name="G33" fmla="*/ 0 G0 1"/>
              <a:gd name="G34" fmla="*/ G33 1 21600"/>
              <a:gd name="G35" fmla="*/ 21600 G1 1"/>
              <a:gd name="G36" fmla="*/ G35 1 21600"/>
              <a:gd name="G37" fmla="*/ 21600 G0 1"/>
              <a:gd name="G38" fmla="*/ G37 1 21600"/>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extrusionOk="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lnSpc>
                <a:spcPct val="93000"/>
              </a:lnSpc>
              <a:buClr>
                <a:srgbClr val="000000"/>
              </a:buClr>
              <a:buSzPct val="100000"/>
              <a:buFont typeface="Times New Roman"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smtClean="0">
                <a:solidFill>
                  <a:srgbClr val="FFFFFF"/>
                </a:solidFill>
                <a:latin typeface="Trebuchet MS" charset="0"/>
                <a:ea typeface="ＭＳ Ｐゴシック" charset="0"/>
                <a:cs typeface="MS Gothic" charset="0"/>
              </a:rPr>
              <a:t>Goals:</a:t>
            </a:r>
          </a:p>
          <a:p>
            <a:pPr defTabSz="457200">
              <a:lnSpc>
                <a:spcPct val="93000"/>
              </a:lnSpc>
              <a:buClr>
                <a:srgbClr val="FFFFFF"/>
              </a:buClr>
              <a:buSzPct val="100000"/>
              <a:buFont typeface="Wingdings"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smtClean="0">
                <a:solidFill>
                  <a:srgbClr val="FFFFFF"/>
                </a:solidFill>
                <a:latin typeface="Trebuchet MS" charset="0"/>
                <a:ea typeface="ＭＳ Ｐゴシック" charset="0"/>
                <a:cs typeface="MS Gothic" charset="0"/>
              </a:rPr>
              <a:t>Create innovative new products</a:t>
            </a:r>
          </a:p>
          <a:p>
            <a:pPr defTabSz="457200">
              <a:lnSpc>
                <a:spcPct val="93000"/>
              </a:lnSpc>
              <a:buClr>
                <a:srgbClr val="FFFFFF"/>
              </a:buClr>
              <a:buSzPct val="100000"/>
              <a:buFont typeface="Wingdings"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1" smtClean="0">
                <a:solidFill>
                  <a:srgbClr val="FFFFFF"/>
                </a:solidFill>
                <a:latin typeface="Trebuchet MS" charset="0"/>
                <a:ea typeface="ＭＳ Ｐゴシック" charset="0"/>
                <a:cs typeface="MS Gothic" charset="0"/>
              </a:rPr>
              <a:t>Create markets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sz="quarter"/>
          </p:nvPr>
        </p:nvSpPr>
        <p:spPr/>
        <p:txBody>
          <a:bodyPr/>
          <a:lstStyle/>
          <a:p>
            <a:r>
              <a:rPr lang="en-US" dirty="0" smtClean="0"/>
              <a:t>The New Rules of Social CRM</a:t>
            </a:r>
            <a:endParaRPr lang="en-US" dirty="0"/>
          </a:p>
        </p:txBody>
      </p:sp>
      <p:sp>
        <p:nvSpPr>
          <p:cNvPr id="8" name="Subtitle 7"/>
          <p:cNvSpPr>
            <a:spLocks noGrp="1"/>
          </p:cNvSpPr>
          <p:nvPr>
            <p:ph type="subTitle" sz="quarter" idx="1"/>
          </p:nvPr>
        </p:nvSpPr>
        <p:spPr/>
        <p:txBody>
          <a:bodyPr/>
          <a:lstStyle/>
          <a:p>
            <a:r>
              <a:rPr lang="en-US" dirty="0" smtClean="0"/>
              <a:t>Clint </a:t>
            </a:r>
            <a:r>
              <a:rPr lang="en-US" dirty="0" err="1" smtClean="0"/>
              <a:t>Oram</a:t>
            </a:r>
            <a:endParaRPr lang="en-US" dirty="0" smtClean="0"/>
          </a:p>
          <a:p>
            <a:r>
              <a:rPr lang="en-US" dirty="0" smtClean="0"/>
              <a:t>Co-Founder and CTO, SugarCRM</a:t>
            </a:r>
          </a:p>
          <a:p>
            <a:r>
              <a:rPr lang="en-US" dirty="0" smtClean="0"/>
              <a:t>@</a:t>
            </a:r>
            <a:r>
              <a:rPr lang="en-US" dirty="0" err="1" smtClean="0"/>
              <a:t>sugarclint</a:t>
            </a:r>
            <a:endParaRPr lang="en-US" dirty="0"/>
          </a:p>
        </p:txBody>
      </p:sp>
      <p:sp>
        <p:nvSpPr>
          <p:cNvPr id="5" name="Footer Placeholder 4"/>
          <p:cNvSpPr>
            <a:spLocks noGrp="1"/>
          </p:cNvSpPr>
          <p:nvPr>
            <p:ph type="ftr" sz="quarter" idx="10"/>
          </p:nvPr>
        </p:nvSpPr>
        <p:spPr/>
        <p:txBody>
          <a:bodyPr/>
          <a:lstStyle/>
          <a:p>
            <a:pPr>
              <a:defRPr/>
            </a:pPr>
            <a:r>
              <a:rPr lang="en-US">
                <a:solidFill>
                  <a:srgbClr val="FFFFFF"/>
                </a:solidFill>
              </a:rPr>
              <a:t>©2011 SugarCRM Inc. All rights reserved.</a:t>
            </a:r>
          </a:p>
        </p:txBody>
      </p:sp>
      <p:sp>
        <p:nvSpPr>
          <p:cNvPr id="6" name="Slide Number Placeholder 5"/>
          <p:cNvSpPr>
            <a:spLocks noGrp="1"/>
          </p:cNvSpPr>
          <p:nvPr>
            <p:ph type="sldNum" sz="quarter" idx="4294967295"/>
          </p:nvPr>
        </p:nvSpPr>
        <p:spPr>
          <a:xfrm>
            <a:off x="8382000" y="6629400"/>
            <a:ext cx="762000" cy="152400"/>
          </a:xfrm>
        </p:spPr>
        <p:txBody>
          <a:bodyPr/>
          <a:lstStyle/>
          <a:p>
            <a:pPr>
              <a:defRPr/>
            </a:pPr>
            <a:fld id="{C41DF9E3-15D0-4772-B7EF-435324EEFDC3}" type="slidenum">
              <a:rPr lang="en-US">
                <a:solidFill>
                  <a:srgbClr val="FFFFFF">
                    <a:lumMod val="65000"/>
                  </a:srgbClr>
                </a:solidFill>
              </a:rPr>
              <a:pPr>
                <a:defRPr/>
              </a:pPr>
              <a:t>4</a:t>
            </a:fld>
            <a:endParaRPr lang="en-US" dirty="0">
              <a:solidFill>
                <a:srgbClr val="FFFFFF">
                  <a:lumMod val="65000"/>
                </a:srgbClr>
              </a:solidFill>
            </a:endParaRPr>
          </a:p>
        </p:txBody>
      </p:sp>
      <p:pic>
        <p:nvPicPr>
          <p:cNvPr id="9" name="Picture 8"/>
          <p:cNvPicPr>
            <a:picLocks noChangeAspect="1"/>
          </p:cNvPicPr>
          <p:nvPr/>
        </p:nvPicPr>
        <p:blipFill>
          <a:blip r:embed="rId2"/>
          <a:stretch>
            <a:fillRect/>
          </a:stretch>
        </p:blipFill>
        <p:spPr>
          <a:xfrm>
            <a:off x="2895600" y="203776"/>
            <a:ext cx="876300" cy="876300"/>
          </a:xfrm>
          <a:prstGeom prst="rect">
            <a:avLst/>
          </a:prstGeom>
        </p:spPr>
      </p:pic>
      <p:sp>
        <p:nvSpPr>
          <p:cNvPr id="10" name="TextBox 9"/>
          <p:cNvSpPr txBox="1"/>
          <p:nvPr/>
        </p:nvSpPr>
        <p:spPr>
          <a:xfrm>
            <a:off x="3810000" y="304800"/>
            <a:ext cx="4882667" cy="584776"/>
          </a:xfrm>
          <a:prstGeom prst="rect">
            <a:avLst/>
          </a:prstGeom>
          <a:noFill/>
        </p:spPr>
        <p:txBody>
          <a:bodyPr wrap="none" rtlCol="0">
            <a:spAutoFit/>
          </a:bodyPr>
          <a:lstStyle/>
          <a:p>
            <a:r>
              <a:rPr lang="en-US" sz="3200" dirty="0">
                <a:solidFill>
                  <a:srgbClr val="4B4B4B"/>
                </a:solidFill>
              </a:rPr>
              <a:t>#</a:t>
            </a:r>
            <a:r>
              <a:rPr lang="en-US" sz="3200" dirty="0" err="1" smtClean="0">
                <a:solidFill>
                  <a:srgbClr val="4B4B4B"/>
                </a:solidFill>
              </a:rPr>
              <a:t>IBMSocialBiz</a:t>
            </a:r>
            <a:r>
              <a:rPr lang="en-US" sz="3200" dirty="0" smtClean="0">
                <a:solidFill>
                  <a:srgbClr val="4B4B4B"/>
                </a:solidFill>
              </a:rPr>
              <a:t> #</a:t>
            </a:r>
            <a:r>
              <a:rPr lang="en-US" sz="3200" dirty="0" err="1" smtClean="0">
                <a:solidFill>
                  <a:srgbClr val="4B4B4B"/>
                </a:solidFill>
              </a:rPr>
              <a:t>sugarcrm</a:t>
            </a:r>
            <a:endParaRPr lang="en-US" sz="3200" dirty="0">
              <a:solidFill>
                <a:srgbClr val="4B4B4B"/>
              </a:solidFill>
            </a:endParaRPr>
          </a:p>
        </p:txBody>
      </p:sp>
      <p:sp>
        <p:nvSpPr>
          <p:cNvPr id="11" name="TextBox 10"/>
          <p:cNvSpPr txBox="1"/>
          <p:nvPr/>
        </p:nvSpPr>
        <p:spPr>
          <a:xfrm>
            <a:off x="3200400" y="5943600"/>
            <a:ext cx="851515" cy="276999"/>
          </a:xfrm>
          <a:prstGeom prst="rect">
            <a:avLst/>
          </a:prstGeom>
          <a:noFill/>
        </p:spPr>
        <p:txBody>
          <a:bodyPr wrap="none" rtlCol="0">
            <a:spAutoFit/>
          </a:bodyPr>
          <a:lstStyle/>
          <a:p>
            <a:r>
              <a:rPr lang="en-US" sz="1200" b="1" dirty="0" smtClean="0">
                <a:solidFill>
                  <a:srgbClr val="4B4B4B"/>
                </a:solidFill>
                <a:latin typeface="Arial Narrow" pitchFamily="34" charset="0"/>
              </a:rPr>
              <a:t>Hosted By:</a:t>
            </a:r>
            <a:endParaRPr lang="en-US" sz="1200" b="1" dirty="0">
              <a:solidFill>
                <a:srgbClr val="4B4B4B"/>
              </a:solidFill>
              <a:latin typeface="Arial Narrow" pitchFamily="34" charset="0"/>
            </a:endParaRPr>
          </a:p>
        </p:txBody>
      </p:sp>
      <p:pic>
        <p:nvPicPr>
          <p:cNvPr id="12" name="Picture 11" descr="logo-presentation.png"/>
          <p:cNvPicPr>
            <a:picLocks noChangeAspect="1"/>
          </p:cNvPicPr>
          <p:nvPr/>
        </p:nvPicPr>
        <p:blipFill>
          <a:blip r:embed="rId3" cstate="print"/>
          <a:stretch>
            <a:fillRect/>
          </a:stretch>
        </p:blipFill>
        <p:spPr>
          <a:xfrm>
            <a:off x="4191000" y="5562600"/>
            <a:ext cx="1981200" cy="846581"/>
          </a:xfrm>
          <a:prstGeom prst="rect">
            <a:avLst/>
          </a:prstGeom>
        </p:spPr>
      </p:pic>
    </p:spTree>
    <p:extLst>
      <p:ext uri="{BB962C8B-B14F-4D97-AF65-F5344CB8AC3E}">
        <p14:creationId xmlns:p14="http://schemas.microsoft.com/office/powerpoint/2010/main" val="221773264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p:cNvSpPr txBox="1">
            <a:spLocks noChangeArrowheads="1"/>
          </p:cNvSpPr>
          <p:nvPr/>
        </p:nvSpPr>
        <p:spPr bwMode="auto">
          <a:xfrm>
            <a:off x="155575" y="152400"/>
            <a:ext cx="7464425"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BASF</a:t>
            </a:r>
            <a:br>
              <a:rPr lang="en-US" sz="3200" smtClean="0">
                <a:solidFill>
                  <a:srgbClr val="FFC000"/>
                </a:solidFill>
              </a:rPr>
            </a:br>
            <a:endParaRPr lang="en-US" sz="3200" smtClean="0">
              <a:solidFill>
                <a:srgbClr val="FFC000"/>
              </a:solidFill>
            </a:endParaRPr>
          </a:p>
        </p:txBody>
      </p:sp>
      <p:pic>
        <p:nvPicPr>
          <p:cNvPr id="12290" name="Picture 2" descr="A_Alwa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0713"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416050"/>
            <a:ext cx="2209800" cy="869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1416050"/>
            <a:ext cx="2211388" cy="869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1416050"/>
            <a:ext cx="2211388" cy="868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32613" y="1444625"/>
            <a:ext cx="2211387" cy="8413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2971800"/>
            <a:ext cx="7048500" cy="3429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2296" name="Text Box 8"/>
          <p:cNvSpPr txBox="1">
            <a:spLocks noChangeArrowheads="1"/>
          </p:cNvSpPr>
          <p:nvPr/>
        </p:nvSpPr>
        <p:spPr bwMode="auto">
          <a:xfrm>
            <a:off x="76200" y="762000"/>
            <a:ext cx="1587500" cy="703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3200" b="1" smtClean="0">
                <a:solidFill>
                  <a:srgbClr val="FFFFFF"/>
                </a:solidFill>
              </a:rPr>
              <a:t>Goals:</a:t>
            </a:r>
            <a:r>
              <a:rPr lang="en-US" sz="4000" smtClean="0">
                <a:solidFill>
                  <a:srgbClr val="FFFFFF"/>
                </a:solidFill>
              </a:rPr>
              <a:t> </a:t>
            </a:r>
          </a:p>
        </p:txBody>
      </p:sp>
      <p:sp>
        <p:nvSpPr>
          <p:cNvPr id="12297" name="Text Box 9"/>
          <p:cNvSpPr txBox="1">
            <a:spLocks noChangeArrowheads="1"/>
          </p:cNvSpPr>
          <p:nvPr/>
        </p:nvSpPr>
        <p:spPr bwMode="auto">
          <a:xfrm>
            <a:off x="76200" y="2286000"/>
            <a:ext cx="4005263" cy="703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3200" b="1" smtClean="0">
                <a:solidFill>
                  <a:srgbClr val="FFFFFF"/>
                </a:solidFill>
              </a:rPr>
              <a:t>Cultural Approach:</a:t>
            </a:r>
            <a:r>
              <a:rPr lang="en-US" sz="4000" smtClean="0">
                <a:solidFill>
                  <a:srgbClr val="FFFFFF"/>
                </a:solidFill>
              </a:rPr>
              <a:t> </a:t>
            </a:r>
          </a:p>
        </p:txBody>
      </p:sp>
      <p:sp>
        <p:nvSpPr>
          <p:cNvPr id="12298" name="Text Box 10"/>
          <p:cNvSpPr txBox="1">
            <a:spLocks noChangeArrowheads="1"/>
          </p:cNvSpPr>
          <p:nvPr/>
        </p:nvSpPr>
        <p:spPr bwMode="auto">
          <a:xfrm>
            <a:off x="1588" y="6243638"/>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endParaRPr lang="en-US" sz="1400" b="1" smtClean="0">
              <a:solidFill>
                <a:srgbClr val="FFFFFF"/>
              </a:solidFill>
            </a:endParaRPr>
          </a:p>
          <a:p>
            <a:pPr defTabSz="457200">
              <a:buSzPct val="100000"/>
            </a:pPr>
            <a:r>
              <a:rPr lang="en-US" sz="1400" b="1" smtClean="0">
                <a:solidFill>
                  <a:srgbClr val="FFFFFF"/>
                </a:solidFill>
              </a:rPr>
              <a:t>Portal</a:t>
            </a:r>
          </a:p>
          <a:p>
            <a:pPr defTabSz="457200">
              <a:buSzPct val="100000"/>
            </a:pPr>
            <a:r>
              <a:rPr lang="en-US" sz="1400" b="1" smtClean="0">
                <a:solidFill>
                  <a:srgbClr val="FFFFFF"/>
                </a:solidFill>
              </a:rPr>
              <a:t>Connections</a:t>
            </a:r>
          </a:p>
          <a:p>
            <a:pPr defTabSz="457200">
              <a:buSzPct val="100000"/>
            </a:pPr>
            <a:endParaRPr lang="en-US" sz="1400" b="1" smtClean="0">
              <a:solidFill>
                <a:srgbClr val="FFFFFF"/>
              </a:solidFill>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Line 1"/>
          <p:cNvSpPr>
            <a:spLocks noChangeShapeType="1"/>
          </p:cNvSpPr>
          <p:nvPr/>
        </p:nvSpPr>
        <p:spPr bwMode="auto">
          <a:xfrm flipH="1">
            <a:off x="5637213" y="1981200"/>
            <a:ext cx="993775" cy="533400"/>
          </a:xfrm>
          <a:prstGeom prst="line">
            <a:avLst/>
          </a:prstGeom>
          <a:noFill/>
          <a:ln w="63360">
            <a:solidFill>
              <a:srgbClr val="FFFF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3314" name="Line 2"/>
          <p:cNvSpPr>
            <a:spLocks noChangeShapeType="1"/>
          </p:cNvSpPr>
          <p:nvPr/>
        </p:nvSpPr>
        <p:spPr bwMode="auto">
          <a:xfrm>
            <a:off x="2133600" y="2057400"/>
            <a:ext cx="1219200" cy="457200"/>
          </a:xfrm>
          <a:prstGeom prst="line">
            <a:avLst/>
          </a:prstGeom>
          <a:noFill/>
          <a:ln w="63360">
            <a:solidFill>
              <a:srgbClr val="FFFF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3315" name="Line 3"/>
          <p:cNvSpPr>
            <a:spLocks noChangeShapeType="1"/>
          </p:cNvSpPr>
          <p:nvPr/>
        </p:nvSpPr>
        <p:spPr bwMode="auto">
          <a:xfrm>
            <a:off x="1757363" y="3581400"/>
            <a:ext cx="1587" cy="76200"/>
          </a:xfrm>
          <a:prstGeom prst="line">
            <a:avLst/>
          </a:prstGeom>
          <a:noFill/>
          <a:ln w="936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3316" name="Rectangle 4"/>
          <p:cNvSpPr>
            <a:spLocks noChangeArrowheads="1"/>
          </p:cNvSpPr>
          <p:nvPr/>
        </p:nvSpPr>
        <p:spPr bwMode="auto">
          <a:xfrm>
            <a:off x="685800" y="1143000"/>
            <a:ext cx="2762250" cy="912813"/>
          </a:xfrm>
          <a:prstGeom prst="rect">
            <a:avLst/>
          </a:prstGeom>
          <a:gradFill rotWithShape="0">
            <a:gsLst>
              <a:gs pos="0">
                <a:srgbClr val="00E9A6"/>
              </a:gs>
              <a:gs pos="100000">
                <a:srgbClr val="00AD7B"/>
              </a:gs>
            </a:gsLst>
            <a:lin ang="5400000" scaled="1"/>
          </a:gradFill>
          <a:ln w="9360">
            <a:solidFill>
              <a:srgbClr val="00CC98"/>
            </a:solidFill>
            <a:miter lim="800000"/>
            <a:headEnd/>
            <a:tailEnd/>
          </a:ln>
          <a:effectLst>
            <a:outerShdw blurRad="63500" dist="23040" dir="5400000" algn="ctr" rotWithShape="0">
              <a:srgbClr val="000000">
                <a:alpha val="35036"/>
              </a:srgbClr>
            </a:outerShdw>
          </a:effec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Executive Sponsors</a:t>
            </a:r>
          </a:p>
        </p:txBody>
      </p:sp>
      <p:sp>
        <p:nvSpPr>
          <p:cNvPr id="13317" name="Rectangle 5"/>
          <p:cNvSpPr>
            <a:spLocks noChangeArrowheads="1"/>
          </p:cNvSpPr>
          <p:nvPr/>
        </p:nvSpPr>
        <p:spPr bwMode="auto">
          <a:xfrm>
            <a:off x="1600200" y="3505200"/>
            <a:ext cx="2819400" cy="914400"/>
          </a:xfrm>
          <a:prstGeom prst="rect">
            <a:avLst/>
          </a:prstGeom>
          <a:solidFill>
            <a:srgbClr val="3333CC"/>
          </a:solidFill>
          <a:ln>
            <a:noFill/>
          </a:ln>
          <a:effectLst>
            <a:outerShdw blurRad="63500" dist="23040" dir="5400000" algn="ctr" rotWithShape="0">
              <a:srgbClr val="000000">
                <a:alpha val="35036"/>
              </a:srgbClr>
            </a:outerShdw>
          </a:effectLst>
          <a:extLst>
            <a:ext uri="{91240B29-F687-4f45-9708-019B960494DF}">
              <a14:hiddenLine xmlns:a14="http://schemas.microsoft.com/office/drawing/2010/main" w="21600">
                <a:solidFill>
                  <a:srgbClr val="808080"/>
                </a:solidFill>
                <a:round/>
                <a:headEnd/>
                <a:tailEnd/>
              </a14:hiddenLine>
            </a:ext>
          </a:ex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Community Management</a:t>
            </a:r>
          </a:p>
        </p:txBody>
      </p:sp>
      <p:sp>
        <p:nvSpPr>
          <p:cNvPr id="13318" name="Rectangle 6"/>
          <p:cNvSpPr>
            <a:spLocks noChangeArrowheads="1"/>
          </p:cNvSpPr>
          <p:nvPr/>
        </p:nvSpPr>
        <p:spPr bwMode="auto">
          <a:xfrm>
            <a:off x="155575" y="304800"/>
            <a:ext cx="745966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200" smtClean="0">
                <a:solidFill>
                  <a:srgbClr val="FFC000"/>
                </a:solidFill>
                <a:ea typeface="ＭＳ Ｐゴシック" charset="0"/>
                <a:cs typeface="MS Gothic" charset="0"/>
              </a:rPr>
              <a:t>Culture Driven by Strong Governance</a:t>
            </a:r>
          </a:p>
        </p:txBody>
      </p:sp>
      <p:pic>
        <p:nvPicPr>
          <p:cNvPr id="13319" name="Picture 7" descr="A_Alwa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0713"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20" name="Rectangle 8"/>
          <p:cNvSpPr>
            <a:spLocks noChangeArrowheads="1"/>
          </p:cNvSpPr>
          <p:nvPr/>
        </p:nvSpPr>
        <p:spPr bwMode="auto">
          <a:xfrm>
            <a:off x="5238750" y="1066800"/>
            <a:ext cx="2762250" cy="912813"/>
          </a:xfrm>
          <a:prstGeom prst="rect">
            <a:avLst/>
          </a:prstGeom>
          <a:gradFill rotWithShape="0">
            <a:gsLst>
              <a:gs pos="0">
                <a:srgbClr val="00E9A6"/>
              </a:gs>
              <a:gs pos="100000">
                <a:srgbClr val="00AD7B"/>
              </a:gs>
            </a:gsLst>
            <a:lin ang="5400000" scaled="1"/>
          </a:gradFill>
          <a:ln w="9360">
            <a:solidFill>
              <a:srgbClr val="00CC98"/>
            </a:solidFill>
            <a:miter lim="800000"/>
            <a:headEnd/>
            <a:tailEnd/>
          </a:ln>
          <a:effectLst>
            <a:outerShdw blurRad="63500" dist="23040" dir="5400000" algn="ctr" rotWithShape="0">
              <a:srgbClr val="000000">
                <a:alpha val="35036"/>
              </a:srgbClr>
            </a:outerShdw>
          </a:effec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Digital Council</a:t>
            </a:r>
          </a:p>
        </p:txBody>
      </p:sp>
      <p:sp>
        <p:nvSpPr>
          <p:cNvPr id="13321" name="Rectangle 9"/>
          <p:cNvSpPr>
            <a:spLocks noChangeArrowheads="1"/>
          </p:cNvSpPr>
          <p:nvPr/>
        </p:nvSpPr>
        <p:spPr bwMode="auto">
          <a:xfrm>
            <a:off x="1219200" y="4495800"/>
            <a:ext cx="2819400" cy="914400"/>
          </a:xfrm>
          <a:prstGeom prst="rect">
            <a:avLst/>
          </a:prstGeom>
          <a:solidFill>
            <a:srgbClr val="993366"/>
          </a:solidFill>
          <a:ln>
            <a:noFill/>
          </a:ln>
          <a:effectLst>
            <a:outerShdw blurRad="63500" dist="23040" dir="5400000" algn="ctr" rotWithShape="0">
              <a:srgbClr val="000000">
                <a:alpha val="35036"/>
              </a:srgbClr>
            </a:outerShdw>
          </a:effectLst>
          <a:extLst>
            <a:ext uri="{91240B29-F687-4f45-9708-019B960494DF}">
              <a14:hiddenLine xmlns:a14="http://schemas.microsoft.com/office/drawing/2010/main" w="21600">
                <a:solidFill>
                  <a:srgbClr val="808080"/>
                </a:solidFill>
                <a:round/>
                <a:headEnd/>
                <a:tailEnd/>
              </a14:hiddenLine>
            </a:ext>
          </a:ex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Content Management</a:t>
            </a:r>
          </a:p>
        </p:txBody>
      </p:sp>
      <p:sp>
        <p:nvSpPr>
          <p:cNvPr id="13322" name="Rectangle 10"/>
          <p:cNvSpPr>
            <a:spLocks noChangeArrowheads="1"/>
          </p:cNvSpPr>
          <p:nvPr/>
        </p:nvSpPr>
        <p:spPr bwMode="auto">
          <a:xfrm>
            <a:off x="4876800" y="3429000"/>
            <a:ext cx="2819400" cy="914400"/>
          </a:xfrm>
          <a:prstGeom prst="rect">
            <a:avLst/>
          </a:prstGeom>
          <a:solidFill>
            <a:srgbClr val="7030A0"/>
          </a:solidFill>
          <a:ln>
            <a:noFill/>
          </a:ln>
          <a:effectLst>
            <a:outerShdw blurRad="63500" dist="23040" dir="5400000" algn="ctr" rotWithShape="0">
              <a:srgbClr val="000000">
                <a:alpha val="35036"/>
              </a:srgbClr>
            </a:outerShdw>
          </a:effectLst>
          <a:extLst>
            <a:ext uri="{91240B29-F687-4f45-9708-019B960494DF}">
              <a14:hiddenLine xmlns:a14="http://schemas.microsoft.com/office/drawing/2010/main" w="21600">
                <a:solidFill>
                  <a:srgbClr val="808080"/>
                </a:solidFill>
                <a:round/>
                <a:headEnd/>
                <a:tailEnd/>
              </a14:hiddenLine>
            </a:ext>
          </a:ex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Center of Excellence</a:t>
            </a:r>
          </a:p>
        </p:txBody>
      </p:sp>
      <p:sp>
        <p:nvSpPr>
          <p:cNvPr id="13323" name="Rectangle 11"/>
          <p:cNvSpPr>
            <a:spLocks noChangeArrowheads="1"/>
          </p:cNvSpPr>
          <p:nvPr/>
        </p:nvSpPr>
        <p:spPr bwMode="auto">
          <a:xfrm>
            <a:off x="1905000" y="5486400"/>
            <a:ext cx="2819400" cy="914400"/>
          </a:xfrm>
          <a:prstGeom prst="rect">
            <a:avLst/>
          </a:prstGeom>
          <a:solidFill>
            <a:srgbClr val="800000"/>
          </a:solidFill>
          <a:ln>
            <a:noFill/>
          </a:ln>
          <a:effectLst>
            <a:outerShdw blurRad="63500" dist="23040" dir="5400000" algn="ctr" rotWithShape="0">
              <a:srgbClr val="000000">
                <a:alpha val="35036"/>
              </a:srgbClr>
            </a:outerShdw>
          </a:effectLst>
          <a:extLst>
            <a:ext uri="{91240B29-F687-4f45-9708-019B960494DF}">
              <a14:hiddenLine xmlns:a14="http://schemas.microsoft.com/office/drawing/2010/main" w="21600">
                <a:solidFill>
                  <a:srgbClr val="808080"/>
                </a:solidFill>
                <a:round/>
                <a:headEnd/>
                <a:tailEnd/>
              </a14:hiddenLine>
            </a:ext>
          </a:ex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Reputation / Risk Mgmt</a:t>
            </a:r>
          </a:p>
        </p:txBody>
      </p:sp>
      <p:sp>
        <p:nvSpPr>
          <p:cNvPr id="13324" name="Rectangle 12"/>
          <p:cNvSpPr>
            <a:spLocks noChangeArrowheads="1"/>
          </p:cNvSpPr>
          <p:nvPr/>
        </p:nvSpPr>
        <p:spPr bwMode="auto">
          <a:xfrm>
            <a:off x="5181600" y="5486400"/>
            <a:ext cx="2819400" cy="914400"/>
          </a:xfrm>
          <a:prstGeom prst="rect">
            <a:avLst/>
          </a:prstGeom>
          <a:solidFill>
            <a:srgbClr val="008000"/>
          </a:solidFill>
          <a:ln>
            <a:noFill/>
          </a:ln>
          <a:effectLst>
            <a:outerShdw blurRad="63500" dist="23040" dir="5400000" algn="ctr" rotWithShape="0">
              <a:srgbClr val="000000">
                <a:alpha val="35036"/>
              </a:srgbClr>
            </a:outerShdw>
          </a:effectLst>
          <a:extLst>
            <a:ext uri="{91240B29-F687-4f45-9708-019B960494DF}">
              <a14:hiddenLine xmlns:a14="http://schemas.microsoft.com/office/drawing/2010/main" w="21600">
                <a:solidFill>
                  <a:srgbClr val="808080"/>
                </a:solidFill>
                <a:round/>
                <a:headEnd/>
                <a:tailEnd/>
              </a14:hiddenLine>
            </a:ext>
          </a:ex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Metrics &amp; Measurement</a:t>
            </a:r>
          </a:p>
        </p:txBody>
      </p:sp>
      <p:sp>
        <p:nvSpPr>
          <p:cNvPr id="13325" name="Rectangle 13"/>
          <p:cNvSpPr>
            <a:spLocks noChangeArrowheads="1"/>
          </p:cNvSpPr>
          <p:nvPr/>
        </p:nvSpPr>
        <p:spPr bwMode="auto">
          <a:xfrm>
            <a:off x="4495800" y="4495800"/>
            <a:ext cx="2819400" cy="914400"/>
          </a:xfrm>
          <a:prstGeom prst="rect">
            <a:avLst/>
          </a:prstGeom>
          <a:solidFill>
            <a:srgbClr val="FF0000"/>
          </a:solidFill>
          <a:ln>
            <a:noFill/>
          </a:ln>
          <a:effectLst>
            <a:outerShdw blurRad="63500" dist="23040" dir="5400000" algn="ctr" rotWithShape="0">
              <a:srgbClr val="000000">
                <a:alpha val="35036"/>
              </a:srgbClr>
            </a:outerShdw>
          </a:effectLst>
          <a:extLst>
            <a:ext uri="{91240B29-F687-4f45-9708-019B960494DF}">
              <a14:hiddenLine xmlns:a14="http://schemas.microsoft.com/office/drawing/2010/main" w="21600">
                <a:solidFill>
                  <a:srgbClr val="808080"/>
                </a:solidFill>
                <a:round/>
                <a:headEnd/>
                <a:tailEnd/>
              </a14:hiddenLine>
            </a:ext>
          </a:extLst>
        </p:spPr>
        <p:txBody>
          <a:bodyPr lIns="45720" tIns="46800" rIns="45720" bIns="46800" anchor="ct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000" b="1" smtClean="0">
                <a:solidFill>
                  <a:srgbClr val="FFFFFF"/>
                </a:solidFill>
                <a:ea typeface="ＭＳ Ｐゴシック" charset="0"/>
                <a:cs typeface="MS Gothic" charset="0"/>
              </a:rPr>
              <a:t>Guidelines &amp; Standards</a:t>
            </a:r>
          </a:p>
        </p:txBody>
      </p:sp>
      <p:sp>
        <p:nvSpPr>
          <p:cNvPr id="13326" name="Text Box 14"/>
          <p:cNvSpPr txBox="1">
            <a:spLocks noChangeArrowheads="1"/>
          </p:cNvSpPr>
          <p:nvPr/>
        </p:nvSpPr>
        <p:spPr bwMode="auto">
          <a:xfrm>
            <a:off x="2819400" y="2584450"/>
            <a:ext cx="3276600" cy="538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720" tIns="42480" rIns="81720" bIns="4248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3000"/>
              </a:lnSpc>
              <a:spcBef>
                <a:spcPts val="450"/>
              </a:spcBef>
              <a:buClr>
                <a:srgbClr val="000000"/>
              </a:buClr>
              <a:buSzPct val="100000"/>
              <a:buFont typeface="Times New Roman" charset="0"/>
              <a:buNone/>
            </a:pPr>
            <a:r>
              <a:rPr lang="en-US" sz="3200" b="1" smtClean="0">
                <a:solidFill>
                  <a:srgbClr val="FFFFFF"/>
                </a:solidFill>
              </a:rPr>
              <a:t>Key Activities</a:t>
            </a:r>
          </a:p>
        </p:txBody>
      </p:sp>
      <p:pic>
        <p:nvPicPr>
          <p:cNvPr id="13327"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143000"/>
            <a:ext cx="1600200" cy="971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28" name="Line 16"/>
          <p:cNvSpPr>
            <a:spLocks noChangeShapeType="1"/>
          </p:cNvSpPr>
          <p:nvPr/>
        </p:nvSpPr>
        <p:spPr bwMode="auto">
          <a:xfrm>
            <a:off x="838200" y="3200400"/>
            <a:ext cx="7543800" cy="1588"/>
          </a:xfrm>
          <a:prstGeom prst="line">
            <a:avLst/>
          </a:prstGeom>
          <a:noFill/>
          <a:ln w="63360">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3329" name="Line 17"/>
          <p:cNvSpPr>
            <a:spLocks noChangeShapeType="1"/>
          </p:cNvSpPr>
          <p:nvPr/>
        </p:nvSpPr>
        <p:spPr bwMode="auto">
          <a:xfrm>
            <a:off x="838200" y="3200400"/>
            <a:ext cx="1588" cy="838200"/>
          </a:xfrm>
          <a:prstGeom prst="line">
            <a:avLst/>
          </a:prstGeom>
          <a:noFill/>
          <a:ln w="63360">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3330" name="Line 18"/>
          <p:cNvSpPr>
            <a:spLocks noChangeShapeType="1"/>
          </p:cNvSpPr>
          <p:nvPr/>
        </p:nvSpPr>
        <p:spPr bwMode="auto">
          <a:xfrm>
            <a:off x="8382000" y="3200400"/>
            <a:ext cx="1588" cy="838200"/>
          </a:xfrm>
          <a:prstGeom prst="line">
            <a:avLst/>
          </a:prstGeom>
          <a:noFill/>
          <a:ln w="63360">
            <a:solidFill>
              <a:srgbClr val="FFFFF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139700" y="6553200"/>
            <a:ext cx="44894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800" smtClean="0">
                <a:solidFill>
                  <a:srgbClr val="FFFFFF"/>
                </a:solidFill>
              </a:rPr>
              <a:t>Source: “Get Bold: Creating a Bold Social Media AGENDA for Your Business” by Sandy Carter,</a:t>
            </a:r>
          </a:p>
          <a:p>
            <a:pPr defTabSz="457200">
              <a:buSzPct val="100000"/>
            </a:pPr>
            <a:r>
              <a:rPr lang="en-US" sz="800" smtClean="0">
                <a:solidFill>
                  <a:srgbClr val="FFFFFF"/>
                </a:solidFill>
              </a:rPr>
              <a:t>ISBN: 0132618311, Copyright © 2011, IBM Press</a:t>
            </a:r>
          </a:p>
        </p:txBody>
      </p:sp>
      <p:pic>
        <p:nvPicPr>
          <p:cNvPr id="14338" name="Picture 2" descr="A_Alwa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25"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39" name="Text Box 3"/>
          <p:cNvSpPr txBox="1">
            <a:spLocks noChangeArrowheads="1"/>
          </p:cNvSpPr>
          <p:nvPr/>
        </p:nvSpPr>
        <p:spPr bwMode="auto">
          <a:xfrm>
            <a:off x="593725" y="2209800"/>
            <a:ext cx="2100263" cy="3017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3200" smtClean="0">
                <a:solidFill>
                  <a:srgbClr val="E4950D"/>
                </a:solidFill>
              </a:rPr>
              <a:t>IBM Case</a:t>
            </a:r>
          </a:p>
          <a:p>
            <a:pPr defTabSz="457200">
              <a:buClr>
                <a:srgbClr val="000000"/>
              </a:buClr>
              <a:buSzPct val="100000"/>
              <a:buFont typeface="Times New Roman" charset="0"/>
              <a:buNone/>
            </a:pPr>
            <a:r>
              <a:rPr lang="en-US" sz="3200" smtClean="0">
                <a:solidFill>
                  <a:srgbClr val="E4950D"/>
                </a:solidFill>
              </a:rPr>
              <a:t>Study:</a:t>
            </a:r>
          </a:p>
          <a:p>
            <a:pPr defTabSz="457200">
              <a:buClr>
                <a:srgbClr val="000000"/>
              </a:buClr>
              <a:buSzPct val="100000"/>
              <a:buFont typeface="Times New Roman" charset="0"/>
              <a:buNone/>
            </a:pPr>
            <a:endParaRPr lang="en-US" sz="3200" smtClean="0">
              <a:solidFill>
                <a:srgbClr val="E4950D"/>
              </a:solidFill>
            </a:endParaRPr>
          </a:p>
          <a:p>
            <a:pPr defTabSz="457200">
              <a:buClr>
                <a:srgbClr val="000000"/>
              </a:buClr>
              <a:buSzPct val="100000"/>
              <a:buFont typeface="Times New Roman" charset="0"/>
              <a:buNone/>
            </a:pPr>
            <a:r>
              <a:rPr lang="en-US" sz="3200" smtClean="0">
                <a:solidFill>
                  <a:srgbClr val="E4950D"/>
                </a:solidFill>
              </a:rPr>
              <a:t>Align</a:t>
            </a:r>
          </a:p>
          <a:p>
            <a:pPr defTabSz="457200">
              <a:buClr>
                <a:srgbClr val="000000"/>
              </a:buClr>
              <a:buSzPct val="100000"/>
              <a:buFont typeface="Times New Roman" charset="0"/>
              <a:buNone/>
            </a:pPr>
            <a:r>
              <a:rPr lang="en-US" sz="3200" smtClean="0">
                <a:solidFill>
                  <a:srgbClr val="E4950D"/>
                </a:solidFill>
              </a:rPr>
              <a:t>Corporate </a:t>
            </a:r>
          </a:p>
          <a:p>
            <a:pPr defTabSz="457200">
              <a:buClr>
                <a:srgbClr val="000000"/>
              </a:buClr>
              <a:buSzPct val="100000"/>
              <a:buFont typeface="Times New Roman" charset="0"/>
              <a:buNone/>
            </a:pPr>
            <a:r>
              <a:rPr lang="en-US" sz="3200" smtClean="0">
                <a:solidFill>
                  <a:srgbClr val="E4950D"/>
                </a:solidFill>
              </a:rPr>
              <a:t>Culture</a:t>
            </a:r>
          </a:p>
        </p:txBody>
      </p:sp>
      <p:grpSp>
        <p:nvGrpSpPr>
          <p:cNvPr id="14340" name="Group 4"/>
          <p:cNvGrpSpPr>
            <a:grpSpLocks/>
          </p:cNvGrpSpPr>
          <p:nvPr/>
        </p:nvGrpSpPr>
        <p:grpSpPr bwMode="auto">
          <a:xfrm>
            <a:off x="3048000" y="1162050"/>
            <a:ext cx="6094413" cy="5332413"/>
            <a:chOff x="1920" y="732"/>
            <a:chExt cx="3839" cy="3359"/>
          </a:xfrm>
        </p:grpSpPr>
        <p:sp>
          <p:nvSpPr>
            <p:cNvPr id="14341" name="Rectangle 5"/>
            <p:cNvSpPr>
              <a:spLocks noChangeArrowheads="1"/>
            </p:cNvSpPr>
            <p:nvPr/>
          </p:nvSpPr>
          <p:spPr bwMode="auto">
            <a:xfrm>
              <a:off x="1920" y="732"/>
              <a:ext cx="3839" cy="911"/>
            </a:xfrm>
            <a:prstGeom prst="rect">
              <a:avLst/>
            </a:prstGeom>
            <a:solidFill>
              <a:srgbClr val="2D507B"/>
            </a:solidFill>
            <a:ln>
              <a:noFill/>
            </a:ln>
            <a:effectLst>
              <a:outerShdw blurRad="63500" dist="17819" dir="2700000" algn="ctr" rotWithShape="0">
                <a:srgbClr val="1B304A"/>
              </a:outerShdw>
            </a:effectLst>
            <a:extLst>
              <a:ext uri="{91240B29-F687-4f45-9708-019B960494DF}">
                <a14:hiddenLine xmlns:a14="http://schemas.microsoft.com/office/drawing/2010/main" w="21600">
                  <a:solidFill>
                    <a:srgbClr val="808080"/>
                  </a:solidFill>
                  <a:round/>
                  <a:headEnd/>
                  <a:tailEnd/>
                </a14:hiddenLine>
              </a:ext>
            </a:extLst>
          </p:spPr>
          <p:txBody>
            <a:bodyPr wrap="none" lIns="90000" tIns="46800" rIns="90000" bIns="46800" anchor="ctr"/>
            <a:lstStyle/>
            <a:p>
              <a:pPr algn="ct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Social Computing Guidelines:</a:t>
              </a:r>
            </a:p>
            <a:p>
              <a:pPr algn="ct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400" b="1" smtClean="0">
                <a:solidFill>
                  <a:srgbClr val="FFFFFF"/>
                </a:solidFill>
                <a:ea typeface="ＭＳ Ｐゴシック" charset="0"/>
                <a:cs typeface="MS Gothic" charset="0"/>
              </a:endParaRPr>
            </a:p>
            <a:p>
              <a:pPr algn="ct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400" b="1" smtClean="0">
                <a:solidFill>
                  <a:srgbClr val="FFFFFF"/>
                </a:solidFill>
                <a:ea typeface="ＭＳ Ｐゴシック" charset="0"/>
                <a:cs typeface="MS Gothic" charset="0"/>
              </a:endParaRPr>
            </a:p>
          </p:txBody>
        </p:sp>
        <p:grpSp>
          <p:nvGrpSpPr>
            <p:cNvPr id="14342" name="Group 6"/>
            <p:cNvGrpSpPr>
              <a:grpSpLocks/>
            </p:cNvGrpSpPr>
            <p:nvPr/>
          </p:nvGrpSpPr>
          <p:grpSpPr bwMode="auto">
            <a:xfrm>
              <a:off x="2256" y="1116"/>
              <a:ext cx="1583" cy="506"/>
              <a:chOff x="2256" y="1116"/>
              <a:chExt cx="1583" cy="506"/>
            </a:xfrm>
          </p:grpSpPr>
          <p:pic>
            <p:nvPicPr>
              <p:cNvPr id="1434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6" y="1249"/>
                <a:ext cx="1563" cy="37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44" name="Rectangle 8"/>
              <p:cNvSpPr>
                <a:spLocks noChangeArrowheads="1"/>
              </p:cNvSpPr>
              <p:nvPr/>
            </p:nvSpPr>
            <p:spPr bwMode="auto">
              <a:xfrm>
                <a:off x="2256" y="1116"/>
                <a:ext cx="568" cy="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p>
                <a:pPr algn="ct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500" smtClean="0">
                    <a:solidFill>
                      <a:srgbClr val="330099"/>
                    </a:solidFill>
                    <a:latin typeface="Century Gothic" charset="0"/>
                    <a:ea typeface="ＭＳ Ｐゴシック" charset="0"/>
                    <a:cs typeface="ＭＳ Ｐゴシック" charset="0"/>
                  </a:rPr>
                  <a:t> </a:t>
                </a:r>
                <a:r>
                  <a:rPr lang="en-US" sz="1200" smtClean="0">
                    <a:solidFill>
                      <a:srgbClr val="330099"/>
                    </a:solidFill>
                    <a:latin typeface="Century Gothic" charset="0"/>
                    <a:ea typeface="ＭＳ Ｐゴシック" charset="0"/>
                    <a:cs typeface="ＭＳ Ｐゴシック" charset="0"/>
                  </a:rPr>
                  <a:t>Spring 2005</a:t>
                </a:r>
              </a:p>
            </p:txBody>
          </p:sp>
        </p:grpSp>
        <p:grpSp>
          <p:nvGrpSpPr>
            <p:cNvPr id="14345" name="Group 9"/>
            <p:cNvGrpSpPr>
              <a:grpSpLocks/>
            </p:cNvGrpSpPr>
            <p:nvPr/>
          </p:nvGrpSpPr>
          <p:grpSpPr bwMode="auto">
            <a:xfrm>
              <a:off x="3888" y="1260"/>
              <a:ext cx="1439" cy="383"/>
              <a:chOff x="3888" y="1260"/>
              <a:chExt cx="1439" cy="383"/>
            </a:xfrm>
          </p:grpSpPr>
          <p:pic>
            <p:nvPicPr>
              <p:cNvPr id="1434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8" y="1260"/>
                <a:ext cx="1439" cy="38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4347" name="Rectangle 11"/>
              <p:cNvSpPr>
                <a:spLocks noChangeArrowheads="1"/>
              </p:cNvSpPr>
              <p:nvPr/>
            </p:nvSpPr>
            <p:spPr bwMode="auto">
              <a:xfrm>
                <a:off x="4993" y="1387"/>
                <a:ext cx="304" cy="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smtClean="0">
                    <a:solidFill>
                      <a:srgbClr val="330099"/>
                    </a:solidFill>
                    <a:latin typeface="Century Gothic" charset="0"/>
                    <a:ea typeface="ＭＳ Ｐゴシック" charset="0"/>
                    <a:cs typeface="ＭＳ Ｐゴシック" charset="0"/>
                  </a:rPr>
                  <a:t>May</a:t>
                </a:r>
                <a:r>
                  <a:rPr lang="en-US" sz="1000" smtClean="0">
                    <a:solidFill>
                      <a:srgbClr val="330099"/>
                    </a:solidFill>
                    <a:latin typeface="Euphemia" charset="0"/>
                    <a:ea typeface="ＭＳ Ｐゴシック" charset="0"/>
                    <a:cs typeface="ＭＳ Ｐゴシック" charset="0"/>
                  </a:rPr>
                  <a:t> 2008</a:t>
                </a:r>
              </a:p>
            </p:txBody>
          </p:sp>
        </p:grpSp>
        <p:sp>
          <p:nvSpPr>
            <p:cNvPr id="14348" name="Rectangle 12"/>
            <p:cNvSpPr>
              <a:spLocks noChangeArrowheads="1"/>
            </p:cNvSpPr>
            <p:nvPr/>
          </p:nvSpPr>
          <p:spPr bwMode="auto">
            <a:xfrm>
              <a:off x="1920" y="1692"/>
              <a:ext cx="3839" cy="2399"/>
            </a:xfrm>
            <a:prstGeom prst="rect">
              <a:avLst/>
            </a:prstGeom>
            <a:solidFill>
              <a:srgbClr val="2D507B"/>
            </a:solidFill>
            <a:ln>
              <a:noFill/>
            </a:ln>
            <a:effectLst>
              <a:outerShdw blurRad="63500" dist="17819" dir="2700000" algn="ctr" rotWithShape="0">
                <a:srgbClr val="1B304A"/>
              </a:outerShdw>
            </a:effectLst>
            <a:extLst>
              <a:ext uri="{91240B29-F687-4f45-9708-019B960494DF}">
                <a14:hiddenLine xmlns:a14="http://schemas.microsoft.com/office/drawing/2010/main" w="21600">
                  <a:solidFill>
                    <a:srgbClr val="808080"/>
                  </a:solidFill>
                  <a:round/>
                  <a:headEnd/>
                  <a:tailEnd/>
                </a14:hiddenLine>
              </a:ext>
            </a:extLst>
          </p:spPr>
          <p:txBody>
            <a:bodyPr wrap="none" lIns="90000" tIns="46800" rIns="90000" bIns="46800" anchor="ctr"/>
            <a:lstStyle/>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400" b="1" smtClean="0">
                <a:solidFill>
                  <a:srgbClr val="FFFFFF"/>
                </a:solidFill>
                <a:ea typeface="ＭＳ Ｐゴシック" charset="0"/>
                <a:cs typeface="MS Gothic" charset="0"/>
              </a:endParaRP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Empower everyone to participate</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     </a:t>
              </a:r>
              <a:r>
                <a:rPr lang="en-US" sz="2400" b="1" smtClean="0">
                  <a:solidFill>
                    <a:srgbClr val="E4950D"/>
                  </a:solidFill>
                  <a:ea typeface="ＭＳ Ｐゴシック" charset="0"/>
                  <a:cs typeface="MS Gothic" charset="0"/>
                </a:rPr>
                <a:t>Employees = brand ambassadors</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E4950D"/>
                  </a:solidFill>
                  <a:ea typeface="ＭＳ Ｐゴシック" charset="0"/>
                  <a:cs typeface="MS Gothic" charset="0"/>
                </a:rPr>
                <a:t>     Digital Council</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400" b="1" smtClean="0">
                <a:solidFill>
                  <a:srgbClr val="E4950D"/>
                </a:solidFill>
                <a:ea typeface="ＭＳ Ｐゴシック" charset="0"/>
                <a:cs typeface="MS Gothic" charset="0"/>
              </a:endParaRP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Build a culture for participation starting</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inside first</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400" b="1" smtClean="0">
                <a:solidFill>
                  <a:srgbClr val="FFFFFF"/>
                </a:solidFill>
                <a:ea typeface="ＭＳ Ｐゴシック" charset="0"/>
                <a:cs typeface="MS Gothic" charset="0"/>
              </a:endParaRP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400" b="1" smtClean="0">
                <a:solidFill>
                  <a:srgbClr val="FFFFFF"/>
                </a:solidFill>
                <a:ea typeface="ＭＳ Ｐゴシック" charset="0"/>
                <a:cs typeface="MS Gothic" charset="0"/>
              </a:endParaRP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Experiment.  A lot.</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    </a:t>
              </a:r>
              <a:r>
                <a:rPr lang="en-US" sz="2400" b="1" smtClean="0">
                  <a:solidFill>
                    <a:srgbClr val="E4950D"/>
                  </a:solidFill>
                  <a:ea typeface="ＭＳ Ｐゴシック" charset="0"/>
                  <a:cs typeface="MS Gothic" charset="0"/>
                </a:rPr>
                <a:t>Gaming.  Jams.</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smtClean="0">
                  <a:solidFill>
                    <a:srgbClr val="000000"/>
                  </a:solidFill>
                  <a:ea typeface="ＭＳ Ｐゴシック" charset="0"/>
                  <a:cs typeface="MS Gothic" charset="0"/>
                </a:rPr>
                <a:t> </a:t>
              </a:r>
            </a:p>
          </p:txBody>
        </p:sp>
        <p:pic>
          <p:nvPicPr>
            <p:cNvPr id="1434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44" y="2904"/>
              <a:ext cx="1247" cy="45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5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0" y="3440"/>
              <a:ext cx="575" cy="55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4351"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60" y="3465"/>
              <a:ext cx="911" cy="44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14352" name="Text Box 16"/>
          <p:cNvSpPr txBox="1">
            <a:spLocks noChangeArrowheads="1"/>
          </p:cNvSpPr>
          <p:nvPr/>
        </p:nvSpPr>
        <p:spPr bwMode="auto">
          <a:xfrm>
            <a:off x="4627563" y="6561138"/>
            <a:ext cx="2897187" cy="20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5000"/>
              </a:lnSpc>
              <a:buClr>
                <a:srgbClr val="000000"/>
              </a:buClr>
              <a:buSzPct val="100000"/>
              <a:buFont typeface="Times New Roman" charset="0"/>
              <a:buNone/>
            </a:pPr>
            <a:r>
              <a:rPr lang="en-US" sz="800" smtClean="0">
                <a:solidFill>
                  <a:srgbClr val="999999"/>
                </a:solidFill>
              </a:rPr>
              <a:t>© 2011 IBM Corporation</a:t>
            </a:r>
          </a:p>
        </p:txBody>
      </p:sp>
      <p:sp>
        <p:nvSpPr>
          <p:cNvPr id="14353" name="Text Box 17"/>
          <p:cNvSpPr txBox="1">
            <a:spLocks noChangeArrowheads="1"/>
          </p:cNvSpPr>
          <p:nvPr/>
        </p:nvSpPr>
        <p:spPr bwMode="auto">
          <a:xfrm>
            <a:off x="0" y="5486400"/>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Portal</a:t>
            </a:r>
          </a:p>
          <a:p>
            <a:pPr defTabSz="457200">
              <a:buSzPct val="100000"/>
            </a:pPr>
            <a:r>
              <a:rPr lang="en-US" sz="1400" b="1" smtClean="0">
                <a:solidFill>
                  <a:srgbClr val="FFFFFF"/>
                </a:solidFill>
              </a:rPr>
              <a:t>Connections</a:t>
            </a:r>
          </a:p>
          <a:p>
            <a:pPr defTabSz="457200">
              <a:buSzPct val="100000"/>
            </a:pPr>
            <a:r>
              <a:rPr lang="en-US" sz="1400" b="1" smtClean="0">
                <a:solidFill>
                  <a:srgbClr val="FFFFFF"/>
                </a:solidFill>
              </a:rPr>
              <a:t>Sametime</a:t>
            </a:r>
          </a:p>
        </p:txBody>
      </p:sp>
      <p:sp>
        <p:nvSpPr>
          <p:cNvPr id="14354" name="Text Box 18"/>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Align Organizational Goals and Culture</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Group 1"/>
          <p:cNvGrpSpPr>
            <a:grpSpLocks/>
          </p:cNvGrpSpPr>
          <p:nvPr/>
        </p:nvGrpSpPr>
        <p:grpSpPr bwMode="auto">
          <a:xfrm>
            <a:off x="1924050" y="1695450"/>
            <a:ext cx="5180013" cy="4037013"/>
            <a:chOff x="1212" y="1068"/>
            <a:chExt cx="3263" cy="2543"/>
          </a:xfrm>
        </p:grpSpPr>
        <p:sp>
          <p:nvSpPr>
            <p:cNvPr id="15362" name="Oval 2"/>
            <p:cNvSpPr>
              <a:spLocks noChangeArrowheads="1"/>
            </p:cNvSpPr>
            <p:nvPr/>
          </p:nvSpPr>
          <p:spPr bwMode="auto">
            <a:xfrm>
              <a:off x="1212" y="1068"/>
              <a:ext cx="3263" cy="2543"/>
            </a:xfrm>
            <a:prstGeom prst="ellipse">
              <a:avLst/>
            </a:prstGeom>
            <a:solidFill>
              <a:srgbClr val="002060"/>
            </a:solidFill>
            <a:ln w="38160">
              <a:solidFill>
                <a:srgbClr val="FFFFFF"/>
              </a:solidFill>
              <a:miter lim="800000"/>
              <a:headEnd/>
              <a:tailEnd/>
            </a:ln>
            <a:effectLst>
              <a:outerShdw blurRad="63500" dist="20160" dir="5400000" algn="ctr" rotWithShape="0">
                <a:srgbClr val="000000">
                  <a:alpha val="38034"/>
                </a:srgbClr>
              </a:outerShdw>
            </a:effec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nvGrpSpPr>
            <p:cNvPr id="15363" name="Group 3"/>
            <p:cNvGrpSpPr>
              <a:grpSpLocks/>
            </p:cNvGrpSpPr>
            <p:nvPr/>
          </p:nvGrpSpPr>
          <p:grpSpPr bwMode="auto">
            <a:xfrm>
              <a:off x="1512" y="1589"/>
              <a:ext cx="2663" cy="1716"/>
              <a:chOff x="1512" y="1589"/>
              <a:chExt cx="2663" cy="1716"/>
            </a:xfrm>
          </p:grpSpPr>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l="8255" t="20293" r="21173" b="17464"/>
              <a:stretch>
                <a:fillRect/>
              </a:stretch>
            </p:blipFill>
            <p:spPr bwMode="auto">
              <a:xfrm>
                <a:off x="1512" y="1589"/>
                <a:ext cx="2663" cy="1716"/>
              </a:xfrm>
              <a:prstGeom prst="rect">
                <a:avLst/>
              </a:prstGeom>
              <a:noFill/>
              <a:ln>
                <a:noFill/>
              </a:ln>
              <a:effectLst/>
              <a:extLst>
                <a:ext uri="{909E8E84-426E-40dd-AFC4-6F175D3DCCD1}">
                  <a14:hiddenFill xmlns:a14="http://schemas.microsoft.com/office/drawing/2010/main">
                    <a:blipFill dpi="0" rotWithShape="0">
                      <a:blip/>
                      <a:srcRect l="8255" t="20293" r="21173" b="17464"/>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5365" name="Rectangle 5"/>
              <p:cNvSpPr>
                <a:spLocks noChangeArrowheads="1"/>
              </p:cNvSpPr>
              <p:nvPr/>
            </p:nvSpPr>
            <p:spPr bwMode="auto">
              <a:xfrm>
                <a:off x="1512" y="1589"/>
                <a:ext cx="2663" cy="1716"/>
              </a:xfrm>
              <a:prstGeom prst="rect">
                <a:avLst/>
              </a:prstGeom>
              <a:solidFill>
                <a:srgbClr val="002060">
                  <a:alpha val="42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sp>
          <p:nvSpPr>
            <p:cNvPr id="15366" name="Rectangle 6"/>
            <p:cNvSpPr>
              <a:spLocks noChangeArrowheads="1"/>
            </p:cNvSpPr>
            <p:nvPr/>
          </p:nvSpPr>
          <p:spPr bwMode="auto">
            <a:xfrm>
              <a:off x="2443" y="2107"/>
              <a:ext cx="692" cy="259"/>
            </a:xfrm>
            <a:prstGeom prst="rect">
              <a:avLst/>
            </a:prstGeom>
            <a:solidFill>
              <a:srgbClr val="002060">
                <a:alpha val="40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46800">
              <a:spAutoFit/>
            </a:bodyPr>
            <a:lstStyle/>
            <a:p>
              <a:pPr defTabSz="457200">
                <a:spcBef>
                  <a:spcPts val="15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MS Gothic" charset="0"/>
                </a:rPr>
                <a:t>Tippers</a:t>
              </a:r>
            </a:p>
          </p:txBody>
        </p:sp>
        <p:sp>
          <p:nvSpPr>
            <p:cNvPr id="15367" name="Rectangle 7"/>
            <p:cNvSpPr>
              <a:spLocks noChangeArrowheads="1"/>
            </p:cNvSpPr>
            <p:nvPr/>
          </p:nvSpPr>
          <p:spPr bwMode="auto">
            <a:xfrm>
              <a:off x="2750" y="1367"/>
              <a:ext cx="578" cy="221"/>
            </a:xfrm>
            <a:prstGeom prst="rect">
              <a:avLst/>
            </a:prstGeom>
            <a:solidFill>
              <a:srgbClr val="002060">
                <a:alpha val="17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46800">
              <a:spAutoFit/>
            </a:bodyPr>
            <a:lstStyle/>
            <a:p>
              <a:pPr defTabSz="457200">
                <a:spcBef>
                  <a:spcPts val="15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b="1" smtClean="0">
                  <a:solidFill>
                    <a:srgbClr val="00FF00"/>
                  </a:solidFill>
                  <a:ea typeface="ＭＳ Ｐゴシック" charset="0"/>
                  <a:cs typeface="MS Gothic" charset="0"/>
                </a:rPr>
                <a:t>Friends</a:t>
              </a:r>
            </a:p>
          </p:txBody>
        </p:sp>
        <p:sp>
          <p:nvSpPr>
            <p:cNvPr id="15368" name="Rectangle 8"/>
            <p:cNvSpPr>
              <a:spLocks noChangeArrowheads="1"/>
            </p:cNvSpPr>
            <p:nvPr/>
          </p:nvSpPr>
          <p:spPr bwMode="auto">
            <a:xfrm>
              <a:off x="2177" y="2928"/>
              <a:ext cx="752" cy="221"/>
            </a:xfrm>
            <a:prstGeom prst="rect">
              <a:avLst/>
            </a:prstGeom>
            <a:solidFill>
              <a:srgbClr val="002060">
                <a:alpha val="17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46800">
              <a:spAutoFit/>
            </a:bodyPr>
            <a:lstStyle/>
            <a:p>
              <a:pPr algn="ctr" defTabSz="457200">
                <a:spcBef>
                  <a:spcPts val="15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b="1" smtClean="0">
                  <a:solidFill>
                    <a:srgbClr val="00FF00"/>
                  </a:solidFill>
                  <a:ea typeface="ＭＳ Ｐゴシック" charset="0"/>
                  <a:cs typeface="MS Gothic" charset="0"/>
                </a:rPr>
                <a:t>Followers</a:t>
              </a:r>
            </a:p>
          </p:txBody>
        </p:sp>
      </p:grpSp>
      <p:sp>
        <p:nvSpPr>
          <p:cNvPr id="15369" name="Text Box 9"/>
          <p:cNvSpPr txBox="1">
            <a:spLocks noChangeArrowheads="1"/>
          </p:cNvSpPr>
          <p:nvPr/>
        </p:nvSpPr>
        <p:spPr bwMode="auto">
          <a:xfrm>
            <a:off x="147638" y="304800"/>
            <a:ext cx="7462837"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Gain Social Trust </a:t>
            </a:r>
          </a:p>
        </p:txBody>
      </p:sp>
      <p:sp>
        <p:nvSpPr>
          <p:cNvPr id="15370" name="Text Box 10"/>
          <p:cNvSpPr txBox="1">
            <a:spLocks noChangeArrowheads="1"/>
          </p:cNvSpPr>
          <p:nvPr/>
        </p:nvSpPr>
        <p:spPr bwMode="auto">
          <a:xfrm>
            <a:off x="3455988" y="5773738"/>
            <a:ext cx="2236787"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buClr>
                <a:srgbClr val="000000"/>
              </a:buClr>
              <a:buSzPct val="100000"/>
              <a:buFont typeface="Times New Roman" charset="0"/>
              <a:buNone/>
            </a:pPr>
            <a:r>
              <a:rPr lang="en-US" sz="1800" smtClean="0">
                <a:solidFill>
                  <a:srgbClr val="6666FF"/>
                </a:solidFill>
              </a:rPr>
              <a:t>Expertise &amp; Thought Leadership</a:t>
            </a:r>
          </a:p>
        </p:txBody>
      </p:sp>
      <p:sp>
        <p:nvSpPr>
          <p:cNvPr id="15371" name="Text Box 11"/>
          <p:cNvSpPr txBox="1">
            <a:spLocks noChangeArrowheads="1"/>
          </p:cNvSpPr>
          <p:nvPr/>
        </p:nvSpPr>
        <p:spPr bwMode="auto">
          <a:xfrm>
            <a:off x="7010400" y="3062288"/>
            <a:ext cx="1524000"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buClr>
                <a:srgbClr val="000000"/>
              </a:buClr>
              <a:buSzPct val="100000"/>
              <a:buFont typeface="Times New Roman" charset="0"/>
              <a:buNone/>
            </a:pPr>
            <a:r>
              <a:rPr lang="en-US" sz="1800" smtClean="0">
                <a:solidFill>
                  <a:srgbClr val="6666FF"/>
                </a:solidFill>
              </a:rPr>
              <a:t>Responsive &amp;</a:t>
            </a:r>
          </a:p>
          <a:p>
            <a:pPr algn="ctr" defTabSz="457200">
              <a:buClr>
                <a:srgbClr val="000000"/>
              </a:buClr>
              <a:buSzPct val="100000"/>
              <a:buFont typeface="Times New Roman" charset="0"/>
              <a:buNone/>
            </a:pPr>
            <a:r>
              <a:rPr lang="en-US" sz="1800" smtClean="0">
                <a:solidFill>
                  <a:srgbClr val="6666FF"/>
                </a:solidFill>
              </a:rPr>
              <a:t>Consistent</a:t>
            </a:r>
          </a:p>
        </p:txBody>
      </p:sp>
      <p:sp>
        <p:nvSpPr>
          <p:cNvPr id="15372" name="Text Box 12"/>
          <p:cNvSpPr txBox="1">
            <a:spLocks noChangeArrowheads="1"/>
          </p:cNvSpPr>
          <p:nvPr/>
        </p:nvSpPr>
        <p:spPr bwMode="auto">
          <a:xfrm>
            <a:off x="400050" y="3201988"/>
            <a:ext cx="1524000"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buClr>
                <a:srgbClr val="000000"/>
              </a:buClr>
              <a:buSzPct val="100000"/>
              <a:buFont typeface="Times New Roman" charset="0"/>
              <a:buNone/>
            </a:pPr>
            <a:r>
              <a:rPr lang="en-US" sz="1800" smtClean="0">
                <a:solidFill>
                  <a:srgbClr val="6666FF"/>
                </a:solidFill>
              </a:rPr>
              <a:t>Transparent &amp; Open </a:t>
            </a:r>
          </a:p>
        </p:txBody>
      </p:sp>
      <p:sp>
        <p:nvSpPr>
          <p:cNvPr id="15373" name="Oval 13"/>
          <p:cNvSpPr>
            <a:spLocks noChangeArrowheads="1"/>
          </p:cNvSpPr>
          <p:nvPr/>
        </p:nvSpPr>
        <p:spPr bwMode="auto">
          <a:xfrm>
            <a:off x="304800" y="1009650"/>
            <a:ext cx="8382000" cy="5572125"/>
          </a:xfrm>
          <a:prstGeom prst="ellipse">
            <a:avLst/>
          </a:prstGeom>
          <a:noFill/>
          <a:ln w="38160">
            <a:solidFill>
              <a:srgbClr val="FFFFFF"/>
            </a:solidFill>
            <a:miter lim="800000"/>
            <a:headEnd/>
            <a:tailEnd/>
          </a:ln>
          <a:effectLst>
            <a:outerShdw blurRad="63500" dist="20160" dir="5400000" algn="ctr" rotWithShape="0">
              <a:srgbClr val="000000">
                <a:alpha val="38034"/>
              </a:srgbClr>
            </a:outerShdw>
          </a:effectLst>
          <a:extLst>
            <a:ext uri="{909E8E84-426E-40dd-AFC4-6F175D3DCCD1}">
              <a14:hiddenFill xmlns:a14="http://schemas.microsoft.com/office/drawing/2010/main">
                <a:solidFill>
                  <a:srgbClr val="FFFFFF"/>
                </a:solidFill>
              </a14:hiddenFill>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pic>
        <p:nvPicPr>
          <p:cNvPr id="15374" name="Picture 14" descr="G_G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9600"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7663" y="1444625"/>
            <a:ext cx="4333875" cy="94551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6386" name="Picture 2" descr="G_G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9600"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6387" name="Text Box 3"/>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Cars.com – Trust with dealers</a:t>
            </a:r>
          </a:p>
        </p:txBody>
      </p:sp>
      <p:sp>
        <p:nvSpPr>
          <p:cNvPr id="16388" name="Text Box 4"/>
          <p:cNvSpPr txBox="1">
            <a:spLocks noChangeArrowheads="1"/>
          </p:cNvSpPr>
          <p:nvPr/>
        </p:nvSpPr>
        <p:spPr bwMode="auto">
          <a:xfrm>
            <a:off x="228600" y="1752600"/>
            <a:ext cx="3938588" cy="157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mtClean="0">
                <a:solidFill>
                  <a:srgbClr val="FFFFFF"/>
                </a:solidFill>
              </a:rPr>
              <a:t>Consumer dealer reviews</a:t>
            </a:r>
          </a:p>
          <a:p>
            <a:pPr defTabSz="457200">
              <a:spcBef>
                <a:spcPts val="1500"/>
              </a:spcBef>
              <a:buClr>
                <a:srgbClr val="000000"/>
              </a:buClr>
              <a:buSzPct val="100000"/>
              <a:buFont typeface="Times New Roman" charset="0"/>
              <a:buNone/>
            </a:pPr>
            <a:r>
              <a:rPr lang="en-US" smtClean="0">
                <a:solidFill>
                  <a:srgbClr val="FFFFFF"/>
                </a:solidFill>
              </a:rPr>
              <a:t>Expert advice on car buying</a:t>
            </a:r>
          </a:p>
          <a:p>
            <a:pPr defTabSz="457200">
              <a:spcBef>
                <a:spcPts val="1500"/>
              </a:spcBef>
              <a:buClr>
                <a:srgbClr val="000000"/>
              </a:buClr>
              <a:buSzPct val="100000"/>
              <a:buFont typeface="Times New Roman" charset="0"/>
              <a:buNone/>
            </a:pPr>
            <a:r>
              <a:rPr lang="en-US" smtClean="0">
                <a:solidFill>
                  <a:srgbClr val="FFFFFF"/>
                </a:solidFill>
              </a:rPr>
              <a:t>Fast response time</a:t>
            </a:r>
          </a:p>
        </p:txBody>
      </p:sp>
      <p:pic>
        <p:nvPicPr>
          <p:cNvPr id="16389" name="Picture 5" descr="\\readynas\Scott\Work\0 - Lotus Tiger Team\To Do\Social Business\Graphics\shutterstock_5855634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388" y="3886200"/>
            <a:ext cx="3148012" cy="2098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6390" name="Text Box 6"/>
          <p:cNvSpPr txBox="1">
            <a:spLocks noChangeArrowheads="1"/>
          </p:cNvSpPr>
          <p:nvPr/>
        </p:nvSpPr>
        <p:spPr bwMode="auto">
          <a:xfrm>
            <a:off x="1588" y="6135688"/>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Portal</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E_Experi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25"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7410" name="Text Box 2"/>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Engage through Experiences</a:t>
            </a:r>
          </a:p>
          <a:p>
            <a:pPr defTabSz="457200">
              <a:lnSpc>
                <a:spcPct val="90000"/>
              </a:lnSpc>
              <a:buClr>
                <a:srgbClr val="000000"/>
              </a:buClr>
              <a:buSzPct val="100000"/>
              <a:buFont typeface="Times New Roman" charset="0"/>
              <a:buNone/>
            </a:pPr>
            <a:r>
              <a:rPr lang="en-US" sz="2200" smtClean="0">
                <a:solidFill>
                  <a:srgbClr val="FFC000"/>
                </a:solidFill>
              </a:rPr>
              <a:t>What is an </a:t>
            </a:r>
            <a:r>
              <a:rPr lang="en-US" sz="2200" i="1" smtClean="0">
                <a:solidFill>
                  <a:srgbClr val="FFFFFF"/>
                </a:solidFill>
              </a:rPr>
              <a:t>Exceptional </a:t>
            </a:r>
            <a:r>
              <a:rPr lang="en-US" sz="2200" smtClean="0">
                <a:solidFill>
                  <a:srgbClr val="FFC000"/>
                </a:solidFill>
              </a:rPr>
              <a:t>Experience</a:t>
            </a:r>
          </a:p>
          <a:p>
            <a:pPr defTabSz="457200">
              <a:lnSpc>
                <a:spcPct val="90000"/>
              </a:lnSpc>
              <a:buClr>
                <a:srgbClr val="000000"/>
              </a:buClr>
              <a:buSzPct val="100000"/>
              <a:buFont typeface="Times New Roman" charset="0"/>
              <a:buNone/>
            </a:pPr>
            <a:endParaRPr lang="en-US" sz="2200" smtClean="0">
              <a:solidFill>
                <a:srgbClr val="FFC000"/>
              </a:solidFill>
            </a:endParaRPr>
          </a:p>
        </p:txBody>
      </p:sp>
      <p:sp>
        <p:nvSpPr>
          <p:cNvPr id="17411" name="AutoShape 3"/>
          <p:cNvSpPr>
            <a:spLocks noChangeArrowheads="1"/>
          </p:cNvSpPr>
          <p:nvPr/>
        </p:nvSpPr>
        <p:spPr bwMode="auto">
          <a:xfrm>
            <a:off x="877888" y="3633788"/>
            <a:ext cx="3228975" cy="252412"/>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600" b="1" smtClean="0">
                <a:solidFill>
                  <a:srgbClr val="FFFFFF"/>
                </a:solidFill>
                <a:ea typeface="ＭＳ Ｐゴシック" charset="0"/>
                <a:cs typeface="MS Gothic" charset="0"/>
              </a:rPr>
              <a:t>Source:</a:t>
            </a:r>
            <a:r>
              <a:rPr lang="en-US" sz="600" smtClean="0">
                <a:solidFill>
                  <a:srgbClr val="FFFFFF"/>
                </a:solidFill>
                <a:ea typeface="ＭＳ Ｐゴシック" charset="0"/>
                <a:cs typeface="MS Gothic" charset="0"/>
              </a:rPr>
              <a:t> “Designing for the Social Web” by Joshua Porter</a:t>
            </a:r>
          </a:p>
        </p:txBody>
      </p:sp>
      <p:sp>
        <p:nvSpPr>
          <p:cNvPr id="17412" name="Freeform 4"/>
          <p:cNvSpPr>
            <a:spLocks noChangeArrowheads="1"/>
          </p:cNvSpPr>
          <p:nvPr/>
        </p:nvSpPr>
        <p:spPr bwMode="auto">
          <a:xfrm>
            <a:off x="1582738" y="2759075"/>
            <a:ext cx="908050" cy="709613"/>
          </a:xfrm>
          <a:custGeom>
            <a:avLst/>
            <a:gdLst>
              <a:gd name="T0" fmla="*/ 0 w 21600"/>
              <a:gd name="T1" fmla="*/ 5328 h 21600"/>
              <a:gd name="T2" fmla="*/ 12452 w 21600"/>
              <a:gd name="T3" fmla="*/ 5328 h 21600"/>
              <a:gd name="T4" fmla="*/ 12452 w 21600"/>
              <a:gd name="T5" fmla="*/ 0 h 21600"/>
              <a:gd name="T6" fmla="*/ 21600 w 21600"/>
              <a:gd name="T7" fmla="*/ 10800 h 21600"/>
              <a:gd name="T8" fmla="*/ 12452 w 21600"/>
              <a:gd name="T9" fmla="*/ 21600 h 21600"/>
              <a:gd name="T10" fmla="*/ 12452 w 21600"/>
              <a:gd name="T11" fmla="*/ 16272 h 21600"/>
              <a:gd name="T12" fmla="*/ 0 w 21600"/>
              <a:gd name="T13" fmla="*/ 16272 h 21600"/>
              <a:gd name="T14" fmla="*/ 0 w 21600"/>
              <a:gd name="T15" fmla="*/ 5328 h 21600"/>
              <a:gd name="T16" fmla="*/ 0 w 21600"/>
              <a:gd name="T17" fmla="*/ 5328 h 21600"/>
              <a:gd name="T18" fmla="*/ 16965 w 21600"/>
              <a:gd name="T19" fmla="*/ 1627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5328"/>
                </a:moveTo>
                <a:lnTo>
                  <a:pt x="12452" y="5328"/>
                </a:lnTo>
                <a:lnTo>
                  <a:pt x="12452" y="0"/>
                </a:lnTo>
                <a:lnTo>
                  <a:pt x="21600" y="10800"/>
                </a:lnTo>
                <a:lnTo>
                  <a:pt x="12452" y="21600"/>
                </a:lnTo>
                <a:lnTo>
                  <a:pt x="12452" y="16272"/>
                </a:lnTo>
                <a:lnTo>
                  <a:pt x="0" y="16272"/>
                </a:lnTo>
                <a:lnTo>
                  <a:pt x="0" y="5328"/>
                </a:lnTo>
                <a:close/>
              </a:path>
            </a:pathLst>
          </a:custGeom>
          <a:gradFill rotWithShape="0">
            <a:gsLst>
              <a:gs pos="0">
                <a:srgbClr val="5579C5"/>
              </a:gs>
              <a:gs pos="100000">
                <a:srgbClr val="FFFFFF"/>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7413" name="Freeform 5"/>
          <p:cNvSpPr>
            <a:spLocks noChangeArrowheads="1"/>
          </p:cNvSpPr>
          <p:nvPr/>
        </p:nvSpPr>
        <p:spPr bwMode="auto">
          <a:xfrm>
            <a:off x="3108325" y="2759075"/>
            <a:ext cx="908050" cy="709613"/>
          </a:xfrm>
          <a:custGeom>
            <a:avLst/>
            <a:gdLst>
              <a:gd name="T0" fmla="*/ 0 w 21600"/>
              <a:gd name="T1" fmla="*/ 5328 h 21600"/>
              <a:gd name="T2" fmla="*/ 12452 w 21600"/>
              <a:gd name="T3" fmla="*/ 5328 h 21600"/>
              <a:gd name="T4" fmla="*/ 12452 w 21600"/>
              <a:gd name="T5" fmla="*/ 0 h 21600"/>
              <a:gd name="T6" fmla="*/ 21600 w 21600"/>
              <a:gd name="T7" fmla="*/ 10800 h 21600"/>
              <a:gd name="T8" fmla="*/ 12452 w 21600"/>
              <a:gd name="T9" fmla="*/ 21600 h 21600"/>
              <a:gd name="T10" fmla="*/ 12452 w 21600"/>
              <a:gd name="T11" fmla="*/ 16272 h 21600"/>
              <a:gd name="T12" fmla="*/ 0 w 21600"/>
              <a:gd name="T13" fmla="*/ 16272 h 21600"/>
              <a:gd name="T14" fmla="*/ 0 w 21600"/>
              <a:gd name="T15" fmla="*/ 5328 h 21600"/>
              <a:gd name="T16" fmla="*/ 0 w 21600"/>
              <a:gd name="T17" fmla="*/ 5328 h 21600"/>
              <a:gd name="T18" fmla="*/ 16965 w 21600"/>
              <a:gd name="T19" fmla="*/ 1627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5328"/>
                </a:moveTo>
                <a:lnTo>
                  <a:pt x="12452" y="5328"/>
                </a:lnTo>
                <a:lnTo>
                  <a:pt x="12452" y="0"/>
                </a:lnTo>
                <a:lnTo>
                  <a:pt x="21600" y="10800"/>
                </a:lnTo>
                <a:lnTo>
                  <a:pt x="12452" y="21600"/>
                </a:lnTo>
                <a:lnTo>
                  <a:pt x="12452" y="16272"/>
                </a:lnTo>
                <a:lnTo>
                  <a:pt x="0" y="16272"/>
                </a:lnTo>
                <a:lnTo>
                  <a:pt x="0" y="5328"/>
                </a:lnTo>
                <a:close/>
              </a:path>
            </a:pathLst>
          </a:custGeom>
          <a:gradFill rotWithShape="0">
            <a:gsLst>
              <a:gs pos="0">
                <a:srgbClr val="5579C5"/>
              </a:gs>
              <a:gs pos="100000">
                <a:srgbClr val="FFFFFF"/>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7414" name="Freeform 6"/>
          <p:cNvSpPr>
            <a:spLocks noChangeArrowheads="1"/>
          </p:cNvSpPr>
          <p:nvPr/>
        </p:nvSpPr>
        <p:spPr bwMode="auto">
          <a:xfrm>
            <a:off x="4627563" y="2759075"/>
            <a:ext cx="908050" cy="709613"/>
          </a:xfrm>
          <a:custGeom>
            <a:avLst/>
            <a:gdLst>
              <a:gd name="T0" fmla="*/ 0 w 21600"/>
              <a:gd name="T1" fmla="*/ 5328 h 21600"/>
              <a:gd name="T2" fmla="*/ 12452 w 21600"/>
              <a:gd name="T3" fmla="*/ 5328 h 21600"/>
              <a:gd name="T4" fmla="*/ 12452 w 21600"/>
              <a:gd name="T5" fmla="*/ 0 h 21600"/>
              <a:gd name="T6" fmla="*/ 21600 w 21600"/>
              <a:gd name="T7" fmla="*/ 10800 h 21600"/>
              <a:gd name="T8" fmla="*/ 12452 w 21600"/>
              <a:gd name="T9" fmla="*/ 21600 h 21600"/>
              <a:gd name="T10" fmla="*/ 12452 w 21600"/>
              <a:gd name="T11" fmla="*/ 16272 h 21600"/>
              <a:gd name="T12" fmla="*/ 0 w 21600"/>
              <a:gd name="T13" fmla="*/ 16272 h 21600"/>
              <a:gd name="T14" fmla="*/ 0 w 21600"/>
              <a:gd name="T15" fmla="*/ 5328 h 21600"/>
              <a:gd name="T16" fmla="*/ 0 w 21600"/>
              <a:gd name="T17" fmla="*/ 5328 h 21600"/>
              <a:gd name="T18" fmla="*/ 16965 w 21600"/>
              <a:gd name="T19" fmla="*/ 1627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5328"/>
                </a:moveTo>
                <a:lnTo>
                  <a:pt x="12452" y="5328"/>
                </a:lnTo>
                <a:lnTo>
                  <a:pt x="12452" y="0"/>
                </a:lnTo>
                <a:lnTo>
                  <a:pt x="21600" y="10800"/>
                </a:lnTo>
                <a:lnTo>
                  <a:pt x="12452" y="21600"/>
                </a:lnTo>
                <a:lnTo>
                  <a:pt x="12452" y="16272"/>
                </a:lnTo>
                <a:lnTo>
                  <a:pt x="0" y="16272"/>
                </a:lnTo>
                <a:lnTo>
                  <a:pt x="0" y="5328"/>
                </a:lnTo>
                <a:close/>
              </a:path>
            </a:pathLst>
          </a:custGeom>
          <a:gradFill rotWithShape="0">
            <a:gsLst>
              <a:gs pos="0">
                <a:srgbClr val="5579C5"/>
              </a:gs>
              <a:gs pos="100000">
                <a:srgbClr val="FFFFFF"/>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7415" name="Freeform 7"/>
          <p:cNvSpPr>
            <a:spLocks noChangeArrowheads="1"/>
          </p:cNvSpPr>
          <p:nvPr/>
        </p:nvSpPr>
        <p:spPr bwMode="auto">
          <a:xfrm>
            <a:off x="6130925" y="2759075"/>
            <a:ext cx="908050" cy="709613"/>
          </a:xfrm>
          <a:custGeom>
            <a:avLst/>
            <a:gdLst>
              <a:gd name="T0" fmla="*/ 0 w 21600"/>
              <a:gd name="T1" fmla="*/ 5328 h 21600"/>
              <a:gd name="T2" fmla="*/ 12452 w 21600"/>
              <a:gd name="T3" fmla="*/ 5328 h 21600"/>
              <a:gd name="T4" fmla="*/ 12452 w 21600"/>
              <a:gd name="T5" fmla="*/ 0 h 21600"/>
              <a:gd name="T6" fmla="*/ 21600 w 21600"/>
              <a:gd name="T7" fmla="*/ 10800 h 21600"/>
              <a:gd name="T8" fmla="*/ 12452 w 21600"/>
              <a:gd name="T9" fmla="*/ 21600 h 21600"/>
              <a:gd name="T10" fmla="*/ 12452 w 21600"/>
              <a:gd name="T11" fmla="*/ 16272 h 21600"/>
              <a:gd name="T12" fmla="*/ 0 w 21600"/>
              <a:gd name="T13" fmla="*/ 16272 h 21600"/>
              <a:gd name="T14" fmla="*/ 0 w 21600"/>
              <a:gd name="T15" fmla="*/ 5328 h 21600"/>
              <a:gd name="T16" fmla="*/ 0 w 21600"/>
              <a:gd name="T17" fmla="*/ 5328 h 21600"/>
              <a:gd name="T18" fmla="*/ 16965 w 21600"/>
              <a:gd name="T19" fmla="*/ 1627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5328"/>
                </a:moveTo>
                <a:lnTo>
                  <a:pt x="12452" y="5328"/>
                </a:lnTo>
                <a:lnTo>
                  <a:pt x="12452" y="0"/>
                </a:lnTo>
                <a:lnTo>
                  <a:pt x="21600" y="10800"/>
                </a:lnTo>
                <a:lnTo>
                  <a:pt x="12452" y="21600"/>
                </a:lnTo>
                <a:lnTo>
                  <a:pt x="12452" y="16272"/>
                </a:lnTo>
                <a:lnTo>
                  <a:pt x="0" y="16272"/>
                </a:lnTo>
                <a:lnTo>
                  <a:pt x="0" y="5328"/>
                </a:lnTo>
                <a:close/>
              </a:path>
            </a:pathLst>
          </a:custGeom>
          <a:gradFill rotWithShape="0">
            <a:gsLst>
              <a:gs pos="0">
                <a:srgbClr val="5579C5"/>
              </a:gs>
              <a:gs pos="100000">
                <a:srgbClr val="FFFFFF"/>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7416" name="AutoShape 8"/>
          <p:cNvSpPr>
            <a:spLocks noChangeArrowheads="1"/>
          </p:cNvSpPr>
          <p:nvPr/>
        </p:nvSpPr>
        <p:spPr bwMode="auto">
          <a:xfrm>
            <a:off x="3832225" y="1995488"/>
            <a:ext cx="887413" cy="3571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1st Time</a:t>
            </a:r>
          </a:p>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Participant</a:t>
            </a:r>
          </a:p>
        </p:txBody>
      </p:sp>
      <p:pic>
        <p:nvPicPr>
          <p:cNvPr id="1741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7963" y="2508250"/>
            <a:ext cx="720725" cy="1020763"/>
          </a:xfrm>
          <a:prstGeom prst="rect">
            <a:avLst/>
          </a:prstGeom>
          <a:noFill/>
          <a:ln>
            <a:noFill/>
          </a:ln>
          <a:effectLst>
            <a:outerShdw blurRad="63500" dist="25456" dir="2700000" algn="ctr" rotWithShape="0">
              <a:srgbClr val="000000">
                <a:alpha val="50027"/>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Lst>
        </p:spPr>
      </p:pic>
      <p:sp>
        <p:nvSpPr>
          <p:cNvPr id="17418" name="AutoShape 10"/>
          <p:cNvSpPr>
            <a:spLocks noChangeArrowheads="1"/>
          </p:cNvSpPr>
          <p:nvPr/>
        </p:nvSpPr>
        <p:spPr bwMode="auto">
          <a:xfrm>
            <a:off x="2368550" y="2098675"/>
            <a:ext cx="841375" cy="1793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Interested</a:t>
            </a:r>
          </a:p>
        </p:txBody>
      </p:sp>
      <p:pic>
        <p:nvPicPr>
          <p:cNvPr id="1741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6663" y="2508250"/>
            <a:ext cx="720725" cy="1020763"/>
          </a:xfrm>
          <a:prstGeom prst="rect">
            <a:avLst/>
          </a:prstGeom>
          <a:noFill/>
          <a:ln>
            <a:noFill/>
          </a:ln>
          <a:effectLst>
            <a:outerShdw blurRad="63500" dist="25456" dir="2700000" algn="ctr" rotWithShape="0">
              <a:srgbClr val="000000">
                <a:alpha val="50027"/>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Lst>
        </p:spPr>
      </p:pic>
      <p:sp>
        <p:nvSpPr>
          <p:cNvPr id="17420" name="AutoShape 12"/>
          <p:cNvSpPr>
            <a:spLocks noChangeArrowheads="1"/>
          </p:cNvSpPr>
          <p:nvPr/>
        </p:nvSpPr>
        <p:spPr bwMode="auto">
          <a:xfrm>
            <a:off x="922338" y="2098675"/>
            <a:ext cx="728662" cy="1793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Unaware</a:t>
            </a:r>
          </a:p>
        </p:txBody>
      </p:sp>
      <p:pic>
        <p:nvPicPr>
          <p:cNvPr id="1742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3775" y="2508250"/>
            <a:ext cx="723900" cy="1020763"/>
          </a:xfrm>
          <a:prstGeom prst="rect">
            <a:avLst/>
          </a:prstGeom>
          <a:noFill/>
          <a:ln>
            <a:noFill/>
          </a:ln>
          <a:effectLst>
            <a:outerShdw blurRad="63500" dist="25456" dir="2700000" algn="ctr" rotWithShape="0">
              <a:srgbClr val="000000">
                <a:alpha val="50027"/>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Lst>
        </p:spPr>
      </p:pic>
      <p:sp>
        <p:nvSpPr>
          <p:cNvPr id="17422" name="AutoShape 14"/>
          <p:cNvSpPr>
            <a:spLocks noChangeArrowheads="1"/>
          </p:cNvSpPr>
          <p:nvPr/>
        </p:nvSpPr>
        <p:spPr bwMode="auto">
          <a:xfrm>
            <a:off x="5540375" y="1995488"/>
            <a:ext cx="887413" cy="3571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Regular</a:t>
            </a:r>
          </a:p>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Participant</a:t>
            </a:r>
          </a:p>
        </p:txBody>
      </p:sp>
      <p:pic>
        <p:nvPicPr>
          <p:cNvPr id="17423"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7675" y="2508250"/>
            <a:ext cx="723900" cy="1020763"/>
          </a:xfrm>
          <a:prstGeom prst="rect">
            <a:avLst/>
          </a:prstGeom>
          <a:noFill/>
          <a:ln>
            <a:noFill/>
          </a:ln>
          <a:effectLst>
            <a:outerShdw blurRad="63500" dist="25456" dir="2700000" algn="ctr" rotWithShape="0">
              <a:srgbClr val="000000">
                <a:alpha val="50027"/>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Lst>
        </p:spPr>
      </p:pic>
      <p:sp>
        <p:nvSpPr>
          <p:cNvPr id="17424" name="AutoShape 16"/>
          <p:cNvSpPr>
            <a:spLocks noChangeArrowheads="1"/>
          </p:cNvSpPr>
          <p:nvPr/>
        </p:nvSpPr>
        <p:spPr bwMode="auto">
          <a:xfrm>
            <a:off x="6865938" y="1995488"/>
            <a:ext cx="887412" cy="357187"/>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Passionate</a:t>
            </a:r>
          </a:p>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FFFFFF"/>
                </a:solidFill>
                <a:latin typeface="Helvetica Neue" charset="0"/>
                <a:ea typeface="ＭＳ Ｐゴシック" charset="0"/>
                <a:cs typeface="MS Gothic" charset="0"/>
              </a:rPr>
              <a:t>Participant</a:t>
            </a:r>
          </a:p>
        </p:txBody>
      </p:sp>
      <p:pic>
        <p:nvPicPr>
          <p:cNvPr id="17425"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8975" y="2508250"/>
            <a:ext cx="723900" cy="1020763"/>
          </a:xfrm>
          <a:prstGeom prst="rect">
            <a:avLst/>
          </a:prstGeom>
          <a:noFill/>
          <a:ln>
            <a:noFill/>
          </a:ln>
          <a:effectLst>
            <a:outerShdw blurRad="63500" dist="25456" dir="2700000" algn="ctr" rotWithShape="0">
              <a:srgbClr val="000000">
                <a:alpha val="50027"/>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Lst>
        </p:spPr>
      </p:pic>
      <p:sp>
        <p:nvSpPr>
          <p:cNvPr id="17426" name="Freeform 18"/>
          <p:cNvSpPr>
            <a:spLocks noChangeArrowheads="1"/>
          </p:cNvSpPr>
          <p:nvPr/>
        </p:nvSpPr>
        <p:spPr bwMode="auto">
          <a:xfrm>
            <a:off x="793750" y="1825625"/>
            <a:ext cx="4511675" cy="2041525"/>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600" y="0"/>
                </a:lnTo>
                <a:lnTo>
                  <a:pt x="21600" y="21600"/>
                </a:lnTo>
                <a:lnTo>
                  <a:pt x="0" y="21600"/>
                </a:lnTo>
                <a:lnTo>
                  <a:pt x="0" y="0"/>
                </a:lnTo>
                <a:close/>
              </a:path>
            </a:pathLst>
          </a:custGeom>
          <a:noFill/>
          <a:ln w="38160">
            <a:solidFill>
              <a:srgbClr val="00B0F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7427" name="Freeform 19"/>
          <p:cNvSpPr>
            <a:spLocks noChangeArrowheads="1"/>
          </p:cNvSpPr>
          <p:nvPr/>
        </p:nvSpPr>
        <p:spPr bwMode="auto">
          <a:xfrm>
            <a:off x="5392738" y="1825625"/>
            <a:ext cx="2681287" cy="2043113"/>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600" y="0"/>
                </a:lnTo>
                <a:lnTo>
                  <a:pt x="21600" y="21600"/>
                </a:lnTo>
                <a:lnTo>
                  <a:pt x="0" y="21600"/>
                </a:lnTo>
                <a:lnTo>
                  <a:pt x="0" y="0"/>
                </a:lnTo>
                <a:close/>
              </a:path>
            </a:pathLst>
          </a:custGeom>
          <a:noFill/>
          <a:ln w="38160">
            <a:solidFill>
              <a:srgbClr val="AAE2CA"/>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17428" name="AutoShape 20"/>
          <p:cNvSpPr>
            <a:spLocks noChangeArrowheads="1"/>
          </p:cNvSpPr>
          <p:nvPr/>
        </p:nvSpPr>
        <p:spPr bwMode="auto">
          <a:xfrm>
            <a:off x="792163" y="3835400"/>
            <a:ext cx="1576387" cy="327025"/>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700" b="1" smtClean="0">
                <a:solidFill>
                  <a:srgbClr val="FFFFFF"/>
                </a:solidFill>
                <a:ea typeface="ＭＳ Ｐゴシック" charset="0"/>
                <a:cs typeface="MS Gothic" charset="0"/>
              </a:rPr>
              <a:t>Consumption</a:t>
            </a:r>
          </a:p>
        </p:txBody>
      </p:sp>
      <p:sp>
        <p:nvSpPr>
          <p:cNvPr id="17429" name="AutoShape 21"/>
          <p:cNvSpPr>
            <a:spLocks noChangeArrowheads="1"/>
          </p:cNvSpPr>
          <p:nvPr/>
        </p:nvSpPr>
        <p:spPr bwMode="auto">
          <a:xfrm>
            <a:off x="5762625" y="1463675"/>
            <a:ext cx="1781175" cy="38258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p>
            <a:pPr algn="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100" b="1" smtClean="0">
                <a:solidFill>
                  <a:srgbClr val="FFFFFF"/>
                </a:solidFill>
                <a:ea typeface="ＭＳ Ｐゴシック" charset="0"/>
                <a:cs typeface="MS Gothic" charset="0"/>
              </a:rPr>
              <a:t>Engagement</a:t>
            </a:r>
          </a:p>
        </p:txBody>
      </p:sp>
      <p:sp>
        <p:nvSpPr>
          <p:cNvPr id="17430" name="AutoShape 22"/>
          <p:cNvSpPr>
            <a:spLocks noChangeArrowheads="1"/>
          </p:cNvSpPr>
          <p:nvPr/>
        </p:nvSpPr>
        <p:spPr bwMode="auto">
          <a:xfrm>
            <a:off x="1524000" y="1497013"/>
            <a:ext cx="6067425" cy="339725"/>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440" tIns="32040" rIns="64440" bIns="32040">
            <a:spAutoFit/>
          </a:bodyPr>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b="1" smtClean="0">
                <a:solidFill>
                  <a:srgbClr val="FFFFFF"/>
                </a:solidFill>
                <a:ea typeface="ＭＳ Ｐゴシック" charset="0"/>
                <a:cs typeface="MS Gothic" charset="0"/>
              </a:rPr>
              <a:t>The Usage Life Cycle</a:t>
            </a:r>
          </a:p>
        </p:txBody>
      </p:sp>
      <p:sp>
        <p:nvSpPr>
          <p:cNvPr id="17431" name="AutoShape 23"/>
          <p:cNvSpPr>
            <a:spLocks noChangeArrowheads="1"/>
          </p:cNvSpPr>
          <p:nvPr/>
        </p:nvSpPr>
        <p:spPr bwMode="auto">
          <a:xfrm>
            <a:off x="4217988" y="4260850"/>
            <a:ext cx="2716212" cy="2471738"/>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2147483647 w 21600"/>
              <a:gd name="T5" fmla="*/ 0 h 21600"/>
              <a:gd name="T6" fmla="*/ 2147483647 w 21600"/>
              <a:gd name="T7" fmla="*/ 2147483647 h 21600"/>
              <a:gd name="T8" fmla="*/ 2147483647 w 21600"/>
              <a:gd name="T9" fmla="*/ 2147483647 h 21600"/>
              <a:gd name="T10" fmla="*/ 0 w 21600"/>
              <a:gd name="T11" fmla="*/ 2147483647 h 21600"/>
              <a:gd name="T12" fmla="*/ 0 w 21600"/>
              <a:gd name="T13" fmla="*/ 0 h 21600"/>
              <a:gd name="T14" fmla="*/ 21600 w 21600"/>
              <a:gd name="T15" fmla="*/ 21600 h 21600"/>
            </a:gdLst>
            <a:ahLst/>
            <a:cxnLst>
              <a:cxn ang="0">
                <a:pos x="T4" y="T5"/>
              </a:cxn>
              <a:cxn ang="0">
                <a:pos x="T6" y="T7"/>
              </a:cxn>
              <a:cxn ang="0">
                <a:pos x="T8" y="T9"/>
              </a:cxn>
              <a:cxn ang="0">
                <a:pos x="T10" y="T11"/>
              </a:cxn>
            </a:cxnLst>
            <a:rect l="T12" t="T13" r="T14" b="T15"/>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1200" b="1" smtClean="0">
              <a:solidFill>
                <a:srgbClr val="000000"/>
              </a:solidFill>
              <a:ea typeface="ＭＳ Ｐゴシック" charset="0"/>
              <a:cs typeface="Arial" charset="0"/>
            </a:endParaRP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600" b="1" smtClean="0">
                <a:solidFill>
                  <a:srgbClr val="FFFFFF"/>
                </a:solidFill>
                <a:ea typeface="ＭＳ Ｐゴシック" charset="0"/>
                <a:cs typeface="Arial" charset="0"/>
              </a:rPr>
              <a:t>Integrated</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600" b="1" smtClean="0">
                <a:solidFill>
                  <a:srgbClr val="FFFFFF"/>
                </a:solidFill>
                <a:ea typeface="ＭＳ Ｐゴシック" charset="0"/>
                <a:cs typeface="Arial" charset="0"/>
              </a:rPr>
              <a:t>Interactive</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600" b="1" smtClean="0">
                <a:solidFill>
                  <a:srgbClr val="FFFFFF"/>
                </a:solidFill>
                <a:ea typeface="ＭＳ Ｐゴシック" charset="0"/>
                <a:cs typeface="Arial" charset="0"/>
              </a:rPr>
              <a:t>Identifying</a:t>
            </a:r>
          </a:p>
          <a:p>
            <a:pPr defTabSz="457200">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3600" b="1" smtClean="0">
              <a:solidFill>
                <a:srgbClr val="FFFFFF"/>
              </a:solidFill>
              <a:ea typeface="ＭＳ Ｐゴシック" charset="0"/>
              <a:cs typeface="Arial" charset="0"/>
            </a:endParaRPr>
          </a:p>
        </p:txBody>
      </p:sp>
      <p:pic>
        <p:nvPicPr>
          <p:cNvPr id="17432" name="Picture 24"/>
          <p:cNvPicPr>
            <a:picLocks noChangeAspect="1" noChangeArrowheads="1"/>
          </p:cNvPicPr>
          <p:nvPr/>
        </p:nvPicPr>
        <p:blipFill>
          <a:blip r:embed="rId5">
            <a:extLst>
              <a:ext uri="{28A0092B-C50C-407E-A947-70E740481C1C}">
                <a14:useLocalDpi xmlns:a14="http://schemas.microsoft.com/office/drawing/2010/main" val="0"/>
              </a:ext>
            </a:extLst>
          </a:blip>
          <a:srcRect r="2905"/>
          <a:stretch>
            <a:fillRect/>
          </a:stretch>
        </p:blipFill>
        <p:spPr bwMode="auto">
          <a:xfrm>
            <a:off x="1435100" y="4014788"/>
            <a:ext cx="2479675" cy="2538412"/>
          </a:xfrm>
          <a:prstGeom prst="rect">
            <a:avLst/>
          </a:prstGeom>
          <a:noFill/>
          <a:ln>
            <a:noFill/>
          </a:ln>
          <a:effectLst/>
          <a:extLst>
            <a:ext uri="{909E8E84-426E-40dd-AFC4-6F175D3DCCD1}">
              <a14:hiddenFill xmlns:a14="http://schemas.microsoft.com/office/drawing/2010/main">
                <a:blipFill dpi="0" rotWithShape="0">
                  <a:blip/>
                  <a:srcRect r="2905"/>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Engage: Interactive Training</a:t>
            </a:r>
          </a:p>
        </p:txBody>
      </p:sp>
      <p:sp>
        <p:nvSpPr>
          <p:cNvPr id="18434" name="Text Box 2"/>
          <p:cNvSpPr txBox="1">
            <a:spLocks noChangeArrowheads="1"/>
          </p:cNvSpPr>
          <p:nvPr/>
        </p:nvSpPr>
        <p:spPr bwMode="auto">
          <a:xfrm>
            <a:off x="3124200" y="6742113"/>
            <a:ext cx="2897188" cy="20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5000"/>
              </a:lnSpc>
              <a:spcBef>
                <a:spcPts val="1500"/>
              </a:spcBef>
              <a:buSzPct val="100000"/>
            </a:pPr>
            <a:r>
              <a:rPr lang="en-US" sz="800" smtClean="0">
                <a:solidFill>
                  <a:srgbClr val="999999"/>
                </a:solidFill>
              </a:rPr>
              <a:t>© 2011 IBM Corporation</a:t>
            </a:r>
          </a:p>
        </p:txBody>
      </p:sp>
      <p:sp>
        <p:nvSpPr>
          <p:cNvPr id="18435" name="Text Box 3"/>
          <p:cNvSpPr txBox="1">
            <a:spLocks noChangeArrowheads="1"/>
          </p:cNvSpPr>
          <p:nvPr/>
        </p:nvSpPr>
        <p:spPr bwMode="auto">
          <a:xfrm>
            <a:off x="381000" y="1749425"/>
            <a:ext cx="3505200" cy="157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SzPct val="100000"/>
            </a:pPr>
            <a:endParaRPr lang="en-US" smtClean="0">
              <a:solidFill>
                <a:srgbClr val="FFFFFF"/>
              </a:solidFill>
              <a:cs typeface="MS PGothic" charset="0"/>
            </a:endParaRPr>
          </a:p>
          <a:p>
            <a:pPr defTabSz="457200">
              <a:spcBef>
                <a:spcPts val="1500"/>
              </a:spcBef>
              <a:buSzPct val="100000"/>
            </a:pPr>
            <a:endParaRPr lang="en-US" smtClean="0">
              <a:solidFill>
                <a:srgbClr val="FFFFFF"/>
              </a:solidFill>
              <a:cs typeface="MS PGothic" charset="0"/>
            </a:endParaRPr>
          </a:p>
          <a:p>
            <a:pPr defTabSz="457200">
              <a:spcBef>
                <a:spcPts val="1500"/>
              </a:spcBef>
              <a:buSzPct val="100000"/>
            </a:pPr>
            <a:endParaRPr lang="en-US" smtClean="0">
              <a:solidFill>
                <a:srgbClr val="FFFFFF"/>
              </a:solidFill>
              <a:cs typeface="MS PGothic" charset="0"/>
            </a:endParaRPr>
          </a:p>
        </p:txBody>
      </p:sp>
      <p:sp>
        <p:nvSpPr>
          <p:cNvPr id="18436" name="Rectangle 4"/>
          <p:cNvSpPr>
            <a:spLocks noChangeArrowheads="1"/>
          </p:cNvSpPr>
          <p:nvPr/>
        </p:nvSpPr>
        <p:spPr bwMode="auto">
          <a:xfrm>
            <a:off x="1981200" y="1066800"/>
            <a:ext cx="6934200" cy="1312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ea typeface="ＭＳ Ｐゴシック" charset="0"/>
                <a:cs typeface="MS PGothic" charset="0"/>
              </a:rPr>
              <a:t>“Well-trained and knowledgeable sales associates are critical to providing a consistently superior Slumberland customer experience," explained Jamie Page, Slumberland Director of Information Services. </a:t>
            </a:r>
          </a:p>
        </p:txBody>
      </p:sp>
      <p:pic>
        <p:nvPicPr>
          <p:cNvPr id="18437" name="Picture 5" descr="E_Experi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25"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84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1250" y="3886200"/>
            <a:ext cx="2724150" cy="2314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843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3886200"/>
            <a:ext cx="2724150" cy="2324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844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363" y="3886200"/>
            <a:ext cx="2733675" cy="2324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844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1219200"/>
            <a:ext cx="1600200" cy="609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8442" name="Rectangle 10"/>
          <p:cNvSpPr>
            <a:spLocks noChangeArrowheads="1"/>
          </p:cNvSpPr>
          <p:nvPr/>
        </p:nvSpPr>
        <p:spPr bwMode="auto">
          <a:xfrm>
            <a:off x="457200" y="2514600"/>
            <a:ext cx="8458200"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buClr>
                <a:srgbClr val="FFFFFF"/>
              </a:buClr>
              <a:buSzPct val="100000"/>
              <a:buFont typeface="Wingdings" charset="0"/>
              <a:buChar cha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ea typeface="ＭＳ Ｐゴシック" charset="0"/>
                <a:cs typeface="MS PGothic" charset="0"/>
              </a:rPr>
              <a:t> Transformed delivery  of </a:t>
            </a:r>
            <a:r>
              <a:rPr lang="en-US" sz="2000" smtClean="0">
                <a:solidFill>
                  <a:srgbClr val="FFFFFF"/>
                </a:solidFill>
                <a:ea typeface="ＭＳ Ｐゴシック" charset="0"/>
                <a:cs typeface="MS Gothic" charset="0"/>
              </a:rPr>
              <a:t>promotional and sales training</a:t>
            </a:r>
            <a:r>
              <a:rPr lang="en-US" sz="2000" b="1" smtClean="0">
                <a:solidFill>
                  <a:srgbClr val="000000"/>
                </a:solidFill>
                <a:ea typeface="ＭＳ Ｐゴシック" charset="0"/>
                <a:cs typeface="MS Gothic" charset="0"/>
              </a:rPr>
              <a:t> </a:t>
            </a:r>
          </a:p>
          <a:p>
            <a:pPr defTabSz="457200">
              <a:buClr>
                <a:srgbClr val="FFFFFF"/>
              </a:buClr>
              <a:buSzPct val="100000"/>
              <a:buFont typeface="Wingdings" charset="0"/>
              <a:buChar cha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ea typeface="ＭＳ Ｐゴシック" charset="0"/>
                <a:cs typeface="MS PGothic" charset="0"/>
              </a:rPr>
              <a:t> Training is available on store </a:t>
            </a:r>
          </a:p>
          <a:p>
            <a:pPr defTabSz="457200">
              <a:buClr>
                <a:srgbClr val="FFFFFF"/>
              </a:buClr>
              <a:buSzPct val="100000"/>
              <a:buFont typeface="Wingdings" charset="0"/>
              <a:buChar cha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ea typeface="ＭＳ Ｐゴシック" charset="0"/>
                <a:cs typeface="MS PGothic" charset="0"/>
              </a:rPr>
              <a:t> Previously DVDs were shipped to 120 locations at significant cost</a:t>
            </a:r>
          </a:p>
        </p:txBody>
      </p:sp>
      <p:sp>
        <p:nvSpPr>
          <p:cNvPr id="18443" name="Text Box 11"/>
          <p:cNvSpPr txBox="1">
            <a:spLocks noChangeArrowheads="1"/>
          </p:cNvSpPr>
          <p:nvPr/>
        </p:nvSpPr>
        <p:spPr bwMode="auto">
          <a:xfrm>
            <a:off x="7580313" y="4103688"/>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Connections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152400" y="6400800"/>
            <a:ext cx="2590800" cy="4572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1524000"/>
            <a:ext cx="1549400" cy="1638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3962400"/>
            <a:ext cx="3352800" cy="20939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460" name="Rectangle 4"/>
          <p:cNvSpPr>
            <a:spLocks noChangeArrowheads="1"/>
          </p:cNvSpPr>
          <p:nvPr/>
        </p:nvSpPr>
        <p:spPr bwMode="auto">
          <a:xfrm>
            <a:off x="4495800" y="5181600"/>
            <a:ext cx="4267200" cy="91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mtClean="0">
                <a:solidFill>
                  <a:srgbClr val="FFFFFF"/>
                </a:solidFill>
                <a:ea typeface="ＭＳ Ｐゴシック" charset="0"/>
                <a:cs typeface="MS PGothic" charset="0"/>
              </a:rPr>
              <a:t>Aggregated data is consolidated and shipped to the water control boards in the local regions</a:t>
            </a:r>
          </a:p>
        </p:txBody>
      </p:sp>
      <p:sp>
        <p:nvSpPr>
          <p:cNvPr id="19461" name="Text Box 5"/>
          <p:cNvSpPr txBox="1">
            <a:spLocks noChangeArrowheads="1"/>
          </p:cNvSpPr>
          <p:nvPr/>
        </p:nvSpPr>
        <p:spPr bwMode="auto">
          <a:xfrm>
            <a:off x="381000" y="1676400"/>
            <a:ext cx="3505200" cy="2303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SzPct val="100000"/>
            </a:pPr>
            <a:r>
              <a:rPr lang="en-US" smtClean="0">
                <a:solidFill>
                  <a:srgbClr val="FFFFFF"/>
                </a:solidFill>
                <a:cs typeface="MS PGothic" charset="0"/>
              </a:rPr>
              <a:t>Use your iPhone – take a picture</a:t>
            </a:r>
          </a:p>
          <a:p>
            <a:pPr defTabSz="457200">
              <a:spcBef>
                <a:spcPts val="1500"/>
              </a:spcBef>
              <a:buSzPct val="100000"/>
            </a:pPr>
            <a:endParaRPr lang="en-US" smtClean="0">
              <a:solidFill>
                <a:srgbClr val="FFFFFF"/>
              </a:solidFill>
              <a:cs typeface="MS PGothic" charset="0"/>
            </a:endParaRPr>
          </a:p>
          <a:p>
            <a:pPr defTabSz="457200">
              <a:spcBef>
                <a:spcPts val="1500"/>
              </a:spcBef>
              <a:buSzPct val="100000"/>
            </a:pPr>
            <a:r>
              <a:rPr lang="en-US" smtClean="0">
                <a:solidFill>
                  <a:srgbClr val="FFFFFF"/>
                </a:solidFill>
                <a:cs typeface="MS PGothic" charset="0"/>
              </a:rPr>
              <a:t>Upload:  water level, flow rate, trash level</a:t>
            </a:r>
          </a:p>
        </p:txBody>
      </p:sp>
      <p:pic>
        <p:nvPicPr>
          <p:cNvPr id="1946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2209800"/>
            <a:ext cx="2506663" cy="27717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9463" name="Picture 7" descr="E_Experien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9125"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464" name="Text Box 8"/>
          <p:cNvSpPr txBox="1">
            <a:spLocks noChangeArrowheads="1"/>
          </p:cNvSpPr>
          <p:nvPr/>
        </p:nvSpPr>
        <p:spPr bwMode="auto">
          <a:xfrm>
            <a:off x="-61913" y="5969000"/>
            <a:ext cx="4257676"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SzPct val="100000"/>
            </a:pPr>
            <a:r>
              <a:rPr lang="en-US" smtClean="0"/>
              <a:t>   </a:t>
            </a:r>
            <a:r>
              <a:rPr lang="en-US" sz="800" smtClean="0">
                <a:solidFill>
                  <a:srgbClr val="FFFFFF"/>
                </a:solidFill>
              </a:rPr>
              <a:t>Copyright IBM Corporation 2010. All rights reserved. creekwatch@almaden.ibm.com</a:t>
            </a:r>
          </a:p>
        </p:txBody>
      </p:sp>
      <p:sp>
        <p:nvSpPr>
          <p:cNvPr id="19465" name="Text Box 9"/>
          <p:cNvSpPr txBox="1">
            <a:spLocks noChangeArrowheads="1"/>
          </p:cNvSpPr>
          <p:nvPr/>
        </p:nvSpPr>
        <p:spPr bwMode="auto">
          <a:xfrm>
            <a:off x="7580313" y="4103688"/>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Portal</a:t>
            </a:r>
          </a:p>
        </p:txBody>
      </p:sp>
      <p:sp>
        <p:nvSpPr>
          <p:cNvPr id="19466" name="Text Box 10"/>
          <p:cNvSpPr txBox="1">
            <a:spLocks noChangeArrowheads="1"/>
          </p:cNvSpPr>
          <p:nvPr/>
        </p:nvSpPr>
        <p:spPr bwMode="auto">
          <a:xfrm>
            <a:off x="155575" y="304800"/>
            <a:ext cx="7464425"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Engage:  Mobile Crowdsourcing to Clean Up Waterways</a:t>
            </a:r>
          </a:p>
        </p:txBody>
      </p:sp>
      <p:sp>
        <p:nvSpPr>
          <p:cNvPr id="19467" name="Text Box 11"/>
          <p:cNvSpPr txBox="1">
            <a:spLocks noChangeArrowheads="1"/>
          </p:cNvSpPr>
          <p:nvPr/>
        </p:nvSpPr>
        <p:spPr bwMode="auto">
          <a:xfrm>
            <a:off x="139700" y="6553200"/>
            <a:ext cx="44894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800" smtClean="0">
                <a:solidFill>
                  <a:srgbClr val="FFFFFF"/>
                </a:solidFill>
              </a:rPr>
              <a:t>Source: “Get Bold: Creating a Bold Social Media AGENDA for Your Business” by Sandy Carter,</a:t>
            </a:r>
          </a:p>
          <a:p>
            <a:pPr defTabSz="457200">
              <a:buSzPct val="100000"/>
            </a:pPr>
            <a:r>
              <a:rPr lang="en-US" sz="800" smtClean="0">
                <a:solidFill>
                  <a:srgbClr val="FFFFFF"/>
                </a:solidFill>
              </a:rPr>
              <a:t>ISBN: 0132618311, Copyright © 2011, IBM Press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0" y="6324600"/>
            <a:ext cx="4800600" cy="304800"/>
          </a:xfrm>
          <a:prstGeom prst="rect">
            <a:avLst/>
          </a:prstGeom>
          <a:solidFill>
            <a:srgbClr val="000000"/>
          </a:solidFill>
          <a:ln w="9360">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nvGrpSpPr>
          <p:cNvPr id="20482" name="Group 2"/>
          <p:cNvGrpSpPr>
            <a:grpSpLocks/>
          </p:cNvGrpSpPr>
          <p:nvPr/>
        </p:nvGrpSpPr>
        <p:grpSpPr bwMode="auto">
          <a:xfrm>
            <a:off x="609600" y="1447800"/>
            <a:ext cx="7785100" cy="2798763"/>
            <a:chOff x="384" y="912"/>
            <a:chExt cx="4904" cy="1763"/>
          </a:xfrm>
        </p:grpSpPr>
        <p:grpSp>
          <p:nvGrpSpPr>
            <p:cNvPr id="20483" name="Group 3"/>
            <p:cNvGrpSpPr>
              <a:grpSpLocks/>
            </p:cNvGrpSpPr>
            <p:nvPr/>
          </p:nvGrpSpPr>
          <p:grpSpPr bwMode="auto">
            <a:xfrm>
              <a:off x="384" y="912"/>
              <a:ext cx="2291" cy="793"/>
              <a:chOff x="384" y="912"/>
              <a:chExt cx="2291" cy="793"/>
            </a:xfrm>
          </p:grpSpPr>
          <p:sp>
            <p:nvSpPr>
              <p:cNvPr id="20484" name="Rectangle 4"/>
              <p:cNvSpPr>
                <a:spLocks noChangeArrowheads="1"/>
              </p:cNvSpPr>
              <p:nvPr/>
            </p:nvSpPr>
            <p:spPr bwMode="auto">
              <a:xfrm>
                <a:off x="384" y="1001"/>
                <a:ext cx="230" cy="250"/>
              </a:xfrm>
              <a:prstGeom prst="rect">
                <a:avLst/>
              </a:prstGeom>
              <a:noFill/>
              <a:ln w="936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spAutoFit/>
              </a:bodyPr>
              <a:lstStyle/>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latin typeface="Comic Sans MS" charset="0"/>
                    <a:ea typeface="ＭＳ Ｐゴシック" charset="0"/>
                    <a:cs typeface="MS Gothic" charset="0"/>
                  </a:rPr>
                  <a:t>A</a:t>
                </a:r>
              </a:p>
            </p:txBody>
          </p:sp>
          <p:pic>
            <p:nvPicPr>
              <p:cNvPr id="204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 y="912"/>
                <a:ext cx="2065" cy="793"/>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486" name="Group 6"/>
            <p:cNvGrpSpPr>
              <a:grpSpLocks/>
            </p:cNvGrpSpPr>
            <p:nvPr/>
          </p:nvGrpSpPr>
          <p:grpSpPr bwMode="auto">
            <a:xfrm>
              <a:off x="3023" y="926"/>
              <a:ext cx="2265" cy="759"/>
              <a:chOff x="3023" y="926"/>
              <a:chExt cx="2265" cy="759"/>
            </a:xfrm>
          </p:grpSpPr>
          <p:sp>
            <p:nvSpPr>
              <p:cNvPr id="20487" name="Rectangle 7"/>
              <p:cNvSpPr>
                <a:spLocks noChangeArrowheads="1"/>
              </p:cNvSpPr>
              <p:nvPr/>
            </p:nvSpPr>
            <p:spPr bwMode="auto">
              <a:xfrm>
                <a:off x="3023" y="1023"/>
                <a:ext cx="214" cy="250"/>
              </a:xfrm>
              <a:prstGeom prst="rect">
                <a:avLst/>
              </a:prstGeom>
              <a:noFill/>
              <a:ln w="936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spAutoFit/>
              </a:bodyPr>
              <a:lstStyle/>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latin typeface="Comic Sans MS" charset="0"/>
                    <a:ea typeface="ＭＳ Ｐゴシック" charset="0"/>
                    <a:cs typeface="MS Gothic" charset="0"/>
                  </a:rPr>
                  <a:t>B</a:t>
                </a:r>
              </a:p>
            </p:txBody>
          </p:sp>
          <p:pic>
            <p:nvPicPr>
              <p:cNvPr id="204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4" y="926"/>
                <a:ext cx="2064" cy="75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489" name="Group 9"/>
            <p:cNvGrpSpPr>
              <a:grpSpLocks/>
            </p:cNvGrpSpPr>
            <p:nvPr/>
          </p:nvGrpSpPr>
          <p:grpSpPr bwMode="auto">
            <a:xfrm>
              <a:off x="406" y="1891"/>
              <a:ext cx="2265" cy="770"/>
              <a:chOff x="406" y="1891"/>
              <a:chExt cx="2265" cy="770"/>
            </a:xfrm>
          </p:grpSpPr>
          <p:sp>
            <p:nvSpPr>
              <p:cNvPr id="20490" name="Rectangle 10"/>
              <p:cNvSpPr>
                <a:spLocks noChangeArrowheads="1"/>
              </p:cNvSpPr>
              <p:nvPr/>
            </p:nvSpPr>
            <p:spPr bwMode="auto">
              <a:xfrm>
                <a:off x="406" y="1987"/>
                <a:ext cx="210" cy="250"/>
              </a:xfrm>
              <a:prstGeom prst="rect">
                <a:avLst/>
              </a:prstGeom>
              <a:noFill/>
              <a:ln w="936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spAutoFit/>
              </a:bodyPr>
              <a:lstStyle/>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latin typeface="Comic Sans MS" charset="0"/>
                    <a:ea typeface="ＭＳ Ｐゴシック" charset="0"/>
                    <a:cs typeface="MS Gothic" charset="0"/>
                  </a:rPr>
                  <a:t>C</a:t>
                </a:r>
              </a:p>
            </p:txBody>
          </p:sp>
          <p:pic>
            <p:nvPicPr>
              <p:cNvPr id="2049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 y="1891"/>
                <a:ext cx="2061" cy="770"/>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0492" name="Group 12"/>
            <p:cNvGrpSpPr>
              <a:grpSpLocks/>
            </p:cNvGrpSpPr>
            <p:nvPr/>
          </p:nvGrpSpPr>
          <p:grpSpPr bwMode="auto">
            <a:xfrm>
              <a:off x="3020" y="1880"/>
              <a:ext cx="2268" cy="795"/>
              <a:chOff x="3020" y="1880"/>
              <a:chExt cx="2268" cy="795"/>
            </a:xfrm>
          </p:grpSpPr>
          <p:sp>
            <p:nvSpPr>
              <p:cNvPr id="20493" name="Rectangle 13"/>
              <p:cNvSpPr>
                <a:spLocks noChangeArrowheads="1"/>
              </p:cNvSpPr>
              <p:nvPr/>
            </p:nvSpPr>
            <p:spPr bwMode="auto">
              <a:xfrm>
                <a:off x="3020" y="1979"/>
                <a:ext cx="229" cy="250"/>
              </a:xfrm>
              <a:prstGeom prst="rect">
                <a:avLst/>
              </a:prstGeom>
              <a:noFill/>
              <a:ln w="936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spAutoFit/>
              </a:bodyPr>
              <a:lstStyle/>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FFFF"/>
                    </a:solidFill>
                    <a:latin typeface="Comic Sans MS" charset="0"/>
                    <a:ea typeface="ＭＳ Ｐゴシック" charset="0"/>
                    <a:cs typeface="MS Gothic" charset="0"/>
                  </a:rPr>
                  <a:t>D</a:t>
                </a:r>
              </a:p>
            </p:txBody>
          </p:sp>
          <p:pic>
            <p:nvPicPr>
              <p:cNvPr id="20494"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5" y="1880"/>
                <a:ext cx="2063" cy="795"/>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sp>
        <p:nvSpPr>
          <p:cNvPr id="20495" name="AutoShape 15"/>
          <p:cNvSpPr>
            <a:spLocks noChangeArrowheads="1"/>
          </p:cNvSpPr>
          <p:nvPr/>
        </p:nvSpPr>
        <p:spPr bwMode="auto">
          <a:xfrm>
            <a:off x="8001000" y="1371600"/>
            <a:ext cx="990600" cy="990600"/>
          </a:xfrm>
          <a:custGeom>
            <a:avLst/>
            <a:gdLst>
              <a:gd name="G0" fmla="+- 0 0 0"/>
              <a:gd name="G1" fmla="+- -11796480 0 0"/>
              <a:gd name="G2" fmla="+- 0 0 -11796480"/>
              <a:gd name="G3" fmla="+- 10800 0 0"/>
              <a:gd name="G4" fmla="+- 0 0 0"/>
              <a:gd name="T0" fmla="*/ 360 256 1"/>
              <a:gd name="T1" fmla="*/ 0 256 1"/>
              <a:gd name="G5" fmla="+- G2 T0 T1"/>
              <a:gd name="G6" fmla="?: G2 G2 G5"/>
              <a:gd name="G7" fmla="+- 0 0 G6"/>
              <a:gd name="G8" fmla="+- 5400 0 0"/>
              <a:gd name="G9" fmla="+- 0 0 -1179648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96480"/>
              <a:gd name="G36" fmla="sin G34 -11796480"/>
              <a:gd name="G37" fmla="+/ -1179648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892500 w 990600"/>
              <a:gd name="T5" fmla="*/ 196201 h 990600"/>
              <a:gd name="T6" fmla="*/ 990603 w 990600"/>
              <a:gd name="T7" fmla="*/ 637061 h 990600"/>
              <a:gd name="T8" fmla="*/ 715728 w 990600"/>
              <a:gd name="T9" fmla="*/ 990605 h 990600"/>
              <a:gd name="T10" fmla="*/ 274872 w 990600"/>
              <a:gd name="T11" fmla="*/ 990605 h 990600"/>
              <a:gd name="T12" fmla="*/ -3 w 990600"/>
              <a:gd name="T13" fmla="*/ 637061 h 990600"/>
              <a:gd name="T14" fmla="*/ 98100 w 990600"/>
              <a:gd name="T15" fmla="*/ 196201 h 990600"/>
              <a:gd name="T16" fmla="*/ 495300 w 990600"/>
              <a:gd name="T17" fmla="*/ 0 h 990600"/>
              <a:gd name="T18" fmla="*/ 220429 w 990600"/>
              <a:gd name="T19" fmla="*/ 196202 h 990600"/>
              <a:gd name="T20" fmla="*/ 770171 w 990600"/>
              <a:gd name="T21" fmla="*/ 745945 h 990600"/>
            </a:gdLst>
            <a:ahLst/>
            <a:cxnLst>
              <a:cxn ang="0">
                <a:pos x="T4" y="T5"/>
              </a:cxn>
              <a:cxn ang="0">
                <a:pos x="T6" y="T7"/>
              </a:cxn>
              <a:cxn ang="0">
                <a:pos x="T8" y="T9"/>
              </a:cxn>
              <a:cxn ang="0">
                <a:pos x="T10" y="T11"/>
              </a:cxn>
              <a:cxn ang="0">
                <a:pos x="T12" y="T13"/>
              </a:cxn>
              <a:cxn ang="0">
                <a:pos x="T14" y="T15"/>
              </a:cxn>
              <a:cxn ang="0">
                <a:pos x="T16" y="T17"/>
              </a:cxn>
            </a:cxnLst>
            <a:rect l="T18" t="T19" r="T20" b="T21"/>
            <a:pathLst>
              <a:path w="990600" h="990600">
                <a:moveTo>
                  <a:pt x="-3" y="637061"/>
                </a:moveTo>
                <a:lnTo>
                  <a:pt x="152541" y="440861"/>
                </a:lnTo>
                <a:lnTo>
                  <a:pt x="98100" y="196201"/>
                </a:lnTo>
                <a:lnTo>
                  <a:pt x="342759" y="196202"/>
                </a:lnTo>
                <a:lnTo>
                  <a:pt x="495300" y="0"/>
                </a:lnTo>
                <a:lnTo>
                  <a:pt x="647841" y="196202"/>
                </a:lnTo>
                <a:lnTo>
                  <a:pt x="892500" y="196201"/>
                </a:lnTo>
                <a:lnTo>
                  <a:pt x="838059" y="440861"/>
                </a:lnTo>
                <a:lnTo>
                  <a:pt x="990603" y="637061"/>
                </a:lnTo>
                <a:lnTo>
                  <a:pt x="770171" y="745945"/>
                </a:lnTo>
                <a:lnTo>
                  <a:pt x="715728" y="990605"/>
                </a:lnTo>
                <a:lnTo>
                  <a:pt x="495300" y="881720"/>
                </a:lnTo>
                <a:lnTo>
                  <a:pt x="274872" y="990605"/>
                </a:lnTo>
                <a:lnTo>
                  <a:pt x="220429" y="745945"/>
                </a:lnTo>
                <a:lnTo>
                  <a:pt x="-3" y="637061"/>
                </a:lnTo>
                <a:close/>
              </a:path>
            </a:pathLst>
          </a:custGeom>
          <a:solidFill>
            <a:srgbClr val="00FF00"/>
          </a:solidFill>
          <a:ln w="9360">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p>
            <a:pP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b="1" smtClean="0">
                <a:solidFill>
                  <a:srgbClr val="000000"/>
                </a:solidFill>
                <a:ea typeface="ＭＳ Ｐゴシック" charset="0"/>
                <a:cs typeface="MS Gothic" charset="0"/>
              </a:rPr>
              <a:t>+35%</a:t>
            </a:r>
          </a:p>
        </p:txBody>
      </p:sp>
      <p:sp>
        <p:nvSpPr>
          <p:cNvPr id="20496" name="Text Box 16"/>
          <p:cNvSpPr txBox="1">
            <a:spLocks noChangeArrowheads="1"/>
          </p:cNvSpPr>
          <p:nvPr/>
        </p:nvSpPr>
        <p:spPr bwMode="auto">
          <a:xfrm>
            <a:off x="1066800" y="4362450"/>
            <a:ext cx="7315200" cy="1387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marL="222250" indent="-222250">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1pPr>
            <a:lvl2pPr>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2pPr>
            <a:lvl3pPr>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3pPr>
            <a:lvl4pPr>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4pPr>
            <a:lvl5pPr>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222250" algn="l"/>
                <a:tab pos="676275" algn="l"/>
                <a:tab pos="1131888" algn="l"/>
                <a:tab pos="1587500" algn="l"/>
                <a:tab pos="2043113" algn="l"/>
                <a:tab pos="2498725" algn="l"/>
                <a:tab pos="2954338" algn="l"/>
                <a:tab pos="3409950" algn="l"/>
                <a:tab pos="3865563" algn="l"/>
                <a:tab pos="4321175" algn="l"/>
                <a:tab pos="4776788" algn="l"/>
                <a:tab pos="5232400" algn="l"/>
                <a:tab pos="5688013" algn="l"/>
                <a:tab pos="6143625" algn="l"/>
                <a:tab pos="6599238" algn="l"/>
                <a:tab pos="7054850" algn="l"/>
                <a:tab pos="7510463" algn="l"/>
                <a:tab pos="7966075" algn="l"/>
                <a:tab pos="8421688" algn="l"/>
                <a:tab pos="8877300" algn="l"/>
                <a:tab pos="9332913" algn="l"/>
              </a:tabLst>
              <a:defRPr sz="2400">
                <a:solidFill>
                  <a:srgbClr val="000000"/>
                </a:solidFill>
                <a:latin typeface="Arial" charset="0"/>
                <a:ea typeface="ＭＳ Ｐゴシック" charset="0"/>
                <a:cs typeface="MS Gothic" charset="0"/>
              </a:defRPr>
            </a:lvl9pPr>
          </a:lstStyle>
          <a:p>
            <a:pPr defTabSz="457200">
              <a:spcBef>
                <a:spcPts val="3000"/>
              </a:spcBef>
              <a:buClr>
                <a:srgbClr val="FFFFFF"/>
              </a:buClr>
              <a:buSzPct val="100000"/>
              <a:buFont typeface="Wingdings" charset="0"/>
              <a:buChar char=""/>
            </a:pPr>
            <a:r>
              <a:rPr lang="en-US" sz="2200" b="1" smtClean="0">
                <a:solidFill>
                  <a:srgbClr val="FFFFFF"/>
                </a:solidFill>
              </a:rPr>
              <a:t>Built worldwide brand based on portal</a:t>
            </a:r>
          </a:p>
          <a:p>
            <a:pPr defTabSz="457200">
              <a:spcBef>
                <a:spcPts val="3000"/>
              </a:spcBef>
              <a:buClr>
                <a:srgbClr val="FFFFFF"/>
              </a:buClr>
              <a:buSzPct val="100000"/>
              <a:buFont typeface="Wingdings" charset="0"/>
              <a:buChar char=""/>
            </a:pPr>
            <a:r>
              <a:rPr lang="en-US" sz="2200" b="1" smtClean="0">
                <a:solidFill>
                  <a:srgbClr val="FFFFFF"/>
                </a:solidFill>
              </a:rPr>
              <a:t>Test campaigns in real time to increase results – in this case resulting in a 35% increase in traffic</a:t>
            </a:r>
          </a:p>
        </p:txBody>
      </p:sp>
      <p:pic>
        <p:nvPicPr>
          <p:cNvPr id="20497" name="Picture 17" descr="E_Experien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498" name="Text Box 18"/>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Engage: HSBC Direct Marketing</a:t>
            </a:r>
          </a:p>
        </p:txBody>
      </p:sp>
      <p:sp>
        <p:nvSpPr>
          <p:cNvPr id="20499" name="Text Box 19"/>
          <p:cNvSpPr txBox="1">
            <a:spLocks noChangeArrowheads="1"/>
          </p:cNvSpPr>
          <p:nvPr/>
        </p:nvSpPr>
        <p:spPr bwMode="auto">
          <a:xfrm>
            <a:off x="1588" y="6135688"/>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Portal</a:t>
            </a: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52400" y="6400800"/>
            <a:ext cx="2590800" cy="4572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428750"/>
            <a:ext cx="3429000" cy="22288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507" name="Picture 3" descr="gamePoster4"/>
          <p:cNvPicPr>
            <a:picLocks noChangeAspect="1" noChangeArrowheads="1"/>
          </p:cNvPicPr>
          <p:nvPr/>
        </p:nvPicPr>
        <p:blipFill>
          <a:blip r:embed="rId4">
            <a:extLst>
              <a:ext uri="{28A0092B-C50C-407E-A947-70E740481C1C}">
                <a14:useLocalDpi xmlns:a14="http://schemas.microsoft.com/office/drawing/2010/main" val="0"/>
              </a:ext>
            </a:extLst>
          </a:blip>
          <a:srcRect b="-188"/>
          <a:stretch>
            <a:fillRect/>
          </a:stretch>
        </p:blipFill>
        <p:spPr bwMode="auto">
          <a:xfrm>
            <a:off x="5791200" y="3646488"/>
            <a:ext cx="3124200" cy="620712"/>
          </a:xfrm>
          <a:prstGeom prst="rect">
            <a:avLst/>
          </a:prstGeom>
          <a:noFill/>
          <a:ln>
            <a:noFill/>
          </a:ln>
          <a:effectLst/>
          <a:extLst>
            <a:ext uri="{909E8E84-426E-40dd-AFC4-6F175D3DCCD1}">
              <a14:hiddenFill xmlns:a14="http://schemas.microsoft.com/office/drawing/2010/main">
                <a:blipFill dpi="0" rotWithShape="0">
                  <a:blip/>
                  <a:srcRect b="-188"/>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50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4565650"/>
            <a:ext cx="909638" cy="539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50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4343400"/>
            <a:ext cx="2286000" cy="13922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510" name="Picture 6" descr="E_Experien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0"/>
            <a:ext cx="676275" cy="703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51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1493838"/>
            <a:ext cx="4648200" cy="2011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151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1813" y="3962400"/>
            <a:ext cx="4573587" cy="22987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1513" name="Text Box 9"/>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Engage: Social Gaming</a:t>
            </a:r>
          </a:p>
        </p:txBody>
      </p:sp>
      <p:sp>
        <p:nvSpPr>
          <p:cNvPr id="21514" name="Text Box 10"/>
          <p:cNvSpPr txBox="1">
            <a:spLocks noChangeArrowheads="1"/>
          </p:cNvSpPr>
          <p:nvPr/>
        </p:nvSpPr>
        <p:spPr bwMode="auto">
          <a:xfrm>
            <a:off x="139700" y="6553200"/>
            <a:ext cx="44894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800" smtClean="0">
                <a:solidFill>
                  <a:srgbClr val="FFFFFF"/>
                </a:solidFill>
              </a:rPr>
              <a:t>Source: “Get Bold: Creating a Bold Social Media AGENDA for Your Business” by Sandy Carter,</a:t>
            </a:r>
          </a:p>
          <a:p>
            <a:pPr defTabSz="457200">
              <a:buSzPct val="100000"/>
            </a:pPr>
            <a:r>
              <a:rPr lang="en-US" sz="800" smtClean="0">
                <a:solidFill>
                  <a:srgbClr val="FFFFFF"/>
                </a:solidFill>
              </a:rPr>
              <a:t>ISBN: 0132618311, Copyright © 2011, IBM Press</a:t>
            </a:r>
          </a:p>
        </p:txBody>
      </p:sp>
      <p:sp>
        <p:nvSpPr>
          <p:cNvPr id="21515" name="Text Box 11"/>
          <p:cNvSpPr txBox="1">
            <a:spLocks noChangeArrowheads="1"/>
          </p:cNvSpPr>
          <p:nvPr/>
        </p:nvSpPr>
        <p:spPr bwMode="auto">
          <a:xfrm>
            <a:off x="-28575" y="5943600"/>
            <a:ext cx="1600200" cy="57785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300"/>
              </a:spcBef>
              <a:buSzPct val="100000"/>
            </a:pPr>
            <a:endParaRPr lang="en-US" sz="1400" b="1" smtClean="0">
              <a:solidFill>
                <a:srgbClr val="FFFFFF"/>
              </a:solidFill>
            </a:endParaRPr>
          </a:p>
          <a:p>
            <a:pPr defTabSz="457200">
              <a:buSzPct val="100000"/>
            </a:pPr>
            <a:r>
              <a:rPr lang="en-US" sz="1400" b="1" smtClean="0">
                <a:solidFill>
                  <a:srgbClr val="FFFFFF"/>
                </a:solidFill>
              </a:rPr>
              <a:t>Connections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defRPr/>
            </a:pPr>
            <a:fld id="{5B82C022-527E-4E9D-B16E-72DC3619E4DE}" type="datetime1">
              <a:rPr lang="en-US" smtClean="0"/>
              <a:pPr>
                <a:defRPr/>
              </a:pPr>
              <a:t>11/2/11</a:t>
            </a:fld>
            <a:endParaRPr lang="en-US" dirty="0"/>
          </a:p>
        </p:txBody>
      </p:sp>
      <p:sp>
        <p:nvSpPr>
          <p:cNvPr id="5" name="Footer Placeholder 4"/>
          <p:cNvSpPr>
            <a:spLocks noGrp="1"/>
          </p:cNvSpPr>
          <p:nvPr>
            <p:ph type="ftr" sz="quarter" idx="3"/>
          </p:nvPr>
        </p:nvSpPr>
        <p:spPr/>
        <p:txBody>
          <a:bodyPr/>
          <a:lstStyle/>
          <a:p>
            <a:pPr>
              <a:defRPr/>
            </a:pPr>
            <a:r>
              <a:rPr lang="en-US" smtClean="0"/>
              <a:t>©2011 SugarCRM Inc. All rights reserved.</a:t>
            </a:r>
            <a:endParaRPr lang="en-US"/>
          </a:p>
        </p:txBody>
      </p:sp>
      <p:sp>
        <p:nvSpPr>
          <p:cNvPr id="6" name="Slide Number Placeholder 5"/>
          <p:cNvSpPr>
            <a:spLocks noGrp="1"/>
          </p:cNvSpPr>
          <p:nvPr>
            <p:ph type="sldNum" sz="quarter" idx="4"/>
          </p:nvPr>
        </p:nvSpPr>
        <p:spPr/>
        <p:txBody>
          <a:bodyPr/>
          <a:lstStyle/>
          <a:p>
            <a:pPr>
              <a:defRPr/>
            </a:pPr>
            <a:fld id="{C41DF9E3-15D0-4772-B7EF-435324EEFDC3}" type="slidenum">
              <a:rPr lang="en-US" smtClean="0"/>
              <a:pPr>
                <a:defRPr/>
              </a:pPr>
              <a:t>5</a:t>
            </a:fld>
            <a:endParaRPr lang="en-US" dirty="0"/>
          </a:p>
        </p:txBody>
      </p:sp>
      <p:pic>
        <p:nvPicPr>
          <p:cNvPr id="7" name="Social Movie shorter.mov">
            <a:hlinkClick r:id="" action="ppaction://media"/>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4"/>
          <a:stretch>
            <a:fillRect/>
          </a:stretch>
        </p:blipFill>
        <p:spPr>
          <a:xfrm>
            <a:off x="0" y="419100"/>
            <a:ext cx="9144000" cy="5143500"/>
          </a:xfrm>
        </p:spPr>
      </p:pic>
      <p:pic>
        <p:nvPicPr>
          <p:cNvPr id="8" name="Picture 7"/>
          <p:cNvPicPr>
            <a:picLocks noChangeAspect="1"/>
          </p:cNvPicPr>
          <p:nvPr/>
        </p:nvPicPr>
        <p:blipFill>
          <a:blip r:embed="rId5"/>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679320668"/>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Freeform 1"/>
          <p:cNvSpPr>
            <a:spLocks/>
          </p:cNvSpPr>
          <p:nvPr/>
        </p:nvSpPr>
        <p:spPr bwMode="auto">
          <a:xfrm>
            <a:off x="2513013" y="3954463"/>
            <a:ext cx="6362700" cy="1247775"/>
          </a:xfrm>
          <a:custGeom>
            <a:avLst/>
            <a:gdLst>
              <a:gd name="T0" fmla="*/ 0 w 21600"/>
              <a:gd name="T1" fmla="*/ 21600 h 21600"/>
              <a:gd name="T2" fmla="*/ 21600 w 21600"/>
              <a:gd name="T3" fmla="*/ 0 h 21600"/>
            </a:gdLst>
            <a:ahLst/>
            <a:cxnLst>
              <a:cxn ang="0">
                <a:pos x="T0" y="T1"/>
              </a:cxn>
              <a:cxn ang="0">
                <a:pos x="T2" y="T3"/>
              </a:cxn>
            </a:cxnLst>
            <a:rect l="0" t="0" r="r" b="b"/>
            <a:pathLst>
              <a:path w="21600" h="21600">
                <a:moveTo>
                  <a:pt x="0" y="21600"/>
                </a:moveTo>
                <a:cubicBezTo>
                  <a:pt x="9584" y="21600"/>
                  <a:pt x="10287" y="0"/>
                  <a:pt x="21600" y="0"/>
                </a:cubicBezTo>
              </a:path>
            </a:pathLst>
          </a:custGeom>
          <a:noFill/>
          <a:ln w="63360">
            <a:solidFill>
              <a:srgbClr val="FFFFFF"/>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2530" name="Freeform 2"/>
          <p:cNvSpPr>
            <a:spLocks/>
          </p:cNvSpPr>
          <p:nvPr/>
        </p:nvSpPr>
        <p:spPr bwMode="auto">
          <a:xfrm>
            <a:off x="2513013" y="5181600"/>
            <a:ext cx="6362700" cy="1250950"/>
          </a:xfrm>
          <a:custGeom>
            <a:avLst/>
            <a:gdLst>
              <a:gd name="T0" fmla="*/ 0 w 21600"/>
              <a:gd name="T1" fmla="*/ 21600 h 21600"/>
              <a:gd name="T2" fmla="*/ 21600 w 21600"/>
              <a:gd name="T3" fmla="*/ 0 h 21600"/>
            </a:gdLst>
            <a:ahLst/>
            <a:cxnLst>
              <a:cxn ang="0">
                <a:pos x="T0" y="T1"/>
              </a:cxn>
              <a:cxn ang="0">
                <a:pos x="T2" y="T3"/>
              </a:cxn>
            </a:cxnLst>
            <a:rect l="0" t="0" r="r" b="b"/>
            <a:pathLst>
              <a:path w="21600" h="21600">
                <a:moveTo>
                  <a:pt x="0" y="21600"/>
                </a:moveTo>
                <a:cubicBezTo>
                  <a:pt x="9584" y="21600"/>
                  <a:pt x="10287" y="0"/>
                  <a:pt x="21600" y="0"/>
                </a:cubicBezTo>
              </a:path>
            </a:pathLst>
          </a:custGeom>
          <a:noFill/>
          <a:ln w="63360">
            <a:solidFill>
              <a:srgbClr val="FFFFFF"/>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2531" name="Freeform 3"/>
          <p:cNvSpPr>
            <a:spLocks/>
          </p:cNvSpPr>
          <p:nvPr/>
        </p:nvSpPr>
        <p:spPr bwMode="auto">
          <a:xfrm>
            <a:off x="2513013" y="2600325"/>
            <a:ext cx="6362700" cy="1246188"/>
          </a:xfrm>
          <a:custGeom>
            <a:avLst/>
            <a:gdLst>
              <a:gd name="T0" fmla="*/ 0 w 21600"/>
              <a:gd name="T1" fmla="*/ 21600 h 21600"/>
              <a:gd name="T2" fmla="*/ 21600 w 21600"/>
              <a:gd name="T3" fmla="*/ 0 h 21600"/>
            </a:gdLst>
            <a:ahLst/>
            <a:cxnLst>
              <a:cxn ang="0">
                <a:pos x="T0" y="T1"/>
              </a:cxn>
              <a:cxn ang="0">
                <a:pos x="T2" y="T3"/>
              </a:cxn>
            </a:cxnLst>
            <a:rect l="0" t="0" r="r" b="b"/>
            <a:pathLst>
              <a:path w="21600" h="21600">
                <a:moveTo>
                  <a:pt x="0" y="21600"/>
                </a:moveTo>
                <a:cubicBezTo>
                  <a:pt x="9584" y="21600"/>
                  <a:pt x="10287" y="0"/>
                  <a:pt x="21600" y="0"/>
                </a:cubicBezTo>
              </a:path>
            </a:pathLst>
          </a:custGeom>
          <a:noFill/>
          <a:ln w="63360">
            <a:solidFill>
              <a:srgbClr val="FFFFFF"/>
            </a:solidFill>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2532" name="Rectangle 4"/>
          <p:cNvSpPr>
            <a:spLocks noChangeArrowheads="1"/>
          </p:cNvSpPr>
          <p:nvPr/>
        </p:nvSpPr>
        <p:spPr bwMode="auto">
          <a:xfrm>
            <a:off x="2522538" y="4159250"/>
            <a:ext cx="1919287" cy="649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102000"/>
              </a:lnSpc>
              <a:spcBef>
                <a:spcPts val="238"/>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65 Md" charset="0"/>
                <a:ea typeface="ＭＳ Ｐゴシック" charset="0"/>
                <a:cs typeface="MS Gothic" charset="0"/>
              </a:rPr>
              <a:t>R&amp;D New ideas (internal)</a:t>
            </a:r>
          </a:p>
          <a:p>
            <a:pPr defTabSz="457200">
              <a:lnSpc>
                <a:spcPct val="102000"/>
              </a:lnSpc>
              <a:spcBef>
                <a:spcPts val="238"/>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65 Md" charset="0"/>
                <a:ea typeface="ＭＳ Ｐゴシック" charset="0"/>
                <a:cs typeface="MS Gothic" charset="0"/>
              </a:rPr>
              <a:t>Market testing</a:t>
            </a:r>
          </a:p>
        </p:txBody>
      </p:sp>
      <p:sp>
        <p:nvSpPr>
          <p:cNvPr id="22533" name="Rectangle 5"/>
          <p:cNvSpPr>
            <a:spLocks noChangeArrowheads="1"/>
          </p:cNvSpPr>
          <p:nvPr/>
        </p:nvSpPr>
        <p:spPr bwMode="auto">
          <a:xfrm>
            <a:off x="2522538" y="5589588"/>
            <a:ext cx="1866900" cy="484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102000"/>
              </a:lnSpc>
              <a:spcBef>
                <a:spcPts val="563"/>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65 Md" charset="0"/>
                <a:ea typeface="ＭＳ Ｐゴシック" charset="0"/>
                <a:cs typeface="MS Gothic" charset="0"/>
              </a:rPr>
              <a:t>Email and phone</a:t>
            </a:r>
          </a:p>
          <a:p>
            <a:pPr defTabSz="457200">
              <a:lnSpc>
                <a:spcPct val="102000"/>
              </a:lnSpc>
              <a:spcBef>
                <a:spcPts val="563"/>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65 Md" charset="0"/>
                <a:ea typeface="ＭＳ Ｐゴシック" charset="0"/>
                <a:cs typeface="MS Gothic" charset="0"/>
              </a:rPr>
              <a:t>Knowledge silos</a:t>
            </a:r>
          </a:p>
        </p:txBody>
      </p:sp>
      <p:sp>
        <p:nvSpPr>
          <p:cNvPr id="22534" name="Rectangle 6"/>
          <p:cNvSpPr>
            <a:spLocks noChangeArrowheads="1"/>
          </p:cNvSpPr>
          <p:nvPr/>
        </p:nvSpPr>
        <p:spPr bwMode="auto">
          <a:xfrm>
            <a:off x="4395788" y="2446338"/>
            <a:ext cx="1922462"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57200">
              <a:lnSpc>
                <a:spcPct val="80000"/>
              </a:lnSpc>
              <a:spcBef>
                <a:spcPts val="563"/>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C000"/>
                </a:solidFill>
                <a:latin typeface="HelveticaNeueLT Pro 75 Bd" charset="0"/>
                <a:ea typeface="ＭＳ Ｐゴシック" charset="0"/>
                <a:cs typeface="MS Gothic" charset="0"/>
              </a:rPr>
              <a:t>Deepen client relationships</a:t>
            </a:r>
          </a:p>
        </p:txBody>
      </p:sp>
      <p:sp>
        <p:nvSpPr>
          <p:cNvPr id="22535" name="Rectangle 7"/>
          <p:cNvSpPr>
            <a:spLocks noChangeArrowheads="1"/>
          </p:cNvSpPr>
          <p:nvPr/>
        </p:nvSpPr>
        <p:spPr bwMode="auto">
          <a:xfrm>
            <a:off x="4370388" y="3629025"/>
            <a:ext cx="192405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57200">
              <a:lnSpc>
                <a:spcPct val="80000"/>
              </a:lnSpc>
              <a:spcBef>
                <a:spcPts val="563"/>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C000"/>
                </a:solidFill>
                <a:latin typeface="HelveticaNeueLT Pro 75 Bd" charset="0"/>
                <a:ea typeface="ＭＳ Ｐゴシック" charset="0"/>
                <a:cs typeface="MS Gothic" charset="0"/>
              </a:rPr>
              <a:t>Drive operational effectiveness</a:t>
            </a:r>
          </a:p>
        </p:txBody>
      </p:sp>
      <p:sp>
        <p:nvSpPr>
          <p:cNvPr id="22536" name="Rectangle 8"/>
          <p:cNvSpPr>
            <a:spLocks noChangeArrowheads="1"/>
          </p:cNvSpPr>
          <p:nvPr/>
        </p:nvSpPr>
        <p:spPr bwMode="auto">
          <a:xfrm>
            <a:off x="4370388" y="5111750"/>
            <a:ext cx="192405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57200">
              <a:lnSpc>
                <a:spcPct val="80000"/>
              </a:lnSpc>
              <a:spcBef>
                <a:spcPts val="563"/>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000" smtClean="0">
                <a:solidFill>
                  <a:srgbClr val="FFC000"/>
                </a:solidFill>
                <a:latin typeface="HelveticaNeueLT Pro 75 Bd" charset="0"/>
                <a:ea typeface="ＭＳ Ｐゴシック" charset="0"/>
                <a:cs typeface="MS Gothic" charset="0"/>
              </a:rPr>
              <a:t>Workforce</a:t>
            </a:r>
            <a:br>
              <a:rPr lang="en-US" sz="2000" smtClean="0">
                <a:solidFill>
                  <a:srgbClr val="FFC000"/>
                </a:solidFill>
                <a:latin typeface="HelveticaNeueLT Pro 75 Bd" charset="0"/>
                <a:ea typeface="ＭＳ Ｐゴシック" charset="0"/>
                <a:cs typeface="MS Gothic" charset="0"/>
              </a:rPr>
            </a:br>
            <a:r>
              <a:rPr lang="en-US" sz="2000" smtClean="0">
                <a:solidFill>
                  <a:srgbClr val="FFC000"/>
                </a:solidFill>
                <a:latin typeface="HelveticaNeueLT Pro 75 Bd" charset="0"/>
                <a:ea typeface="ＭＳ Ｐゴシック" charset="0"/>
                <a:cs typeface="MS Gothic" charset="0"/>
              </a:rPr>
              <a:t>optimization</a:t>
            </a:r>
          </a:p>
        </p:txBody>
      </p:sp>
      <p:sp>
        <p:nvSpPr>
          <p:cNvPr id="22537" name="Rectangle 9"/>
          <p:cNvSpPr>
            <a:spLocks noChangeArrowheads="1"/>
          </p:cNvSpPr>
          <p:nvPr/>
        </p:nvSpPr>
        <p:spPr bwMode="auto">
          <a:xfrm>
            <a:off x="6916738" y="2682875"/>
            <a:ext cx="2025650" cy="1220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102000"/>
              </a:lnSpc>
              <a:spcBef>
                <a:spcPts val="1588"/>
              </a:spcBef>
              <a:spcAft>
                <a:spcPts val="1525"/>
              </a:spcAft>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55 Roman" charset="0"/>
                <a:ea typeface="ＭＳ Ｐゴシック" charset="0"/>
                <a:cs typeface="MS Gothic" charset="0"/>
              </a:rPr>
              <a:t>Shares insights to generate break-through ideas and speeds time to market</a:t>
            </a:r>
          </a:p>
        </p:txBody>
      </p:sp>
      <p:sp>
        <p:nvSpPr>
          <p:cNvPr id="22538" name="Rectangle 10"/>
          <p:cNvSpPr>
            <a:spLocks noChangeArrowheads="1"/>
          </p:cNvSpPr>
          <p:nvPr/>
        </p:nvSpPr>
        <p:spPr bwMode="auto">
          <a:xfrm>
            <a:off x="6916738" y="4492625"/>
            <a:ext cx="219075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103000"/>
              </a:lnSpc>
              <a:spcBef>
                <a:spcPts val="563"/>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55 Roman" charset="0"/>
                <a:ea typeface="ＭＳ Ｐゴシック" charset="0"/>
                <a:cs typeface="MS Gothic" charset="0"/>
              </a:rPr>
              <a:t>Reaches out to professional networks</a:t>
            </a:r>
          </a:p>
        </p:txBody>
      </p:sp>
      <p:sp>
        <p:nvSpPr>
          <p:cNvPr id="22539" name="Rectangle 11"/>
          <p:cNvSpPr>
            <a:spLocks noChangeArrowheads="1"/>
          </p:cNvSpPr>
          <p:nvPr/>
        </p:nvSpPr>
        <p:spPr bwMode="auto">
          <a:xfrm>
            <a:off x="2522538" y="3146425"/>
            <a:ext cx="1863725" cy="436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102000"/>
              </a:lnSpc>
              <a:spcBef>
                <a:spcPts val="238"/>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65 Md" charset="0"/>
                <a:ea typeface="ＭＳ Ｐゴシック" charset="0"/>
                <a:cs typeface="MS Gothic" charset="0"/>
              </a:rPr>
              <a:t>'Push' marketing</a:t>
            </a:r>
          </a:p>
          <a:p>
            <a:pPr defTabSz="457200">
              <a:lnSpc>
                <a:spcPct val="102000"/>
              </a:lnSpc>
              <a:spcBef>
                <a:spcPts val="238"/>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65 Md" charset="0"/>
                <a:ea typeface="ＭＳ Ｐゴシック" charset="0"/>
                <a:cs typeface="MS Gothic" charset="0"/>
              </a:rPr>
              <a:t>Control</a:t>
            </a:r>
          </a:p>
        </p:txBody>
      </p:sp>
      <p:sp>
        <p:nvSpPr>
          <p:cNvPr id="22540" name="Rectangle 12"/>
          <p:cNvSpPr>
            <a:spLocks noChangeArrowheads="1"/>
          </p:cNvSpPr>
          <p:nvPr/>
        </p:nvSpPr>
        <p:spPr bwMode="auto">
          <a:xfrm>
            <a:off x="6916738" y="1825625"/>
            <a:ext cx="202565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457200">
              <a:lnSpc>
                <a:spcPct val="102000"/>
              </a:lnSpc>
              <a:spcBef>
                <a:spcPts val="238"/>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55 Roman" charset="0"/>
                <a:ea typeface="ＭＳ Ｐゴシック" charset="0"/>
                <a:cs typeface="MS Gothic" charset="0"/>
              </a:rPr>
              <a:t>Trusted relationships</a:t>
            </a:r>
          </a:p>
          <a:p>
            <a:pPr defTabSz="457200">
              <a:lnSpc>
                <a:spcPct val="102000"/>
              </a:lnSpc>
              <a:spcBef>
                <a:spcPts val="238"/>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smtClean="0">
                <a:solidFill>
                  <a:srgbClr val="FFFFFF"/>
                </a:solidFill>
                <a:latin typeface="HelveticaNeueLT Pro 55 Roman" charset="0"/>
                <a:ea typeface="ＭＳ Ｐゴシック" charset="0"/>
                <a:cs typeface="MS Gothic" charset="0"/>
              </a:rPr>
              <a:t>Brand advocacy</a:t>
            </a:r>
          </a:p>
        </p:txBody>
      </p:sp>
      <p:pic>
        <p:nvPicPr>
          <p:cNvPr id="2254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257800"/>
            <a:ext cx="1531938" cy="1376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542" name="Text Box 14"/>
          <p:cNvSpPr txBox="1">
            <a:spLocks noChangeArrowheads="1"/>
          </p:cNvSpPr>
          <p:nvPr/>
        </p:nvSpPr>
        <p:spPr bwMode="auto">
          <a:xfrm>
            <a:off x="84138" y="3019425"/>
            <a:ext cx="2378075"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3360" tIns="31680" rIns="63360" bIns="3168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2000" smtClean="0">
                <a:solidFill>
                  <a:srgbClr val="FFC000"/>
                </a:solidFill>
              </a:rPr>
              <a:t>Marketing, Sales, Customer Service</a:t>
            </a:r>
          </a:p>
        </p:txBody>
      </p:sp>
      <p:sp>
        <p:nvSpPr>
          <p:cNvPr id="22543" name="Text Box 15"/>
          <p:cNvSpPr txBox="1">
            <a:spLocks noChangeArrowheads="1"/>
          </p:cNvSpPr>
          <p:nvPr/>
        </p:nvSpPr>
        <p:spPr bwMode="auto">
          <a:xfrm>
            <a:off x="50800" y="4140200"/>
            <a:ext cx="2411413"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3360" tIns="31680" rIns="63360" bIns="3168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2000" smtClean="0">
                <a:solidFill>
                  <a:srgbClr val="FFC000"/>
                </a:solidFill>
              </a:rPr>
              <a:t>Product &amp; Service Development</a:t>
            </a:r>
          </a:p>
        </p:txBody>
      </p:sp>
      <p:sp>
        <p:nvSpPr>
          <p:cNvPr id="22544" name="Text Box 16"/>
          <p:cNvSpPr txBox="1">
            <a:spLocks noChangeArrowheads="1"/>
          </p:cNvSpPr>
          <p:nvPr/>
        </p:nvSpPr>
        <p:spPr bwMode="auto">
          <a:xfrm>
            <a:off x="50800" y="5481638"/>
            <a:ext cx="2411413"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3360" tIns="31680" rIns="63360" bIns="3168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2000" smtClean="0">
                <a:solidFill>
                  <a:srgbClr val="FFC000"/>
                </a:solidFill>
              </a:rPr>
              <a:t>Operations, Human Resources</a:t>
            </a:r>
          </a:p>
        </p:txBody>
      </p:sp>
      <p:sp>
        <p:nvSpPr>
          <p:cNvPr id="22545" name="Text Box 17"/>
          <p:cNvSpPr txBox="1">
            <a:spLocks noChangeArrowheads="1"/>
          </p:cNvSpPr>
          <p:nvPr/>
        </p:nvSpPr>
        <p:spPr bwMode="auto">
          <a:xfrm>
            <a:off x="2540000" y="2311400"/>
            <a:ext cx="1555750"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3360" tIns="31680" rIns="63360" bIns="3168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2000" smtClean="0">
                <a:solidFill>
                  <a:srgbClr val="FFC000"/>
                </a:solidFill>
              </a:rPr>
              <a:t>Traditional Business</a:t>
            </a:r>
          </a:p>
        </p:txBody>
      </p:sp>
      <p:sp>
        <p:nvSpPr>
          <p:cNvPr id="22546" name="Text Box 18"/>
          <p:cNvSpPr txBox="1">
            <a:spLocks noChangeArrowheads="1"/>
          </p:cNvSpPr>
          <p:nvPr/>
        </p:nvSpPr>
        <p:spPr bwMode="auto">
          <a:xfrm>
            <a:off x="7140575" y="1143000"/>
            <a:ext cx="1557338"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3360" tIns="31680" rIns="63360" bIns="3168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500"/>
              </a:spcBef>
              <a:buClr>
                <a:srgbClr val="000000"/>
              </a:buClr>
              <a:buSzPct val="100000"/>
              <a:buFont typeface="Times New Roman" charset="0"/>
              <a:buNone/>
            </a:pPr>
            <a:r>
              <a:rPr lang="en-US" sz="2000" smtClean="0">
                <a:solidFill>
                  <a:srgbClr val="FFC000"/>
                </a:solidFill>
              </a:rPr>
              <a:t>A Social Business</a:t>
            </a:r>
          </a:p>
        </p:txBody>
      </p:sp>
      <p:sp>
        <p:nvSpPr>
          <p:cNvPr id="22547" name="Rectangle 19"/>
          <p:cNvSpPr>
            <a:spLocks noChangeArrowheads="1"/>
          </p:cNvSpPr>
          <p:nvPr/>
        </p:nvSpPr>
        <p:spPr bwMode="auto">
          <a:xfrm>
            <a:off x="155575" y="304800"/>
            <a:ext cx="7462838"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3200" smtClean="0">
                <a:solidFill>
                  <a:srgbClr val="FFC000"/>
                </a:solidFill>
                <a:ea typeface="ＭＳ Ｐゴシック" charset="0"/>
                <a:cs typeface="MS Gothic" charset="0"/>
              </a:rPr>
              <a:t>(Social) Network Processes</a:t>
            </a:r>
          </a:p>
        </p:txBody>
      </p:sp>
      <p:pic>
        <p:nvPicPr>
          <p:cNvPr id="22548" name="Picture 20" descr="N_Networ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7225" y="0"/>
            <a:ext cx="698500" cy="76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descr="N_Networ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3738" y="0"/>
            <a:ext cx="698500" cy="76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54" name="AutoShape 2"/>
          <p:cNvSpPr>
            <a:spLocks noChangeArrowheads="1"/>
          </p:cNvSpPr>
          <p:nvPr/>
        </p:nvSpPr>
        <p:spPr bwMode="auto">
          <a:xfrm>
            <a:off x="685800" y="1828800"/>
            <a:ext cx="6705600" cy="1524000"/>
          </a:xfrm>
          <a:prstGeom prst="roundRect">
            <a:avLst>
              <a:gd name="adj" fmla="val 16667"/>
            </a:avLst>
          </a:prstGeom>
          <a:solidFill>
            <a:srgbClr val="DDDDDD"/>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nvGrpSpPr>
          <p:cNvPr id="23555" name="Group 3"/>
          <p:cNvGrpSpPr>
            <a:grpSpLocks/>
          </p:cNvGrpSpPr>
          <p:nvPr/>
        </p:nvGrpSpPr>
        <p:grpSpPr bwMode="auto">
          <a:xfrm>
            <a:off x="914400" y="2819400"/>
            <a:ext cx="6397625" cy="534988"/>
            <a:chOff x="576" y="1776"/>
            <a:chExt cx="4030" cy="337"/>
          </a:xfrm>
        </p:grpSpPr>
        <p:grpSp>
          <p:nvGrpSpPr>
            <p:cNvPr id="23556" name="Group 4"/>
            <p:cNvGrpSpPr>
              <a:grpSpLocks/>
            </p:cNvGrpSpPr>
            <p:nvPr/>
          </p:nvGrpSpPr>
          <p:grpSpPr bwMode="auto">
            <a:xfrm>
              <a:off x="576" y="1776"/>
              <a:ext cx="4030" cy="337"/>
              <a:chOff x="576" y="1776"/>
              <a:chExt cx="4030" cy="337"/>
            </a:xfrm>
          </p:grpSpPr>
          <p:sp>
            <p:nvSpPr>
              <p:cNvPr id="23557" name="AutoShape 5"/>
              <p:cNvSpPr>
                <a:spLocks noChangeArrowheads="1"/>
              </p:cNvSpPr>
              <p:nvPr/>
            </p:nvSpPr>
            <p:spPr bwMode="auto">
              <a:xfrm>
                <a:off x="576" y="1776"/>
                <a:ext cx="4030" cy="253"/>
              </a:xfrm>
              <a:prstGeom prst="rightArrow">
                <a:avLst>
                  <a:gd name="adj1" fmla="val 55556"/>
                  <a:gd name="adj2" fmla="val 52359"/>
                </a:avLst>
              </a:prstGeom>
              <a:gradFill rotWithShape="0">
                <a:gsLst>
                  <a:gs pos="0">
                    <a:srgbClr val="008BC1">
                      <a:alpha val="0"/>
                    </a:srgbClr>
                  </a:gs>
                  <a:gs pos="100000">
                    <a:srgbClr val="004059">
                      <a:alpha val="0"/>
                    </a:srgbClr>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58" name="AutoShape 6"/>
              <p:cNvSpPr>
                <a:spLocks noChangeArrowheads="1"/>
              </p:cNvSpPr>
              <p:nvPr/>
            </p:nvSpPr>
            <p:spPr bwMode="auto">
              <a:xfrm rot="10800000">
                <a:off x="577" y="1861"/>
                <a:ext cx="4030" cy="253"/>
              </a:xfrm>
              <a:prstGeom prst="rightArrow">
                <a:avLst>
                  <a:gd name="adj1" fmla="val 55556"/>
                  <a:gd name="adj2" fmla="val 52359"/>
                </a:avLst>
              </a:prstGeom>
              <a:gradFill rotWithShape="0">
                <a:gsLst>
                  <a:gs pos="0">
                    <a:srgbClr val="008BC1">
                      <a:alpha val="0"/>
                    </a:srgbClr>
                  </a:gs>
                  <a:gs pos="100000">
                    <a:srgbClr val="004059">
                      <a:alpha val="0"/>
                    </a:srgbClr>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rot="10800000"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sp>
          <p:nvSpPr>
            <p:cNvPr id="23559" name="Text Box 7"/>
            <p:cNvSpPr txBox="1">
              <a:spLocks noChangeArrowheads="1"/>
            </p:cNvSpPr>
            <p:nvPr/>
          </p:nvSpPr>
          <p:spPr bwMode="auto">
            <a:xfrm>
              <a:off x="703" y="1858"/>
              <a:ext cx="3781" cy="1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5000"/>
                </a:lnSpc>
                <a:buSzPct val="100000"/>
              </a:pPr>
              <a:r>
                <a:rPr lang="en-US" sz="1400" b="1" smtClean="0">
                  <a:cs typeface="MS PGothic" charset="0"/>
                </a:rPr>
                <a:t>Human Resource Process</a:t>
              </a:r>
            </a:p>
          </p:txBody>
        </p:sp>
      </p:grpSp>
      <p:sp>
        <p:nvSpPr>
          <p:cNvPr id="23560" name="AutoShape 8"/>
          <p:cNvSpPr>
            <a:spLocks noChangeArrowheads="1"/>
          </p:cNvSpPr>
          <p:nvPr/>
        </p:nvSpPr>
        <p:spPr bwMode="auto">
          <a:xfrm>
            <a:off x="5257800" y="1905000"/>
            <a:ext cx="1905000" cy="914400"/>
          </a:xfrm>
          <a:prstGeom prst="homePlate">
            <a:avLst>
              <a:gd name="adj" fmla="val 52083"/>
            </a:avLst>
          </a:prstGeom>
          <a:solidFill>
            <a:srgbClr val="0066FF"/>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61" name="AutoShape 9"/>
          <p:cNvSpPr>
            <a:spLocks noChangeArrowheads="1"/>
          </p:cNvSpPr>
          <p:nvPr/>
        </p:nvSpPr>
        <p:spPr bwMode="auto">
          <a:xfrm>
            <a:off x="3810000" y="1905000"/>
            <a:ext cx="1905000" cy="914400"/>
          </a:xfrm>
          <a:prstGeom prst="homePlate">
            <a:avLst>
              <a:gd name="adj" fmla="val 52083"/>
            </a:avLst>
          </a:prstGeom>
          <a:solidFill>
            <a:srgbClr val="009900"/>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62" name="AutoShape 10"/>
          <p:cNvSpPr>
            <a:spLocks noChangeArrowheads="1"/>
          </p:cNvSpPr>
          <p:nvPr/>
        </p:nvSpPr>
        <p:spPr bwMode="auto">
          <a:xfrm>
            <a:off x="2362200" y="1905000"/>
            <a:ext cx="1905000" cy="914400"/>
          </a:xfrm>
          <a:prstGeom prst="homePlate">
            <a:avLst>
              <a:gd name="adj" fmla="val 52083"/>
            </a:avLst>
          </a:prstGeom>
          <a:solidFill>
            <a:srgbClr val="543D73"/>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63" name="AutoShape 11"/>
          <p:cNvSpPr>
            <a:spLocks noChangeArrowheads="1"/>
          </p:cNvSpPr>
          <p:nvPr/>
        </p:nvSpPr>
        <p:spPr bwMode="auto">
          <a:xfrm>
            <a:off x="914400" y="1905000"/>
            <a:ext cx="1905000" cy="914400"/>
          </a:xfrm>
          <a:prstGeom prst="homePlate">
            <a:avLst>
              <a:gd name="adj" fmla="val 52083"/>
            </a:avLst>
          </a:prstGeom>
          <a:solidFill>
            <a:srgbClr val="D3280B"/>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64" name="Text Box 12"/>
          <p:cNvSpPr txBox="1">
            <a:spLocks noChangeArrowheads="1"/>
          </p:cNvSpPr>
          <p:nvPr/>
        </p:nvSpPr>
        <p:spPr bwMode="auto">
          <a:xfrm>
            <a:off x="1127125" y="2095500"/>
            <a:ext cx="184150" cy="347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65" name="Text Box 13"/>
          <p:cNvSpPr txBox="1">
            <a:spLocks noChangeArrowheads="1"/>
          </p:cNvSpPr>
          <p:nvPr/>
        </p:nvSpPr>
        <p:spPr bwMode="auto">
          <a:xfrm>
            <a:off x="838200" y="2133600"/>
            <a:ext cx="1655763"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SzPct val="100000"/>
            </a:pPr>
            <a:r>
              <a:rPr lang="en-US" sz="1800" b="1" smtClean="0">
                <a:solidFill>
                  <a:srgbClr val="FFFFFF"/>
                </a:solidFill>
              </a:rPr>
              <a:t>Collaboration</a:t>
            </a:r>
          </a:p>
        </p:txBody>
      </p:sp>
      <p:sp>
        <p:nvSpPr>
          <p:cNvPr id="23566" name="Text Box 14"/>
          <p:cNvSpPr txBox="1">
            <a:spLocks noChangeArrowheads="1"/>
          </p:cNvSpPr>
          <p:nvPr/>
        </p:nvSpPr>
        <p:spPr bwMode="auto">
          <a:xfrm>
            <a:off x="2746375" y="2057400"/>
            <a:ext cx="1284288" cy="603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SzPct val="100000"/>
            </a:pPr>
            <a:r>
              <a:rPr lang="en-US" sz="1800" b="1" smtClean="0">
                <a:solidFill>
                  <a:srgbClr val="FFFFFF"/>
                </a:solidFill>
              </a:rPr>
              <a:t>Resource </a:t>
            </a:r>
          </a:p>
          <a:p>
            <a:pPr defTabSz="457200">
              <a:lnSpc>
                <a:spcPct val="93000"/>
              </a:lnSpc>
              <a:buSzPct val="100000"/>
            </a:pPr>
            <a:r>
              <a:rPr lang="en-US" sz="1800" b="1" smtClean="0">
                <a:solidFill>
                  <a:srgbClr val="FFFFFF"/>
                </a:solidFill>
              </a:rPr>
              <a:t>Sharing</a:t>
            </a:r>
          </a:p>
        </p:txBody>
      </p:sp>
      <p:sp>
        <p:nvSpPr>
          <p:cNvPr id="23567" name="Text Box 15"/>
          <p:cNvSpPr txBox="1">
            <a:spLocks noChangeArrowheads="1"/>
          </p:cNvSpPr>
          <p:nvPr/>
        </p:nvSpPr>
        <p:spPr bwMode="auto">
          <a:xfrm>
            <a:off x="4119563" y="2166938"/>
            <a:ext cx="1495425"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SzPct val="100000"/>
            </a:pPr>
            <a:r>
              <a:rPr lang="en-US" sz="1800" b="1" smtClean="0">
                <a:solidFill>
                  <a:srgbClr val="FFFFFF"/>
                </a:solidFill>
              </a:rPr>
              <a:t>Productivity</a:t>
            </a:r>
          </a:p>
        </p:txBody>
      </p:sp>
      <p:sp>
        <p:nvSpPr>
          <p:cNvPr id="23568" name="Text Box 16"/>
          <p:cNvSpPr txBox="1">
            <a:spLocks noChangeArrowheads="1"/>
          </p:cNvSpPr>
          <p:nvPr/>
        </p:nvSpPr>
        <p:spPr bwMode="auto">
          <a:xfrm>
            <a:off x="5699125" y="2063750"/>
            <a:ext cx="1147763" cy="603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SzPct val="100000"/>
            </a:pPr>
            <a:r>
              <a:rPr lang="en-US" sz="1800" b="1" smtClean="0">
                <a:solidFill>
                  <a:srgbClr val="FFFFFF"/>
                </a:solidFill>
              </a:rPr>
              <a:t>Future</a:t>
            </a:r>
          </a:p>
          <a:p>
            <a:pPr defTabSz="457200">
              <a:lnSpc>
                <a:spcPct val="93000"/>
              </a:lnSpc>
              <a:buSzPct val="100000"/>
            </a:pPr>
            <a:r>
              <a:rPr lang="en-US" sz="1800" b="1" smtClean="0">
                <a:solidFill>
                  <a:srgbClr val="FFFFFF"/>
                </a:solidFill>
              </a:rPr>
              <a:t>Planning</a:t>
            </a:r>
          </a:p>
        </p:txBody>
      </p:sp>
      <p:sp>
        <p:nvSpPr>
          <p:cNvPr id="23569" name="Text Box 17"/>
          <p:cNvSpPr txBox="1">
            <a:spLocks noChangeArrowheads="1"/>
          </p:cNvSpPr>
          <p:nvPr/>
        </p:nvSpPr>
        <p:spPr bwMode="auto">
          <a:xfrm>
            <a:off x="303213" y="1323975"/>
            <a:ext cx="170656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SzPct val="100000"/>
            </a:pPr>
            <a:r>
              <a:rPr lang="en-US" sz="1600" b="1" smtClean="0">
                <a:solidFill>
                  <a:srgbClr val="FFFFFF"/>
                </a:solidFill>
              </a:rPr>
              <a:t>OLD PROCESS</a:t>
            </a:r>
            <a:r>
              <a:rPr lang="en-US" sz="1400" smtClean="0"/>
              <a:t>:</a:t>
            </a:r>
          </a:p>
        </p:txBody>
      </p:sp>
      <p:sp>
        <p:nvSpPr>
          <p:cNvPr id="23570" name="Text Box 18"/>
          <p:cNvSpPr txBox="1">
            <a:spLocks noChangeArrowheads="1"/>
          </p:cNvSpPr>
          <p:nvPr/>
        </p:nvSpPr>
        <p:spPr bwMode="auto">
          <a:xfrm>
            <a:off x="298450" y="3609975"/>
            <a:ext cx="38512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SzPct val="100000"/>
            </a:pPr>
            <a:r>
              <a:rPr lang="en-US" sz="1600" b="1" smtClean="0">
                <a:solidFill>
                  <a:srgbClr val="FFFFFF"/>
                </a:solidFill>
              </a:rPr>
              <a:t>SOCIAL ENABLED PROCESS:  CeMex</a:t>
            </a:r>
          </a:p>
        </p:txBody>
      </p:sp>
      <p:sp>
        <p:nvSpPr>
          <p:cNvPr id="23571" name="Line 19"/>
          <p:cNvSpPr>
            <a:spLocks noChangeShapeType="1"/>
          </p:cNvSpPr>
          <p:nvPr/>
        </p:nvSpPr>
        <p:spPr bwMode="auto">
          <a:xfrm flipH="1" flipV="1">
            <a:off x="2054225" y="2587625"/>
            <a:ext cx="387350" cy="996950"/>
          </a:xfrm>
          <a:prstGeom prst="line">
            <a:avLst/>
          </a:prstGeom>
          <a:noFill/>
          <a:ln w="57240">
            <a:solidFill>
              <a:srgbClr val="BFBFB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72" name="Line 20"/>
          <p:cNvSpPr>
            <a:spLocks noChangeShapeType="1"/>
          </p:cNvSpPr>
          <p:nvPr/>
        </p:nvSpPr>
        <p:spPr bwMode="auto">
          <a:xfrm flipV="1">
            <a:off x="3048000" y="2587625"/>
            <a:ext cx="457200" cy="996950"/>
          </a:xfrm>
          <a:prstGeom prst="line">
            <a:avLst/>
          </a:prstGeom>
          <a:noFill/>
          <a:ln w="57240">
            <a:solidFill>
              <a:srgbClr val="BFBFB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73" name="Line 21"/>
          <p:cNvSpPr>
            <a:spLocks noChangeShapeType="1"/>
          </p:cNvSpPr>
          <p:nvPr/>
        </p:nvSpPr>
        <p:spPr bwMode="auto">
          <a:xfrm flipV="1">
            <a:off x="3733800" y="2663825"/>
            <a:ext cx="762000" cy="996950"/>
          </a:xfrm>
          <a:prstGeom prst="line">
            <a:avLst/>
          </a:prstGeom>
          <a:noFill/>
          <a:ln w="57240">
            <a:solidFill>
              <a:srgbClr val="BFBFB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3574" name="Text Box 22"/>
          <p:cNvSpPr txBox="1">
            <a:spLocks noChangeArrowheads="1"/>
          </p:cNvSpPr>
          <p:nvPr/>
        </p:nvSpPr>
        <p:spPr bwMode="auto">
          <a:xfrm>
            <a:off x="517525" y="4686300"/>
            <a:ext cx="184150" cy="347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pic>
        <p:nvPicPr>
          <p:cNvPr id="2357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3581400"/>
            <a:ext cx="3048000" cy="2847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76" name="Text Box 24"/>
          <p:cNvSpPr txBox="1">
            <a:spLocks noChangeArrowheads="1"/>
          </p:cNvSpPr>
          <p:nvPr/>
        </p:nvSpPr>
        <p:spPr bwMode="auto">
          <a:xfrm>
            <a:off x="609600" y="4191000"/>
            <a:ext cx="2835275" cy="1595438"/>
          </a:xfrm>
          <a:prstGeom prst="rect">
            <a:avLst/>
          </a:prstGeom>
          <a:solidFill>
            <a:srgbClr val="0099FF"/>
          </a:solidFill>
          <a:ln>
            <a:noFill/>
          </a:ln>
          <a:effectLst>
            <a:outerShdw blurRad="63500" dist="17819" dir="2700000" algn="ctr" rotWithShape="0">
              <a:srgbClr val="005B98">
                <a:alpha val="50027"/>
              </a:srgbClr>
            </a:outerShdw>
          </a:effectLst>
          <a:extLst>
            <a:ext uri="{91240B29-F687-4f45-9708-019B960494DF}">
              <a14:hiddenLine xmlns:a14="http://schemas.microsoft.com/office/drawing/2010/main" w="21600">
                <a:solidFill>
                  <a:srgbClr val="808080"/>
                </a:solidFill>
                <a:round/>
                <a:headEnd/>
                <a:tailEnd/>
              </a14:hiddenLine>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1750"/>
              </a:spcBef>
              <a:buSzPct val="100000"/>
            </a:pPr>
            <a:r>
              <a:rPr lang="en-US" sz="2800" smtClean="0">
                <a:solidFill>
                  <a:srgbClr val="FFFFFF"/>
                </a:solidFill>
              </a:rPr>
              <a:t>Brainstorming new ideas</a:t>
            </a:r>
          </a:p>
          <a:p>
            <a:pPr defTabSz="457200">
              <a:spcBef>
                <a:spcPts val="1750"/>
              </a:spcBef>
              <a:buSzPct val="100000"/>
            </a:pPr>
            <a:r>
              <a:rPr lang="en-US" sz="2800" smtClean="0">
                <a:solidFill>
                  <a:srgbClr val="FFFFFF"/>
                </a:solidFill>
              </a:rPr>
              <a:t>Sharing skills</a:t>
            </a:r>
          </a:p>
        </p:txBody>
      </p:sp>
      <p:pic>
        <p:nvPicPr>
          <p:cNvPr id="23577" name="Picture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4572000"/>
            <a:ext cx="2262188" cy="17399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78" name="Text Box 26"/>
          <p:cNvSpPr txBox="1">
            <a:spLocks noChangeArrowheads="1"/>
          </p:cNvSpPr>
          <p:nvPr/>
        </p:nvSpPr>
        <p:spPr bwMode="auto">
          <a:xfrm>
            <a:off x="7580313" y="1600200"/>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Portal</a:t>
            </a:r>
          </a:p>
          <a:p>
            <a:pPr defTabSz="457200">
              <a:buSzPct val="100000"/>
            </a:pPr>
            <a:r>
              <a:rPr lang="en-US" sz="1400" b="1" smtClean="0">
                <a:solidFill>
                  <a:srgbClr val="FFFFFF"/>
                </a:solidFill>
              </a:rPr>
              <a:t>Connections</a:t>
            </a:r>
          </a:p>
          <a:p>
            <a:pPr defTabSz="457200">
              <a:buSzPct val="100000"/>
            </a:pPr>
            <a:r>
              <a:rPr lang="en-US" sz="1400" b="1" smtClean="0">
                <a:solidFill>
                  <a:srgbClr val="FFFFFF"/>
                </a:solidFill>
              </a:rPr>
              <a:t>Sametime</a:t>
            </a:r>
          </a:p>
        </p:txBody>
      </p:sp>
      <p:sp>
        <p:nvSpPr>
          <p:cNvPr id="23579" name="Text Box 27"/>
          <p:cNvSpPr txBox="1">
            <a:spLocks noChangeArrowheads="1"/>
          </p:cNvSpPr>
          <p:nvPr/>
        </p:nvSpPr>
        <p:spPr bwMode="auto">
          <a:xfrm>
            <a:off x="155575" y="304800"/>
            <a:ext cx="7464425"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(Social) Network your Processes: </a:t>
            </a:r>
            <a:br>
              <a:rPr lang="en-US" sz="3200" smtClean="0">
                <a:solidFill>
                  <a:srgbClr val="FFC000"/>
                </a:solidFill>
              </a:rPr>
            </a:br>
            <a:r>
              <a:rPr lang="en-US" sz="3200" smtClean="0">
                <a:solidFill>
                  <a:srgbClr val="FFC000"/>
                </a:solidFill>
              </a:rPr>
              <a:t>HR Resource Sharing </a:t>
            </a:r>
          </a:p>
        </p:txBody>
      </p:sp>
      <p:sp>
        <p:nvSpPr>
          <p:cNvPr id="23580" name="Text Box 28"/>
          <p:cNvSpPr txBox="1">
            <a:spLocks noChangeArrowheads="1"/>
          </p:cNvSpPr>
          <p:nvPr/>
        </p:nvSpPr>
        <p:spPr bwMode="auto">
          <a:xfrm>
            <a:off x="139700" y="6553200"/>
            <a:ext cx="44894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800" smtClean="0">
                <a:solidFill>
                  <a:srgbClr val="FFFFFF"/>
                </a:solidFill>
              </a:rPr>
              <a:t>Source: “Get Bold: Creating a Bold Social Media AGENDA for Your Business” by Sandy Carter,</a:t>
            </a:r>
          </a:p>
          <a:p>
            <a:pPr defTabSz="457200">
              <a:buSzPct val="100000"/>
            </a:pPr>
            <a:r>
              <a:rPr lang="en-US" sz="800" smtClean="0">
                <a:solidFill>
                  <a:srgbClr val="FFFFFF"/>
                </a:solidFill>
              </a:rPr>
              <a:t>ISBN: 0132618311, Copyright © 2011, IBM Press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381000" y="228600"/>
            <a:ext cx="7089775"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nvGrpSpPr>
          <p:cNvPr id="24578" name="Group 2"/>
          <p:cNvGrpSpPr>
            <a:grpSpLocks/>
          </p:cNvGrpSpPr>
          <p:nvPr/>
        </p:nvGrpSpPr>
        <p:grpSpPr bwMode="auto">
          <a:xfrm>
            <a:off x="685800" y="1828800"/>
            <a:ext cx="8074025" cy="1525588"/>
            <a:chOff x="432" y="1152"/>
            <a:chExt cx="5086" cy="961"/>
          </a:xfrm>
        </p:grpSpPr>
        <p:sp>
          <p:nvSpPr>
            <p:cNvPr id="24579" name="AutoShape 3"/>
            <p:cNvSpPr>
              <a:spLocks noChangeArrowheads="1"/>
            </p:cNvSpPr>
            <p:nvPr/>
          </p:nvSpPr>
          <p:spPr bwMode="auto">
            <a:xfrm>
              <a:off x="432" y="1152"/>
              <a:ext cx="5086" cy="960"/>
            </a:xfrm>
            <a:prstGeom prst="roundRect">
              <a:avLst>
                <a:gd name="adj" fmla="val 16667"/>
              </a:avLst>
            </a:prstGeom>
            <a:solidFill>
              <a:srgbClr val="DDDDDD"/>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nvGrpSpPr>
            <p:cNvPr id="24580" name="Group 4"/>
            <p:cNvGrpSpPr>
              <a:grpSpLocks/>
            </p:cNvGrpSpPr>
            <p:nvPr/>
          </p:nvGrpSpPr>
          <p:grpSpPr bwMode="auto">
            <a:xfrm>
              <a:off x="576" y="1777"/>
              <a:ext cx="4868" cy="337"/>
              <a:chOff x="576" y="1777"/>
              <a:chExt cx="4868" cy="337"/>
            </a:xfrm>
          </p:grpSpPr>
          <p:grpSp>
            <p:nvGrpSpPr>
              <p:cNvPr id="24581" name="Group 5"/>
              <p:cNvGrpSpPr>
                <a:grpSpLocks/>
              </p:cNvGrpSpPr>
              <p:nvPr/>
            </p:nvGrpSpPr>
            <p:grpSpPr bwMode="auto">
              <a:xfrm>
                <a:off x="576" y="1777"/>
                <a:ext cx="4868" cy="337"/>
                <a:chOff x="576" y="1777"/>
                <a:chExt cx="4868" cy="337"/>
              </a:xfrm>
            </p:grpSpPr>
            <p:sp>
              <p:nvSpPr>
                <p:cNvPr id="24582" name="AutoShape 6"/>
                <p:cNvSpPr>
                  <a:spLocks noChangeArrowheads="1"/>
                </p:cNvSpPr>
                <p:nvPr/>
              </p:nvSpPr>
              <p:spPr bwMode="auto">
                <a:xfrm>
                  <a:off x="576" y="1777"/>
                  <a:ext cx="4867" cy="253"/>
                </a:xfrm>
                <a:prstGeom prst="rightArrow">
                  <a:avLst>
                    <a:gd name="adj1" fmla="val 55556"/>
                    <a:gd name="adj2" fmla="val 63233"/>
                  </a:avLst>
                </a:prstGeom>
                <a:gradFill rotWithShape="0">
                  <a:gsLst>
                    <a:gs pos="0">
                      <a:srgbClr val="008BC1">
                        <a:alpha val="0"/>
                      </a:srgbClr>
                    </a:gs>
                    <a:gs pos="100000">
                      <a:srgbClr val="004059">
                        <a:alpha val="0"/>
                      </a:srgbClr>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83" name="AutoShape 7"/>
                <p:cNvSpPr>
                  <a:spLocks noChangeArrowheads="1"/>
                </p:cNvSpPr>
                <p:nvPr/>
              </p:nvSpPr>
              <p:spPr bwMode="auto">
                <a:xfrm rot="10800000">
                  <a:off x="576" y="1861"/>
                  <a:ext cx="4867" cy="253"/>
                </a:xfrm>
                <a:prstGeom prst="rightArrow">
                  <a:avLst>
                    <a:gd name="adj1" fmla="val 55556"/>
                    <a:gd name="adj2" fmla="val 63233"/>
                  </a:avLst>
                </a:prstGeom>
                <a:gradFill rotWithShape="0">
                  <a:gsLst>
                    <a:gs pos="0">
                      <a:srgbClr val="008BC1">
                        <a:alpha val="0"/>
                      </a:srgbClr>
                    </a:gs>
                    <a:gs pos="100000">
                      <a:srgbClr val="004059">
                        <a:alpha val="0"/>
                      </a:srgbClr>
                    </a:gs>
                  </a:gsLst>
                  <a:lin ang="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grpSp>
          <p:sp>
            <p:nvSpPr>
              <p:cNvPr id="24584" name="Text Box 8"/>
              <p:cNvSpPr txBox="1">
                <a:spLocks noChangeArrowheads="1"/>
              </p:cNvSpPr>
              <p:nvPr/>
            </p:nvSpPr>
            <p:spPr bwMode="auto">
              <a:xfrm>
                <a:off x="730" y="1859"/>
                <a:ext cx="4567" cy="1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5000"/>
                  </a:lnSpc>
                  <a:buClr>
                    <a:srgbClr val="000000"/>
                  </a:buClr>
                  <a:buSzPct val="100000"/>
                  <a:buFont typeface="Times New Roman" charset="0"/>
                  <a:buNone/>
                </a:pPr>
                <a:r>
                  <a:rPr lang="en-US" sz="1400" b="1" smtClean="0">
                    <a:cs typeface="MS PGothic" charset="0"/>
                  </a:rPr>
                  <a:t>Product Development Process</a:t>
                </a:r>
              </a:p>
            </p:txBody>
          </p:sp>
        </p:grpSp>
        <p:sp>
          <p:nvSpPr>
            <p:cNvPr id="24585" name="AutoShape 9"/>
            <p:cNvSpPr>
              <a:spLocks noChangeArrowheads="1"/>
            </p:cNvSpPr>
            <p:nvPr/>
          </p:nvSpPr>
          <p:spPr bwMode="auto">
            <a:xfrm>
              <a:off x="4223" y="1200"/>
              <a:ext cx="1198" cy="575"/>
            </a:xfrm>
            <a:prstGeom prst="homePlate">
              <a:avLst>
                <a:gd name="adj" fmla="val 52087"/>
              </a:avLst>
            </a:prstGeom>
            <a:solidFill>
              <a:srgbClr val="000000"/>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86" name="AutoShape 10"/>
            <p:cNvSpPr>
              <a:spLocks noChangeArrowheads="1"/>
            </p:cNvSpPr>
            <p:nvPr/>
          </p:nvSpPr>
          <p:spPr bwMode="auto">
            <a:xfrm>
              <a:off x="3311" y="1200"/>
              <a:ext cx="1199" cy="575"/>
            </a:xfrm>
            <a:prstGeom prst="homePlate">
              <a:avLst>
                <a:gd name="adj" fmla="val 52130"/>
              </a:avLst>
            </a:prstGeom>
            <a:solidFill>
              <a:srgbClr val="0066FF"/>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87" name="AutoShape 11"/>
            <p:cNvSpPr>
              <a:spLocks noChangeArrowheads="1"/>
            </p:cNvSpPr>
            <p:nvPr/>
          </p:nvSpPr>
          <p:spPr bwMode="auto">
            <a:xfrm>
              <a:off x="2399" y="1200"/>
              <a:ext cx="1199" cy="575"/>
            </a:xfrm>
            <a:prstGeom prst="homePlate">
              <a:avLst>
                <a:gd name="adj" fmla="val 52130"/>
              </a:avLst>
            </a:prstGeom>
            <a:solidFill>
              <a:srgbClr val="009900"/>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88" name="AutoShape 12"/>
            <p:cNvSpPr>
              <a:spLocks noChangeArrowheads="1"/>
            </p:cNvSpPr>
            <p:nvPr/>
          </p:nvSpPr>
          <p:spPr bwMode="auto">
            <a:xfrm>
              <a:off x="1488" y="1200"/>
              <a:ext cx="1198" cy="575"/>
            </a:xfrm>
            <a:prstGeom prst="homePlate">
              <a:avLst>
                <a:gd name="adj" fmla="val 52087"/>
              </a:avLst>
            </a:prstGeom>
            <a:solidFill>
              <a:srgbClr val="543D73"/>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89" name="AutoShape 13"/>
            <p:cNvSpPr>
              <a:spLocks noChangeArrowheads="1"/>
            </p:cNvSpPr>
            <p:nvPr/>
          </p:nvSpPr>
          <p:spPr bwMode="auto">
            <a:xfrm>
              <a:off x="576" y="1200"/>
              <a:ext cx="1199" cy="575"/>
            </a:xfrm>
            <a:prstGeom prst="homePlate">
              <a:avLst>
                <a:gd name="adj" fmla="val 52130"/>
              </a:avLst>
            </a:prstGeom>
            <a:solidFill>
              <a:srgbClr val="D3280B"/>
            </a:soli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90" name="Text Box 14"/>
            <p:cNvSpPr txBox="1">
              <a:spLocks noChangeArrowheads="1"/>
            </p:cNvSpPr>
            <p:nvPr/>
          </p:nvSpPr>
          <p:spPr bwMode="auto">
            <a:xfrm>
              <a:off x="710" y="1320"/>
              <a:ext cx="115" cy="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591" name="Text Box 15"/>
            <p:cNvSpPr txBox="1">
              <a:spLocks noChangeArrowheads="1"/>
            </p:cNvSpPr>
            <p:nvPr/>
          </p:nvSpPr>
          <p:spPr bwMode="auto">
            <a:xfrm>
              <a:off x="711" y="1266"/>
              <a:ext cx="833"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800" b="1" smtClean="0">
                  <a:solidFill>
                    <a:srgbClr val="FFFFFF"/>
                  </a:solidFill>
                </a:rPr>
                <a:t>Reqmts </a:t>
              </a:r>
            </a:p>
            <a:p>
              <a:pPr defTabSz="457200">
                <a:lnSpc>
                  <a:spcPct val="93000"/>
                </a:lnSpc>
                <a:buClr>
                  <a:srgbClr val="000000"/>
                </a:buClr>
                <a:buSzPct val="100000"/>
                <a:buFont typeface="Times New Roman" charset="0"/>
                <a:buNone/>
              </a:pPr>
              <a:r>
                <a:rPr lang="en-US" sz="1800" b="1" smtClean="0">
                  <a:solidFill>
                    <a:srgbClr val="FFFFFF"/>
                  </a:solidFill>
                </a:rPr>
                <a:t>&amp; Concept</a:t>
              </a:r>
            </a:p>
          </p:txBody>
        </p:sp>
        <p:sp>
          <p:nvSpPr>
            <p:cNvPr id="24592" name="Text Box 16"/>
            <p:cNvSpPr txBox="1">
              <a:spLocks noChangeArrowheads="1"/>
            </p:cNvSpPr>
            <p:nvPr/>
          </p:nvSpPr>
          <p:spPr bwMode="auto">
            <a:xfrm>
              <a:off x="1728" y="1296"/>
              <a:ext cx="819"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800" b="1" smtClean="0">
                  <a:solidFill>
                    <a:srgbClr val="FFFFFF"/>
                  </a:solidFill>
                </a:rPr>
                <a:t>Definition </a:t>
              </a:r>
            </a:p>
            <a:p>
              <a:pPr defTabSz="457200">
                <a:lnSpc>
                  <a:spcPct val="93000"/>
                </a:lnSpc>
                <a:buClr>
                  <a:srgbClr val="000000"/>
                </a:buClr>
                <a:buSzPct val="100000"/>
                <a:buFont typeface="Times New Roman" charset="0"/>
                <a:buNone/>
              </a:pPr>
              <a:r>
                <a:rPr lang="en-US" sz="1800" b="1" smtClean="0">
                  <a:solidFill>
                    <a:srgbClr val="FFFFFF"/>
                  </a:solidFill>
                </a:rPr>
                <a:t>&amp; Plan</a:t>
              </a:r>
            </a:p>
          </p:txBody>
        </p:sp>
        <p:sp>
          <p:nvSpPr>
            <p:cNvPr id="24593" name="Text Box 17"/>
            <p:cNvSpPr txBox="1">
              <a:spLocks noChangeArrowheads="1"/>
            </p:cNvSpPr>
            <p:nvPr/>
          </p:nvSpPr>
          <p:spPr bwMode="auto">
            <a:xfrm>
              <a:off x="2678" y="1281"/>
              <a:ext cx="745"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800" b="1" smtClean="0">
                  <a:solidFill>
                    <a:srgbClr val="FFFFFF"/>
                  </a:solidFill>
                </a:rPr>
                <a:t>Develop</a:t>
              </a:r>
            </a:p>
            <a:p>
              <a:pPr defTabSz="457200">
                <a:lnSpc>
                  <a:spcPct val="93000"/>
                </a:lnSpc>
                <a:buClr>
                  <a:srgbClr val="000000"/>
                </a:buClr>
                <a:buSzPct val="100000"/>
                <a:buFont typeface="Times New Roman" charset="0"/>
                <a:buNone/>
              </a:pPr>
              <a:r>
                <a:rPr lang="en-US" sz="1800" b="1" smtClean="0">
                  <a:solidFill>
                    <a:srgbClr val="FFFFFF"/>
                  </a:solidFill>
                </a:rPr>
                <a:t>&amp; Qualify</a:t>
              </a:r>
            </a:p>
          </p:txBody>
        </p:sp>
        <p:sp>
          <p:nvSpPr>
            <p:cNvPr id="24594" name="Text Box 18"/>
            <p:cNvSpPr txBox="1">
              <a:spLocks noChangeArrowheads="1"/>
            </p:cNvSpPr>
            <p:nvPr/>
          </p:nvSpPr>
          <p:spPr bwMode="auto">
            <a:xfrm>
              <a:off x="3590" y="1300"/>
              <a:ext cx="770"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800" b="1" smtClean="0">
                  <a:solidFill>
                    <a:srgbClr val="FFFFFF"/>
                  </a:solidFill>
                </a:rPr>
                <a:t>Ramp Up</a:t>
              </a:r>
            </a:p>
            <a:p>
              <a:pPr defTabSz="457200">
                <a:lnSpc>
                  <a:spcPct val="93000"/>
                </a:lnSpc>
                <a:buClr>
                  <a:srgbClr val="000000"/>
                </a:buClr>
                <a:buSzPct val="100000"/>
                <a:buFont typeface="Times New Roman" charset="0"/>
                <a:buNone/>
              </a:pPr>
              <a:r>
                <a:rPr lang="en-US" sz="1800" b="1" smtClean="0">
                  <a:solidFill>
                    <a:srgbClr val="FFFFFF"/>
                  </a:solidFill>
                </a:rPr>
                <a:t>&amp; Launch</a:t>
              </a:r>
            </a:p>
          </p:txBody>
        </p:sp>
        <p:sp>
          <p:nvSpPr>
            <p:cNvPr id="24595" name="Text Box 19"/>
            <p:cNvSpPr txBox="1">
              <a:spLocks noChangeArrowheads="1"/>
            </p:cNvSpPr>
            <p:nvPr/>
          </p:nvSpPr>
          <p:spPr bwMode="auto">
            <a:xfrm>
              <a:off x="4503" y="1300"/>
              <a:ext cx="792"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800" b="1" smtClean="0">
                  <a:solidFill>
                    <a:srgbClr val="FFFFFF"/>
                  </a:solidFill>
                </a:rPr>
                <a:t>Life Cycle</a:t>
              </a:r>
            </a:p>
            <a:p>
              <a:pPr defTabSz="457200">
                <a:lnSpc>
                  <a:spcPct val="93000"/>
                </a:lnSpc>
                <a:buClr>
                  <a:srgbClr val="000000"/>
                </a:buClr>
                <a:buSzPct val="100000"/>
                <a:buFont typeface="Times New Roman" charset="0"/>
                <a:buNone/>
              </a:pPr>
              <a:r>
                <a:rPr lang="en-US" sz="1800" b="1" smtClean="0">
                  <a:solidFill>
                    <a:srgbClr val="FFFFFF"/>
                  </a:solidFill>
                </a:rPr>
                <a:t>Mgmt</a:t>
              </a:r>
            </a:p>
          </p:txBody>
        </p:sp>
      </p:grpSp>
      <p:sp>
        <p:nvSpPr>
          <p:cNvPr id="24596" name="Text Box 20"/>
          <p:cNvSpPr txBox="1">
            <a:spLocks noChangeArrowheads="1"/>
          </p:cNvSpPr>
          <p:nvPr/>
        </p:nvSpPr>
        <p:spPr bwMode="auto">
          <a:xfrm>
            <a:off x="303213" y="1323975"/>
            <a:ext cx="170656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600" b="1" smtClean="0">
                <a:solidFill>
                  <a:srgbClr val="FFFFFF"/>
                </a:solidFill>
              </a:rPr>
              <a:t>OLD PROCESS</a:t>
            </a:r>
            <a:r>
              <a:rPr lang="en-US" sz="1400" smtClean="0"/>
              <a:t>:</a:t>
            </a:r>
          </a:p>
        </p:txBody>
      </p:sp>
      <p:sp>
        <p:nvSpPr>
          <p:cNvPr id="24597" name="Text Box 21"/>
          <p:cNvSpPr txBox="1">
            <a:spLocks noChangeArrowheads="1"/>
          </p:cNvSpPr>
          <p:nvPr/>
        </p:nvSpPr>
        <p:spPr bwMode="auto">
          <a:xfrm>
            <a:off x="317500" y="3609975"/>
            <a:ext cx="393382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r>
              <a:rPr lang="en-US" sz="1600" b="1" smtClean="0">
                <a:solidFill>
                  <a:srgbClr val="FFFFFF"/>
                </a:solidFill>
              </a:rPr>
              <a:t>SOCIAL ENABLED PROCESS:  IBM </a:t>
            </a:r>
          </a:p>
        </p:txBody>
      </p:sp>
      <p:sp>
        <p:nvSpPr>
          <p:cNvPr id="24598" name="Text Box 22"/>
          <p:cNvSpPr txBox="1">
            <a:spLocks noChangeArrowheads="1"/>
          </p:cNvSpPr>
          <p:nvPr/>
        </p:nvSpPr>
        <p:spPr bwMode="auto">
          <a:xfrm>
            <a:off x="6053138" y="5802313"/>
            <a:ext cx="28956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Clr>
                <a:srgbClr val="000000"/>
              </a:buClr>
              <a:buSzPct val="100000"/>
              <a:buFont typeface="Times New Roman" charset="0"/>
              <a:buNone/>
            </a:pPr>
            <a:r>
              <a:rPr lang="en-US" sz="1800" smtClean="0">
                <a:solidFill>
                  <a:srgbClr val="FFFFFF"/>
                </a:solidFill>
                <a:cs typeface="MS PGothic" charset="0"/>
              </a:rPr>
              <a:t>Site to solicit product ideas</a:t>
            </a:r>
          </a:p>
        </p:txBody>
      </p:sp>
      <p:sp>
        <p:nvSpPr>
          <p:cNvPr id="24599" name="Text Box 23"/>
          <p:cNvSpPr txBox="1">
            <a:spLocks noChangeArrowheads="1"/>
          </p:cNvSpPr>
          <p:nvPr/>
        </p:nvSpPr>
        <p:spPr bwMode="auto">
          <a:xfrm>
            <a:off x="228600" y="3886200"/>
            <a:ext cx="3429000" cy="2286000"/>
          </a:xfrm>
          <a:prstGeom prst="rect">
            <a:avLst/>
          </a:prstGeom>
          <a:gradFill rotWithShape="0">
            <a:gsLst>
              <a:gs pos="0">
                <a:srgbClr val="012E42"/>
              </a:gs>
              <a:gs pos="50000">
                <a:srgbClr val="03648F"/>
              </a:gs>
              <a:gs pos="100000">
                <a:srgbClr val="012E42"/>
              </a:gs>
            </a:gsLst>
            <a:lin ang="540000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3000"/>
              </a:lnSpc>
              <a:buClr>
                <a:srgbClr val="000000"/>
              </a:buClr>
              <a:buSzPct val="100000"/>
              <a:buFont typeface="Times New Roman" charset="0"/>
              <a:buNone/>
            </a:pPr>
            <a:endParaRPr lang="en-US" sz="1800" b="1" smtClean="0">
              <a:solidFill>
                <a:srgbClr val="FFFFFF"/>
              </a:solidFill>
            </a:endParaRPr>
          </a:p>
          <a:p>
            <a:pPr defTabSz="457200">
              <a:lnSpc>
                <a:spcPct val="93000"/>
              </a:lnSpc>
              <a:buClr>
                <a:srgbClr val="FFFFFF"/>
              </a:buClr>
              <a:buSzPct val="100000"/>
              <a:buFont typeface="Arial" charset="0"/>
              <a:buChar char="•"/>
            </a:pPr>
            <a:r>
              <a:rPr lang="en-US" sz="1800" b="1" smtClean="0">
                <a:solidFill>
                  <a:srgbClr val="FFFFFF"/>
                </a:solidFill>
              </a:rPr>
              <a:t> 4 million engagements </a:t>
            </a:r>
          </a:p>
          <a:p>
            <a:pPr defTabSz="457200">
              <a:lnSpc>
                <a:spcPct val="93000"/>
              </a:lnSpc>
              <a:buClr>
                <a:srgbClr val="FFFFFF"/>
              </a:buClr>
              <a:buSzPct val="100000"/>
              <a:buFont typeface="Arial" charset="0"/>
              <a:buChar char="•"/>
            </a:pPr>
            <a:r>
              <a:rPr lang="en-US" sz="1800" b="1" smtClean="0">
                <a:solidFill>
                  <a:srgbClr val="FFFFFF"/>
                </a:solidFill>
              </a:rPr>
              <a:t> 70% news ideas </a:t>
            </a:r>
          </a:p>
          <a:p>
            <a:pPr defTabSz="457200">
              <a:lnSpc>
                <a:spcPct val="93000"/>
              </a:lnSpc>
              <a:buClr>
                <a:srgbClr val="FFFFFF"/>
              </a:buClr>
              <a:buSzPct val="100000"/>
              <a:buFont typeface="Arial" charset="0"/>
              <a:buChar char="•"/>
            </a:pPr>
            <a:r>
              <a:rPr lang="en-US" sz="1800" b="1" smtClean="0">
                <a:solidFill>
                  <a:srgbClr val="FFFFFF"/>
                </a:solidFill>
              </a:rPr>
              <a:t> Crowdsourced products</a:t>
            </a:r>
          </a:p>
          <a:p>
            <a:pPr defTabSz="457200">
              <a:lnSpc>
                <a:spcPct val="93000"/>
              </a:lnSpc>
              <a:buClr>
                <a:srgbClr val="FFFFFF"/>
              </a:buClr>
              <a:buSzPct val="100000"/>
              <a:buFont typeface="Arial" charset="0"/>
              <a:buChar char="•"/>
            </a:pPr>
            <a:r>
              <a:rPr lang="en-US" sz="1800" b="1" smtClean="0">
                <a:solidFill>
                  <a:srgbClr val="FFFFFF"/>
                </a:solidFill>
              </a:rPr>
              <a:t> Brand awareness increase in application developers, IT specialists, etc.</a:t>
            </a:r>
          </a:p>
        </p:txBody>
      </p:sp>
      <p:sp>
        <p:nvSpPr>
          <p:cNvPr id="24600" name="Line 24"/>
          <p:cNvSpPr>
            <a:spLocks noChangeShapeType="1"/>
          </p:cNvSpPr>
          <p:nvPr/>
        </p:nvSpPr>
        <p:spPr bwMode="auto">
          <a:xfrm flipH="1" flipV="1">
            <a:off x="2054225" y="2587625"/>
            <a:ext cx="387350" cy="996950"/>
          </a:xfrm>
          <a:prstGeom prst="line">
            <a:avLst/>
          </a:prstGeom>
          <a:noFill/>
          <a:ln w="57240">
            <a:solidFill>
              <a:srgbClr val="BFBFB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601" name="Line 25"/>
          <p:cNvSpPr>
            <a:spLocks noChangeShapeType="1"/>
          </p:cNvSpPr>
          <p:nvPr/>
        </p:nvSpPr>
        <p:spPr bwMode="auto">
          <a:xfrm flipV="1">
            <a:off x="3048000" y="2587625"/>
            <a:ext cx="457200" cy="996950"/>
          </a:xfrm>
          <a:prstGeom prst="line">
            <a:avLst/>
          </a:prstGeom>
          <a:noFill/>
          <a:ln w="57240">
            <a:solidFill>
              <a:srgbClr val="BFBFB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602" name="Line 26"/>
          <p:cNvSpPr>
            <a:spLocks noChangeShapeType="1"/>
          </p:cNvSpPr>
          <p:nvPr/>
        </p:nvSpPr>
        <p:spPr bwMode="auto">
          <a:xfrm flipV="1">
            <a:off x="3733800" y="2663825"/>
            <a:ext cx="762000" cy="996950"/>
          </a:xfrm>
          <a:prstGeom prst="line">
            <a:avLst/>
          </a:prstGeom>
          <a:noFill/>
          <a:ln w="57240">
            <a:solidFill>
              <a:srgbClr val="BFBFB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603" name="Text Box 27"/>
          <p:cNvSpPr txBox="1">
            <a:spLocks noChangeArrowheads="1"/>
          </p:cNvSpPr>
          <p:nvPr/>
        </p:nvSpPr>
        <p:spPr bwMode="auto">
          <a:xfrm>
            <a:off x="517525" y="4686300"/>
            <a:ext cx="184150" cy="347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4604" name="Text Box 28"/>
          <p:cNvSpPr txBox="1">
            <a:spLocks noChangeArrowheads="1"/>
          </p:cNvSpPr>
          <p:nvPr/>
        </p:nvSpPr>
        <p:spPr bwMode="auto">
          <a:xfrm>
            <a:off x="155575" y="304800"/>
            <a:ext cx="7462838"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Social Enable – Product Development</a:t>
            </a:r>
          </a:p>
        </p:txBody>
      </p:sp>
      <p:pic>
        <p:nvPicPr>
          <p:cNvPr id="24605" name="Picture 29" descr="N_Networ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7225" y="0"/>
            <a:ext cx="698500" cy="76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4606"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2988" y="3910013"/>
            <a:ext cx="2743200" cy="1752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4607"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1738" y="3995738"/>
            <a:ext cx="2047875" cy="676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4608" name="Picture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4572000"/>
            <a:ext cx="2493963" cy="16779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idx="10"/>
          </p:nvPr>
        </p:nvSpPr>
        <p:spPr/>
        <p:txBody>
          <a:bodyPr/>
          <a:lstStyle/>
          <a:p>
            <a:fld id="{2F1B0D6E-69FB-9043-A351-21A10EF3038A}" type="slidenum">
              <a:rPr lang="en-US"/>
              <a:pPr/>
              <a:t>53</a:t>
            </a:fld>
            <a:endParaRPr lang="en-US"/>
          </a:p>
        </p:txBody>
      </p:sp>
      <p:sp>
        <p:nvSpPr>
          <p:cNvPr id="25601" name="Text Box 1"/>
          <p:cNvSpPr txBox="1">
            <a:spLocks noChangeArrowheads="1"/>
          </p:cNvSpPr>
          <p:nvPr/>
        </p:nvSpPr>
        <p:spPr bwMode="auto">
          <a:xfrm>
            <a:off x="739775" y="6245225"/>
            <a:ext cx="6105525"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9000"/>
              </a:lnSpc>
              <a:spcBef>
                <a:spcPts val="563"/>
              </a:spcBef>
              <a:buSzPct val="100000"/>
            </a:pPr>
            <a:r>
              <a:rPr lang="en-US" sz="1100" smtClean="0">
                <a:solidFill>
                  <a:srgbClr val="FFFFFF"/>
                </a:solidFill>
                <a:cs typeface="SimSun" charset="0"/>
              </a:rPr>
              <a:t>(*) </a:t>
            </a:r>
            <a:r>
              <a:rPr lang="en-US" sz="1100" i="1" smtClean="0">
                <a:solidFill>
                  <a:srgbClr val="FFFFFF"/>
                </a:solidFill>
                <a:cs typeface="SimSun" charset="0"/>
              </a:rPr>
              <a:t>“The rise of the networked enterprise.  Web 2.0 finds its payday” </a:t>
            </a:r>
            <a:r>
              <a:rPr lang="en-US" sz="1100" smtClean="0">
                <a:solidFill>
                  <a:srgbClr val="FFFFFF"/>
                </a:solidFill>
                <a:cs typeface="SimSun" charset="0"/>
              </a:rPr>
              <a:t>– McKinsey Global Survey Results, 2010</a:t>
            </a:r>
          </a:p>
        </p:txBody>
      </p:sp>
      <p:sp>
        <p:nvSpPr>
          <p:cNvPr id="25602" name="AutoShape 2"/>
          <p:cNvSpPr>
            <a:spLocks noChangeArrowheads="1"/>
          </p:cNvSpPr>
          <p:nvPr/>
        </p:nvSpPr>
        <p:spPr bwMode="auto">
          <a:xfrm>
            <a:off x="1160463" y="1031875"/>
            <a:ext cx="2954337" cy="1244600"/>
          </a:xfrm>
          <a:prstGeom prst="roundRect">
            <a:avLst>
              <a:gd name="adj" fmla="val 6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lnSpc>
                <a:spcPct val="99000"/>
              </a:lnSpc>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8800" b="1" smtClean="0">
                <a:solidFill>
                  <a:srgbClr val="FFFFFF"/>
                </a:solidFill>
                <a:ea typeface="ＭＳ Ｐゴシック" charset="0"/>
                <a:cs typeface="SimSun" charset="0"/>
              </a:rPr>
              <a:t>30%</a:t>
            </a:r>
          </a:p>
        </p:txBody>
      </p:sp>
      <p:sp>
        <p:nvSpPr>
          <p:cNvPr id="25603" name="AutoShape 3"/>
          <p:cNvSpPr>
            <a:spLocks noChangeArrowheads="1"/>
          </p:cNvSpPr>
          <p:nvPr/>
        </p:nvSpPr>
        <p:spPr bwMode="auto">
          <a:xfrm>
            <a:off x="2944813" y="2728913"/>
            <a:ext cx="2627312" cy="1244600"/>
          </a:xfrm>
          <a:prstGeom prst="roundRect">
            <a:avLst>
              <a:gd name="adj" fmla="val 6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lnSpc>
                <a:spcPct val="99000"/>
              </a:lnSpc>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8800" b="1" smtClean="0">
                <a:solidFill>
                  <a:srgbClr val="FFFFFF"/>
                </a:solidFill>
                <a:ea typeface="ＭＳ Ｐゴシック" charset="0"/>
                <a:cs typeface="SimSun" charset="0"/>
              </a:rPr>
              <a:t>15%</a:t>
            </a:r>
          </a:p>
        </p:txBody>
      </p:sp>
      <p:sp>
        <p:nvSpPr>
          <p:cNvPr id="25604" name="AutoShape 4"/>
          <p:cNvSpPr>
            <a:spLocks noChangeArrowheads="1"/>
          </p:cNvSpPr>
          <p:nvPr/>
        </p:nvSpPr>
        <p:spPr bwMode="auto">
          <a:xfrm>
            <a:off x="965200" y="4295775"/>
            <a:ext cx="2692400" cy="1244600"/>
          </a:xfrm>
          <a:prstGeom prst="roundRect">
            <a:avLst>
              <a:gd name="adj" fmla="val 6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lnSpc>
                <a:spcPct val="99000"/>
              </a:lnSpc>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8800" b="1" smtClean="0">
                <a:solidFill>
                  <a:srgbClr val="FFFFFF"/>
                </a:solidFill>
                <a:ea typeface="ＭＳ Ｐゴシック" charset="0"/>
                <a:cs typeface="SimSun" charset="0"/>
              </a:rPr>
              <a:t>20%</a:t>
            </a:r>
          </a:p>
        </p:txBody>
      </p:sp>
      <p:sp>
        <p:nvSpPr>
          <p:cNvPr id="25605" name="AutoShape 5"/>
          <p:cNvSpPr>
            <a:spLocks noChangeArrowheads="1"/>
          </p:cNvSpPr>
          <p:nvPr/>
        </p:nvSpPr>
        <p:spPr bwMode="auto">
          <a:xfrm>
            <a:off x="3708400" y="1162050"/>
            <a:ext cx="4521200" cy="1244600"/>
          </a:xfrm>
          <a:prstGeom prst="roundRect">
            <a:avLst>
              <a:gd name="adj" fmla="val 6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lnSpc>
                <a:spcPct val="99000"/>
              </a:lnSpc>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800" b="1" smtClean="0">
                <a:solidFill>
                  <a:srgbClr val="FFFFFF"/>
                </a:solidFill>
                <a:ea typeface="ＭＳ Ｐゴシック" charset="0"/>
                <a:cs typeface="SimSun" charset="0"/>
              </a:rPr>
              <a:t>HR &amp; Talent Management </a:t>
            </a:r>
          </a:p>
          <a:p>
            <a:pPr defTabSz="457200">
              <a:lnSpc>
                <a:spcPct val="99000"/>
              </a:lnSpc>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SimSun" charset="0"/>
              </a:rPr>
              <a:t>Increased speed to knowledge and experts</a:t>
            </a:r>
          </a:p>
        </p:txBody>
      </p:sp>
      <p:sp>
        <p:nvSpPr>
          <p:cNvPr id="25606" name="AutoShape 6"/>
          <p:cNvSpPr>
            <a:spLocks noChangeArrowheads="1"/>
          </p:cNvSpPr>
          <p:nvPr/>
        </p:nvSpPr>
        <p:spPr bwMode="auto">
          <a:xfrm>
            <a:off x="5310188" y="3055938"/>
            <a:ext cx="3376612" cy="1244600"/>
          </a:xfrm>
          <a:prstGeom prst="roundRect">
            <a:avLst>
              <a:gd name="adj" fmla="val 6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lnSpc>
                <a:spcPct val="99000"/>
              </a:lnSpc>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800" b="1" smtClean="0">
                <a:solidFill>
                  <a:srgbClr val="FFFFFF"/>
                </a:solidFill>
                <a:ea typeface="ＭＳ Ｐゴシック" charset="0"/>
                <a:cs typeface="SimSun" charset="0"/>
              </a:rPr>
              <a:t>Marketing &amp; Sales</a:t>
            </a:r>
          </a:p>
          <a:p>
            <a:pPr defTabSz="4572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SimSun" charset="0"/>
              </a:rPr>
              <a:t>Increased revenue</a:t>
            </a:r>
          </a:p>
        </p:txBody>
      </p:sp>
      <p:sp>
        <p:nvSpPr>
          <p:cNvPr id="25607" name="AutoShape 7"/>
          <p:cNvSpPr>
            <a:spLocks noChangeArrowheads="1"/>
          </p:cNvSpPr>
          <p:nvPr/>
        </p:nvSpPr>
        <p:spPr bwMode="auto">
          <a:xfrm>
            <a:off x="3382963" y="4360863"/>
            <a:ext cx="3703637" cy="1244600"/>
          </a:xfrm>
          <a:prstGeom prst="roundRect">
            <a:avLst>
              <a:gd name="adj" fmla="val 6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lnSpc>
                <a:spcPct val="99000"/>
              </a:lnSpc>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800" b="1" smtClean="0">
                <a:solidFill>
                  <a:srgbClr val="FFFFFF"/>
                </a:solidFill>
                <a:ea typeface="ＭＳ Ｐゴシック" charset="0"/>
                <a:cs typeface="SimSun" charset="0"/>
              </a:rPr>
              <a:t>R&amp;D</a:t>
            </a:r>
          </a:p>
          <a:p>
            <a:pPr defTabSz="457200">
              <a:lnSpc>
                <a:spcPct val="99000"/>
              </a:lnSpc>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400" b="1" smtClean="0">
                <a:solidFill>
                  <a:srgbClr val="FFFFFF"/>
                </a:solidFill>
                <a:ea typeface="ＭＳ Ｐゴシック" charset="0"/>
                <a:cs typeface="SimSun" charset="0"/>
              </a:rPr>
              <a:t>Increased time to market and successful innovation</a:t>
            </a:r>
          </a:p>
        </p:txBody>
      </p:sp>
      <p:sp>
        <p:nvSpPr>
          <p:cNvPr id="25608" name="Rectangle 8"/>
          <p:cNvSpPr>
            <a:spLocks noGrp="1" noChangeArrowheads="1"/>
          </p:cNvSpPr>
          <p:nvPr>
            <p:ph type="title"/>
          </p:nvPr>
        </p:nvSpPr>
        <p:spPr>
          <a:xfrm>
            <a:off x="155575" y="304800"/>
            <a:ext cx="7464425" cy="676275"/>
          </a:xfrm>
          <a:ln/>
        </p:spPr>
        <p:txBody>
          <a:bodyPr lIns="45720" tIns="45720" rIns="45720" bIns="45720"/>
          <a:lstStyle/>
          <a:p>
            <a:pPr>
              <a:buClrTx/>
              <a:buFontTx/>
              <a:buNone/>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pPr>
            <a:r>
              <a:rPr lang="en-US"/>
              <a:t>Value of Social Business</a:t>
            </a:r>
          </a:p>
        </p:txBody>
      </p:sp>
      <p:pic>
        <p:nvPicPr>
          <p:cNvPr id="25609" name="Picture 9" descr="N_Networ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3738" y="0"/>
            <a:ext cx="698500" cy="762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5610" name="Rectangle 10"/>
          <p:cNvSpPr>
            <a:spLocks noChangeArrowheads="1"/>
          </p:cNvSpPr>
          <p:nvPr/>
        </p:nvSpPr>
        <p:spPr bwMode="auto">
          <a:xfrm>
            <a:off x="3976688" y="6629400"/>
            <a:ext cx="1143000" cy="2286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7772400" y="6400800"/>
            <a:ext cx="1371600" cy="4572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6626" name="AutoShape 2" descr="Dark upward diagonal"/>
          <p:cNvSpPr>
            <a:spLocks noChangeArrowheads="1"/>
          </p:cNvSpPr>
          <p:nvPr/>
        </p:nvSpPr>
        <p:spPr bwMode="auto">
          <a:xfrm>
            <a:off x="130175" y="2551113"/>
            <a:ext cx="8883650" cy="4017962"/>
          </a:xfrm>
          <a:prstGeom prst="roundRect">
            <a:avLst>
              <a:gd name="adj" fmla="val 0"/>
            </a:avLst>
          </a:prstGeom>
          <a:gradFill rotWithShape="0">
            <a:gsLst>
              <a:gs pos="0">
                <a:srgbClr val="B2B2B2"/>
              </a:gs>
              <a:gs pos="50000">
                <a:srgbClr val="C0C0C0"/>
              </a:gs>
              <a:gs pos="100000">
                <a:srgbClr val="B2B2B2"/>
              </a:gs>
            </a:gsLst>
            <a:lin ang="540000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46800"/>
          <a:lstStyle/>
          <a:p>
            <a:pPr algn="ctr" defTabSz="457200">
              <a:buClr>
                <a:srgbClr val="000000"/>
              </a:buClr>
              <a:buSzPct val="100000"/>
              <a:buFont typeface="Times New Roman"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r>
              <a:rPr lang="en-US" sz="1600" b="1" smtClean="0">
                <a:solidFill>
                  <a:srgbClr val="FFFFFF"/>
                </a:solidFill>
                <a:ea typeface="ＭＳ Ｐゴシック" charset="0"/>
                <a:cs typeface="Arial" charset="0"/>
              </a:rPr>
              <a:t>		</a:t>
            </a:r>
          </a:p>
          <a:p>
            <a:pPr algn="ctr" defTabSz="457200">
              <a:buClr>
                <a:srgbClr val="000000"/>
              </a:buClr>
              <a:buSzPct val="100000"/>
              <a:buFont typeface="Times New Roman"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pPr>
            <a:endParaRPr lang="en-US" sz="1600" b="1" smtClean="0">
              <a:solidFill>
                <a:srgbClr val="FFFFFF"/>
              </a:solidFill>
              <a:ea typeface="ＭＳ Ｐゴシック" charset="0"/>
              <a:cs typeface="Arial" charset="0"/>
            </a:endParaRPr>
          </a:p>
        </p:txBody>
      </p:sp>
      <p:pic>
        <p:nvPicPr>
          <p:cNvPr id="26627" name="Picture 3" descr="Picture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 y="1371600"/>
            <a:ext cx="8972550" cy="1206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28" name="Picture 4" descr="Picture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2986088"/>
            <a:ext cx="2133600" cy="1762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29" name="Picture 5" descr="Picture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075" y="2641600"/>
            <a:ext cx="2463800" cy="39131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6630" name="AutoShape 6"/>
          <p:cNvSpPr>
            <a:spLocks noChangeArrowheads="1"/>
          </p:cNvSpPr>
          <p:nvPr/>
        </p:nvSpPr>
        <p:spPr bwMode="auto">
          <a:xfrm>
            <a:off x="352425" y="3624263"/>
            <a:ext cx="2114550" cy="469900"/>
          </a:xfrm>
          <a:prstGeom prst="roundRect">
            <a:avLst>
              <a:gd name="adj" fmla="val 18380"/>
            </a:avLst>
          </a:prstGeom>
          <a:gradFill rotWithShape="0">
            <a:gsLst>
              <a:gs pos="0">
                <a:srgbClr val="FFFFFF"/>
              </a:gs>
              <a:gs pos="50000">
                <a:srgbClr val="C6DAF2"/>
              </a:gs>
              <a:gs pos="100000">
                <a:srgbClr val="FFFFFF"/>
              </a:gs>
            </a:gsLst>
            <a:lin ang="13500000" scaled="1"/>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72000" anchor="ctr"/>
          <a:lstStyle/>
          <a:p>
            <a:pPr algn="ctr" defTabSz="457200">
              <a:spcBef>
                <a:spcPts val="525"/>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0000"/>
                </a:solidFill>
                <a:ea typeface="ＭＳ Ｐゴシック" charset="0"/>
                <a:cs typeface="MS Gothic" charset="0"/>
              </a:rPr>
              <a:t>BLOGS</a:t>
            </a:r>
          </a:p>
        </p:txBody>
      </p:sp>
      <p:sp>
        <p:nvSpPr>
          <p:cNvPr id="26631" name="AutoShape 7"/>
          <p:cNvSpPr>
            <a:spLocks noChangeArrowheads="1"/>
          </p:cNvSpPr>
          <p:nvPr/>
        </p:nvSpPr>
        <p:spPr bwMode="auto">
          <a:xfrm>
            <a:off x="352425" y="4197350"/>
            <a:ext cx="2114550" cy="468313"/>
          </a:xfrm>
          <a:prstGeom prst="roundRect">
            <a:avLst>
              <a:gd name="adj" fmla="val 18852"/>
            </a:avLst>
          </a:prstGeom>
          <a:gradFill rotWithShape="0">
            <a:gsLst>
              <a:gs pos="0">
                <a:srgbClr val="FFFFFF"/>
              </a:gs>
              <a:gs pos="50000">
                <a:srgbClr val="C6DAF2"/>
              </a:gs>
              <a:gs pos="100000">
                <a:srgbClr val="FFFFFF"/>
              </a:gs>
            </a:gsLst>
            <a:lin ang="13500000" scaled="1"/>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72000" anchor="ctr"/>
          <a:lstStyle/>
          <a:p>
            <a:pPr algn="ctr" defTabSz="457200">
              <a:spcBef>
                <a:spcPts val="525"/>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0000"/>
                </a:solidFill>
                <a:ea typeface="ＭＳ Ｐゴシック" charset="0"/>
                <a:cs typeface="MS Gothic" charset="0"/>
              </a:rPr>
              <a:t>DISCUSSION FORUMS</a:t>
            </a:r>
          </a:p>
        </p:txBody>
      </p:sp>
      <p:sp>
        <p:nvSpPr>
          <p:cNvPr id="26632" name="AutoShape 8"/>
          <p:cNvSpPr>
            <a:spLocks noChangeArrowheads="1"/>
          </p:cNvSpPr>
          <p:nvPr/>
        </p:nvSpPr>
        <p:spPr bwMode="auto">
          <a:xfrm>
            <a:off x="352425" y="4768850"/>
            <a:ext cx="2114550" cy="471488"/>
          </a:xfrm>
          <a:prstGeom prst="roundRect">
            <a:avLst>
              <a:gd name="adj" fmla="val 18380"/>
            </a:avLst>
          </a:prstGeom>
          <a:gradFill rotWithShape="0">
            <a:gsLst>
              <a:gs pos="0">
                <a:srgbClr val="FFFFFF"/>
              </a:gs>
              <a:gs pos="50000">
                <a:srgbClr val="C6DAF2"/>
              </a:gs>
              <a:gs pos="100000">
                <a:srgbClr val="FFFFFF"/>
              </a:gs>
            </a:gsLst>
            <a:lin ang="13500000" scaled="1"/>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72000" anchor="ctr"/>
          <a:lstStyle/>
          <a:p>
            <a:pPr algn="ctr" defTabSz="457200">
              <a:spcBef>
                <a:spcPts val="525"/>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0000"/>
                </a:solidFill>
                <a:ea typeface="ＭＳ Ｐゴシック" charset="0"/>
                <a:cs typeface="Arial" charset="0"/>
              </a:rPr>
              <a:t>TWITTER</a:t>
            </a:r>
          </a:p>
        </p:txBody>
      </p:sp>
      <p:sp>
        <p:nvSpPr>
          <p:cNvPr id="26633" name="AutoShape 9"/>
          <p:cNvSpPr>
            <a:spLocks noChangeArrowheads="1"/>
          </p:cNvSpPr>
          <p:nvPr/>
        </p:nvSpPr>
        <p:spPr bwMode="auto">
          <a:xfrm>
            <a:off x="352425" y="5343525"/>
            <a:ext cx="2114550" cy="468313"/>
          </a:xfrm>
          <a:prstGeom prst="roundRect">
            <a:avLst>
              <a:gd name="adj" fmla="val 18343"/>
            </a:avLst>
          </a:prstGeom>
          <a:gradFill rotWithShape="0">
            <a:gsLst>
              <a:gs pos="0">
                <a:srgbClr val="FFFFFF"/>
              </a:gs>
              <a:gs pos="50000">
                <a:srgbClr val="C6DAF2"/>
              </a:gs>
              <a:gs pos="100000">
                <a:srgbClr val="FFFFFF"/>
              </a:gs>
            </a:gsLst>
            <a:lin ang="13500000" scaled="1"/>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72000" anchor="ctr"/>
          <a:lstStyle/>
          <a:p>
            <a:pPr algn="ctr" defTabSz="457200">
              <a:spcBef>
                <a:spcPts val="525"/>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0000"/>
                </a:solidFill>
                <a:ea typeface="ＭＳ Ｐゴシック" charset="0"/>
                <a:cs typeface="MS Gothic" charset="0"/>
              </a:rPr>
              <a:t>NEWSGROUPS</a:t>
            </a:r>
          </a:p>
        </p:txBody>
      </p:sp>
      <p:sp>
        <p:nvSpPr>
          <p:cNvPr id="26634" name="AutoShape 10"/>
          <p:cNvSpPr>
            <a:spLocks noChangeArrowheads="1"/>
          </p:cNvSpPr>
          <p:nvPr/>
        </p:nvSpPr>
        <p:spPr bwMode="auto">
          <a:xfrm>
            <a:off x="352425" y="3052763"/>
            <a:ext cx="2114550" cy="468312"/>
          </a:xfrm>
          <a:prstGeom prst="roundRect">
            <a:avLst>
              <a:gd name="adj" fmla="val 18356"/>
            </a:avLst>
          </a:prstGeom>
          <a:gradFill rotWithShape="0">
            <a:gsLst>
              <a:gs pos="0">
                <a:srgbClr val="FFFFFF"/>
              </a:gs>
              <a:gs pos="50000">
                <a:srgbClr val="C6DAF2"/>
              </a:gs>
              <a:gs pos="100000">
                <a:srgbClr val="FFFFFF"/>
              </a:gs>
            </a:gsLst>
            <a:lin ang="13500000" scaled="1"/>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72000" anchor="ctr"/>
          <a:lstStyle/>
          <a:p>
            <a:pPr algn="ctr" defTabSz="457200">
              <a:spcBef>
                <a:spcPts val="525"/>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0000"/>
                </a:solidFill>
                <a:ea typeface="ＭＳ Ｐゴシック" charset="0"/>
                <a:cs typeface="MS Gothic" charset="0"/>
              </a:rPr>
              <a:t>FACEBOOK</a:t>
            </a:r>
          </a:p>
        </p:txBody>
      </p:sp>
      <p:grpSp>
        <p:nvGrpSpPr>
          <p:cNvPr id="26635" name="Group 11"/>
          <p:cNvGrpSpPr>
            <a:grpSpLocks/>
          </p:cNvGrpSpPr>
          <p:nvPr/>
        </p:nvGrpSpPr>
        <p:grpSpPr bwMode="auto">
          <a:xfrm>
            <a:off x="2533650" y="3249613"/>
            <a:ext cx="587375" cy="2916237"/>
            <a:chOff x="1596" y="2047"/>
            <a:chExt cx="370" cy="1837"/>
          </a:xfrm>
        </p:grpSpPr>
        <p:pic>
          <p:nvPicPr>
            <p:cNvPr id="26636" name="Picture 12" descr="Picture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6" y="2047"/>
              <a:ext cx="370" cy="33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37" name="Picture 13" descr="Picture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6" y="3049"/>
              <a:ext cx="370" cy="33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38" name="Picture 14" descr="Picture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6" y="2548"/>
              <a:ext cx="370" cy="33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39" name="Picture 15" descr="Picture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6" y="3551"/>
              <a:ext cx="370" cy="33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26640" name="AutoShape 16"/>
          <p:cNvSpPr>
            <a:spLocks noChangeArrowheads="1"/>
          </p:cNvSpPr>
          <p:nvPr/>
        </p:nvSpPr>
        <p:spPr bwMode="auto">
          <a:xfrm>
            <a:off x="666750" y="2678113"/>
            <a:ext cx="1482725" cy="360362"/>
          </a:xfrm>
          <a:prstGeom prst="roundRect">
            <a:avLst>
              <a:gd name="adj" fmla="val 5106"/>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93600" rIns="90000" bIns="46800">
            <a:spAutoFit/>
          </a:bodyP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600" b="1" smtClean="0">
                <a:solidFill>
                  <a:srgbClr val="FFFFFF"/>
                </a:solidFill>
                <a:ea typeface="ＭＳ Ｐゴシック" charset="0"/>
                <a:cs typeface="Arial" charset="0"/>
              </a:rPr>
              <a:t>Source Areas</a:t>
            </a:r>
          </a:p>
        </p:txBody>
      </p:sp>
      <p:grpSp>
        <p:nvGrpSpPr>
          <p:cNvPr id="26641" name="Group 17"/>
          <p:cNvGrpSpPr>
            <a:grpSpLocks/>
          </p:cNvGrpSpPr>
          <p:nvPr/>
        </p:nvGrpSpPr>
        <p:grpSpPr bwMode="auto">
          <a:xfrm>
            <a:off x="3733800" y="2987675"/>
            <a:ext cx="4646613" cy="3487738"/>
            <a:chOff x="2352" y="1882"/>
            <a:chExt cx="2927" cy="2197"/>
          </a:xfrm>
        </p:grpSpPr>
        <p:pic>
          <p:nvPicPr>
            <p:cNvPr id="26642" name="Picture 18" descr="Picture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1" y="1882"/>
              <a:ext cx="1370" cy="110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43" name="Picture 19" descr="Picture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4" y="2971"/>
              <a:ext cx="1370" cy="110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44" name="Picture 20" descr="Picture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2" y="2968"/>
              <a:ext cx="1370" cy="110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6645" name="Text Box 21"/>
            <p:cNvSpPr txBox="1">
              <a:spLocks noChangeArrowheads="1"/>
            </p:cNvSpPr>
            <p:nvPr/>
          </p:nvSpPr>
          <p:spPr bwMode="auto">
            <a:xfrm>
              <a:off x="3914" y="2200"/>
              <a:ext cx="1290" cy="7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marL="171450" indent="-17145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1pPr>
              <a:lvl2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2pPr>
              <a:lvl3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3pPr>
              <a:lvl4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4pPr>
              <a:lvl5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9pPr>
            </a:lstStyle>
            <a:p>
              <a:pPr defTabSz="457200">
                <a:lnSpc>
                  <a:spcPct val="85000"/>
                </a:lnSpc>
                <a:spcBef>
                  <a:spcPts val="438"/>
                </a:spcBef>
                <a:buClr>
                  <a:srgbClr val="000000"/>
                </a:buClr>
                <a:buSzPct val="100000"/>
                <a:buFont typeface="Wingdings" charset="0"/>
                <a:buChar char=""/>
              </a:pPr>
              <a:r>
                <a:rPr lang="en-US" sz="1400" b="1" smtClean="0">
                  <a:cs typeface="Arial" charset="0"/>
                </a:rPr>
                <a:t>Dimensional Analysis</a:t>
              </a:r>
            </a:p>
            <a:p>
              <a:pPr defTabSz="457200">
                <a:lnSpc>
                  <a:spcPct val="85000"/>
                </a:lnSpc>
                <a:spcBef>
                  <a:spcPts val="438"/>
                </a:spcBef>
                <a:buClr>
                  <a:srgbClr val="000000"/>
                </a:buClr>
                <a:buSzPct val="100000"/>
                <a:buFont typeface="Wingdings" charset="0"/>
                <a:buChar char=""/>
              </a:pPr>
              <a:r>
                <a:rPr lang="en-US" sz="1400" b="1" smtClean="0">
                  <a:cs typeface="Arial" charset="0"/>
                </a:rPr>
                <a:t>Filtering</a:t>
              </a:r>
            </a:p>
            <a:p>
              <a:pPr defTabSz="457200">
                <a:lnSpc>
                  <a:spcPct val="85000"/>
                </a:lnSpc>
                <a:spcBef>
                  <a:spcPts val="438"/>
                </a:spcBef>
                <a:buClr>
                  <a:srgbClr val="000000"/>
                </a:buClr>
                <a:buSzPct val="100000"/>
                <a:buFont typeface="Wingdings" charset="0"/>
                <a:buChar char=""/>
              </a:pPr>
              <a:r>
                <a:rPr lang="en-US" sz="1400" b="1" smtClean="0">
                  <a:cs typeface="Arial" charset="0"/>
                </a:rPr>
                <a:t>Voice</a:t>
              </a:r>
            </a:p>
            <a:p>
              <a:pPr defTabSz="457200">
                <a:lnSpc>
                  <a:spcPct val="85000"/>
                </a:lnSpc>
                <a:spcBef>
                  <a:spcPts val="438"/>
                </a:spcBef>
                <a:buClr>
                  <a:srgbClr val="000000"/>
                </a:buClr>
                <a:buSzPct val="100000"/>
                <a:buFont typeface="Wingdings" charset="0"/>
                <a:buNone/>
              </a:pPr>
              <a:endParaRPr lang="en-US" sz="1400" b="1" smtClean="0">
                <a:cs typeface="Arial" charset="0"/>
              </a:endParaRPr>
            </a:p>
          </p:txBody>
        </p:sp>
        <p:sp>
          <p:nvSpPr>
            <p:cNvPr id="26646" name="Text Box 22"/>
            <p:cNvSpPr txBox="1">
              <a:spLocks noChangeArrowheads="1"/>
            </p:cNvSpPr>
            <p:nvPr/>
          </p:nvSpPr>
          <p:spPr bwMode="auto">
            <a:xfrm>
              <a:off x="2393" y="2200"/>
              <a:ext cx="1273" cy="6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marL="171450" indent="-17145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1pPr>
              <a:lvl2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2pPr>
              <a:lvl3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3pPr>
              <a:lvl4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4pPr>
              <a:lvl5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9pPr>
            </a:lstStyle>
            <a:p>
              <a:pPr defTabSz="457200">
                <a:lnSpc>
                  <a:spcPct val="85000"/>
                </a:lnSpc>
                <a:spcBef>
                  <a:spcPts val="438"/>
                </a:spcBef>
                <a:buClr>
                  <a:srgbClr val="000000"/>
                </a:buClr>
                <a:buSzPct val="100000"/>
                <a:buFont typeface="Wingdings" charset="0"/>
                <a:buChar char=""/>
              </a:pPr>
              <a:r>
                <a:rPr lang="en-US" sz="1400" b="1" smtClean="0">
                  <a:cs typeface="Arial" charset="0"/>
                </a:rPr>
                <a:t>Keyword Search</a:t>
              </a:r>
            </a:p>
            <a:p>
              <a:pPr defTabSz="457200">
                <a:lnSpc>
                  <a:spcPct val="85000"/>
                </a:lnSpc>
                <a:spcBef>
                  <a:spcPts val="438"/>
                </a:spcBef>
                <a:buClr>
                  <a:srgbClr val="000000"/>
                </a:buClr>
                <a:buSzPct val="100000"/>
                <a:buFont typeface="Wingdings" charset="0"/>
                <a:buChar char=""/>
              </a:pPr>
              <a:r>
                <a:rPr lang="en-US" sz="1400" b="1" smtClean="0">
                  <a:cs typeface="Arial" charset="0"/>
                </a:rPr>
                <a:t>Dimensional Navigation</a:t>
              </a:r>
            </a:p>
            <a:p>
              <a:pPr defTabSz="457200">
                <a:lnSpc>
                  <a:spcPct val="85000"/>
                </a:lnSpc>
                <a:spcBef>
                  <a:spcPts val="438"/>
                </a:spcBef>
                <a:buClr>
                  <a:srgbClr val="000000"/>
                </a:buClr>
                <a:buSzPct val="100000"/>
                <a:buFont typeface="Wingdings" charset="0"/>
                <a:buChar char=""/>
              </a:pPr>
              <a:r>
                <a:rPr lang="en-US" sz="1400" b="1" smtClean="0">
                  <a:cs typeface="Arial" charset="0"/>
                </a:rPr>
                <a:t>Drill Through to Content</a:t>
              </a:r>
            </a:p>
          </p:txBody>
        </p:sp>
        <p:sp>
          <p:nvSpPr>
            <p:cNvPr id="26647" name="Text Box 23"/>
            <p:cNvSpPr txBox="1">
              <a:spLocks noChangeArrowheads="1"/>
            </p:cNvSpPr>
            <p:nvPr/>
          </p:nvSpPr>
          <p:spPr bwMode="auto">
            <a:xfrm>
              <a:off x="3891" y="3289"/>
              <a:ext cx="1388" cy="4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marL="171450" indent="-17145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1pPr>
              <a:lvl2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2pPr>
              <a:lvl3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3pPr>
              <a:lvl4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4pPr>
              <a:lvl5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9pPr>
            </a:lstStyle>
            <a:p>
              <a:pPr defTabSz="457200">
                <a:lnSpc>
                  <a:spcPct val="85000"/>
                </a:lnSpc>
                <a:spcBef>
                  <a:spcPts val="438"/>
                </a:spcBef>
                <a:buClr>
                  <a:srgbClr val="000000"/>
                </a:buClr>
                <a:buSzPct val="100000"/>
                <a:buFont typeface="Wingdings" charset="0"/>
                <a:buChar char=""/>
              </a:pPr>
              <a:r>
                <a:rPr lang="en-CA" sz="1400" b="1" smtClean="0">
                  <a:cs typeface="Arial" charset="0"/>
                </a:rPr>
                <a:t>Relevant Topics</a:t>
              </a:r>
            </a:p>
            <a:p>
              <a:pPr defTabSz="457200">
                <a:lnSpc>
                  <a:spcPct val="85000"/>
                </a:lnSpc>
                <a:spcBef>
                  <a:spcPts val="438"/>
                </a:spcBef>
                <a:buClr>
                  <a:srgbClr val="000000"/>
                </a:buClr>
                <a:buSzPct val="100000"/>
                <a:buFont typeface="Wingdings" charset="0"/>
                <a:buChar char=""/>
              </a:pPr>
              <a:r>
                <a:rPr lang="en-CA" sz="1400" b="1" smtClean="0">
                  <a:cs typeface="Arial" charset="0"/>
                </a:rPr>
                <a:t>Associated Themes</a:t>
              </a:r>
            </a:p>
            <a:p>
              <a:pPr defTabSz="457200">
                <a:lnSpc>
                  <a:spcPct val="85000"/>
                </a:lnSpc>
                <a:spcBef>
                  <a:spcPts val="438"/>
                </a:spcBef>
                <a:buClr>
                  <a:srgbClr val="000000"/>
                </a:buClr>
                <a:buSzPct val="100000"/>
                <a:buFont typeface="Wingdings" charset="0"/>
                <a:buChar char=""/>
              </a:pPr>
              <a:r>
                <a:rPr lang="en-CA" sz="1400" b="1" smtClean="0">
                  <a:cs typeface="Arial" charset="0"/>
                </a:rPr>
                <a:t>Ranking and Volume</a:t>
              </a:r>
            </a:p>
          </p:txBody>
        </p:sp>
        <p:sp>
          <p:nvSpPr>
            <p:cNvPr id="26648" name="Text Box 24"/>
            <p:cNvSpPr txBox="1">
              <a:spLocks noChangeArrowheads="1"/>
            </p:cNvSpPr>
            <p:nvPr/>
          </p:nvSpPr>
          <p:spPr bwMode="auto">
            <a:xfrm>
              <a:off x="2382" y="3303"/>
              <a:ext cx="1263" cy="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marL="171450" indent="-17145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1pPr>
              <a:lvl2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2pPr>
              <a:lvl3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3pPr>
              <a:lvl4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4pPr>
              <a:lvl5pPr>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171450" algn="l"/>
                  <a:tab pos="625475" algn="l"/>
                  <a:tab pos="1081088" algn="l"/>
                  <a:tab pos="1536700" algn="l"/>
                  <a:tab pos="1992313" algn="l"/>
                  <a:tab pos="2447925" algn="l"/>
                  <a:tab pos="2903538" algn="l"/>
                  <a:tab pos="3359150" algn="l"/>
                  <a:tab pos="3814763" algn="l"/>
                  <a:tab pos="4270375" algn="l"/>
                  <a:tab pos="4725988" algn="l"/>
                  <a:tab pos="5181600" algn="l"/>
                  <a:tab pos="5637213" algn="l"/>
                  <a:tab pos="6092825" algn="l"/>
                  <a:tab pos="6548438" algn="l"/>
                  <a:tab pos="7004050" algn="l"/>
                  <a:tab pos="7459663" algn="l"/>
                  <a:tab pos="7915275" algn="l"/>
                  <a:tab pos="8370888" algn="l"/>
                  <a:tab pos="8826500" algn="l"/>
                  <a:tab pos="9282113" algn="l"/>
                </a:tabLst>
                <a:defRPr sz="2400">
                  <a:solidFill>
                    <a:srgbClr val="000000"/>
                  </a:solidFill>
                  <a:latin typeface="Arial" charset="0"/>
                  <a:ea typeface="ＭＳ Ｐゴシック" charset="0"/>
                  <a:cs typeface="MS Gothic" charset="0"/>
                </a:defRPr>
              </a:lvl9pPr>
            </a:lstStyle>
            <a:p>
              <a:pPr defTabSz="457200">
                <a:lnSpc>
                  <a:spcPct val="85000"/>
                </a:lnSpc>
                <a:spcBef>
                  <a:spcPts val="438"/>
                </a:spcBef>
                <a:buClr>
                  <a:srgbClr val="000000"/>
                </a:buClr>
                <a:buSzPct val="100000"/>
                <a:buFont typeface="Wingdings" charset="0"/>
                <a:buChar char=""/>
              </a:pPr>
              <a:r>
                <a:rPr lang="en-US" sz="1400" b="1" smtClean="0">
                  <a:cs typeface="Arial" charset="0"/>
                </a:rPr>
                <a:t>Relationship Tables</a:t>
              </a:r>
            </a:p>
            <a:p>
              <a:pPr defTabSz="457200">
                <a:lnSpc>
                  <a:spcPct val="85000"/>
                </a:lnSpc>
                <a:spcBef>
                  <a:spcPts val="438"/>
                </a:spcBef>
                <a:buClr>
                  <a:srgbClr val="000000"/>
                </a:buClr>
                <a:buSzPct val="100000"/>
                <a:buFont typeface="Wingdings" charset="0"/>
                <a:buChar char=""/>
              </a:pPr>
              <a:r>
                <a:rPr lang="en-US" sz="1400" b="1" smtClean="0">
                  <a:cs typeface="Arial" charset="0"/>
                </a:rPr>
                <a:t>Relationship Matrix</a:t>
              </a:r>
            </a:p>
            <a:p>
              <a:pPr defTabSz="457200">
                <a:lnSpc>
                  <a:spcPct val="85000"/>
                </a:lnSpc>
                <a:spcBef>
                  <a:spcPts val="438"/>
                </a:spcBef>
                <a:buClr>
                  <a:srgbClr val="000000"/>
                </a:buClr>
                <a:buSzPct val="100000"/>
                <a:buFont typeface="Wingdings" charset="0"/>
                <a:buChar char=""/>
              </a:pPr>
              <a:r>
                <a:rPr lang="en-US" sz="1400" b="1" smtClean="0">
                  <a:cs typeface="Arial" charset="0"/>
                </a:rPr>
                <a:t>Relationship Graph</a:t>
              </a:r>
            </a:p>
          </p:txBody>
        </p:sp>
        <p:sp>
          <p:nvSpPr>
            <p:cNvPr id="26649" name="AutoShape 25"/>
            <p:cNvSpPr>
              <a:spLocks noChangeArrowheads="1"/>
            </p:cNvSpPr>
            <p:nvPr/>
          </p:nvSpPr>
          <p:spPr bwMode="auto">
            <a:xfrm>
              <a:off x="2372" y="1909"/>
              <a:ext cx="1313" cy="272"/>
            </a:xfrm>
            <a:prstGeom prst="roundRect">
              <a:avLst>
                <a:gd name="adj" fmla="val 6778"/>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000" tIns="57600" rIns="36000" bIns="46800">
              <a:spAutoFit/>
            </a:bodyP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FFFFFF"/>
                  </a:solidFill>
                  <a:ea typeface="ＭＳ Ｐゴシック" charset="0"/>
                  <a:cs typeface="Arial" charset="0"/>
                </a:rPr>
                <a:t>COMPREHENSIVE ANALYSIS</a:t>
              </a:r>
            </a:p>
          </p:txBody>
        </p:sp>
        <p:sp>
          <p:nvSpPr>
            <p:cNvPr id="26650" name="AutoShape 26"/>
            <p:cNvSpPr>
              <a:spLocks noChangeArrowheads="1"/>
            </p:cNvSpPr>
            <p:nvPr/>
          </p:nvSpPr>
          <p:spPr bwMode="auto">
            <a:xfrm>
              <a:off x="3913" y="1913"/>
              <a:ext cx="1307" cy="168"/>
            </a:xfrm>
            <a:prstGeom prst="roundRect">
              <a:avLst>
                <a:gd name="adj" fmla="val 6778"/>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000" tIns="57600" rIns="36000" bIns="46800">
              <a:spAutoFit/>
            </a:bodyP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FFFFFF"/>
                  </a:solidFill>
                  <a:ea typeface="ＭＳ Ｐゴシック" charset="0"/>
                  <a:cs typeface="Arial" charset="0"/>
                </a:rPr>
                <a:t>SENTIMENT</a:t>
              </a:r>
            </a:p>
          </p:txBody>
        </p:sp>
        <p:sp>
          <p:nvSpPr>
            <p:cNvPr id="26651" name="AutoShape 27"/>
            <p:cNvSpPr>
              <a:spLocks noChangeArrowheads="1"/>
            </p:cNvSpPr>
            <p:nvPr/>
          </p:nvSpPr>
          <p:spPr bwMode="auto">
            <a:xfrm>
              <a:off x="3905" y="3002"/>
              <a:ext cx="1307" cy="168"/>
            </a:xfrm>
            <a:prstGeom prst="roundRect">
              <a:avLst>
                <a:gd name="adj" fmla="val 6778"/>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000" tIns="57600" rIns="36000" bIns="46800">
              <a:spAutoFit/>
            </a:bodyP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FFFFFF"/>
                  </a:solidFill>
                  <a:ea typeface="ＭＳ Ｐゴシック" charset="0"/>
                  <a:cs typeface="Arial" charset="0"/>
                </a:rPr>
                <a:t>EVOLVING TOPICS</a:t>
              </a:r>
            </a:p>
          </p:txBody>
        </p:sp>
        <p:sp>
          <p:nvSpPr>
            <p:cNvPr id="26652" name="AutoShape 28"/>
            <p:cNvSpPr>
              <a:spLocks noChangeArrowheads="1"/>
            </p:cNvSpPr>
            <p:nvPr/>
          </p:nvSpPr>
          <p:spPr bwMode="auto">
            <a:xfrm>
              <a:off x="2367" y="2999"/>
              <a:ext cx="1308" cy="168"/>
            </a:xfrm>
            <a:prstGeom prst="roundRect">
              <a:avLst>
                <a:gd name="adj" fmla="val 6778"/>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000" tIns="57600" rIns="36000" bIns="46800">
              <a:spAutoFit/>
            </a:bodyP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FFFFFF"/>
                  </a:solidFill>
                  <a:ea typeface="ＭＳ Ｐゴシック" charset="0"/>
                  <a:cs typeface="Arial" charset="0"/>
                </a:rPr>
                <a:t>AFFINITY ANALYTICS</a:t>
              </a:r>
            </a:p>
          </p:txBody>
        </p:sp>
      </p:grpSp>
      <p:pic>
        <p:nvPicPr>
          <p:cNvPr id="26653" name="Picture 29" descr="Picture9.png"/>
          <p:cNvPicPr>
            <a:picLocks noChangeAspect="1" noChangeArrowheads="1"/>
          </p:cNvPicPr>
          <p:nvPr/>
        </p:nvPicPr>
        <p:blipFill>
          <a:blip r:embed="rId8">
            <a:extLst>
              <a:ext uri="{28A0092B-C50C-407E-A947-70E740481C1C}">
                <a14:useLocalDpi xmlns:a14="http://schemas.microsoft.com/office/drawing/2010/main" val="0"/>
              </a:ext>
            </a:extLst>
          </a:blip>
          <a:srcRect t="9430"/>
          <a:stretch>
            <a:fillRect/>
          </a:stretch>
        </p:blipFill>
        <p:spPr bwMode="auto">
          <a:xfrm>
            <a:off x="3795713" y="2444750"/>
            <a:ext cx="603250" cy="611188"/>
          </a:xfrm>
          <a:prstGeom prst="rect">
            <a:avLst/>
          </a:prstGeom>
          <a:noFill/>
          <a:ln>
            <a:noFill/>
          </a:ln>
          <a:effectLst/>
          <a:extLst>
            <a:ext uri="{909E8E84-426E-40dd-AFC4-6F175D3DCCD1}">
              <a14:hiddenFill xmlns:a14="http://schemas.microsoft.com/office/drawing/2010/main">
                <a:blipFill dpi="0" rotWithShape="0">
                  <a:blip/>
                  <a:srcRect t="9430"/>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6654" name="Picture 30" descr="Picture9.png"/>
          <p:cNvPicPr>
            <a:picLocks noChangeAspect="1" noChangeArrowheads="1"/>
          </p:cNvPicPr>
          <p:nvPr/>
        </p:nvPicPr>
        <p:blipFill>
          <a:blip r:embed="rId8">
            <a:extLst>
              <a:ext uri="{28A0092B-C50C-407E-A947-70E740481C1C}">
                <a14:useLocalDpi xmlns:a14="http://schemas.microsoft.com/office/drawing/2010/main" val="0"/>
              </a:ext>
            </a:extLst>
          </a:blip>
          <a:srcRect t="9430"/>
          <a:stretch>
            <a:fillRect/>
          </a:stretch>
        </p:blipFill>
        <p:spPr bwMode="auto">
          <a:xfrm>
            <a:off x="7691438" y="2444750"/>
            <a:ext cx="603250" cy="611188"/>
          </a:xfrm>
          <a:prstGeom prst="rect">
            <a:avLst/>
          </a:prstGeom>
          <a:noFill/>
          <a:ln>
            <a:noFill/>
          </a:ln>
          <a:effectLst/>
          <a:extLst>
            <a:ext uri="{909E8E84-426E-40dd-AFC4-6F175D3DCCD1}">
              <a14:hiddenFill xmlns:a14="http://schemas.microsoft.com/office/drawing/2010/main">
                <a:blipFill dpi="0" rotWithShape="0">
                  <a:blip/>
                  <a:srcRect t="9430"/>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6655" name="AutoShape 31"/>
          <p:cNvSpPr>
            <a:spLocks noChangeArrowheads="1"/>
          </p:cNvSpPr>
          <p:nvPr/>
        </p:nvSpPr>
        <p:spPr bwMode="auto">
          <a:xfrm>
            <a:off x="3552825" y="1431925"/>
            <a:ext cx="2039938" cy="307975"/>
          </a:xfrm>
          <a:prstGeom prst="roundRect">
            <a:avLst>
              <a:gd name="adj" fmla="val 18028"/>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14400" rIns="90000" bIns="46800">
            <a:spAutoFit/>
          </a:bodyPr>
          <a:lstStyle/>
          <a:p>
            <a:pPr algn="ctr" defTabSz="457200">
              <a:lnSpc>
                <a:spcPct val="90000"/>
              </a:lnSpc>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b="1" smtClean="0">
                <a:solidFill>
                  <a:srgbClr val="FFFFFF"/>
                </a:solidFill>
                <a:ea typeface="ＭＳ Ｐゴシック" charset="0"/>
                <a:cs typeface="Arial" charset="0"/>
              </a:rPr>
              <a:t>Business Drivers</a:t>
            </a:r>
          </a:p>
        </p:txBody>
      </p:sp>
      <p:sp>
        <p:nvSpPr>
          <p:cNvPr id="26656" name="AutoShape 32"/>
          <p:cNvSpPr>
            <a:spLocks noChangeArrowheads="1"/>
          </p:cNvSpPr>
          <p:nvPr/>
        </p:nvSpPr>
        <p:spPr bwMode="auto">
          <a:xfrm>
            <a:off x="5662613" y="1697038"/>
            <a:ext cx="2303462" cy="288925"/>
          </a:xfrm>
          <a:prstGeom prst="roundRect">
            <a:avLst>
              <a:gd name="adj" fmla="val 16667"/>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spcBef>
                <a:spcPts val="45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MS Gothic" charset="0"/>
              </a:rPr>
              <a:t>Customer Care</a:t>
            </a:r>
          </a:p>
        </p:txBody>
      </p:sp>
      <p:sp>
        <p:nvSpPr>
          <p:cNvPr id="26657" name="AutoShape 33"/>
          <p:cNvSpPr>
            <a:spLocks noChangeArrowheads="1"/>
          </p:cNvSpPr>
          <p:nvPr/>
        </p:nvSpPr>
        <p:spPr bwMode="auto">
          <a:xfrm>
            <a:off x="3286125" y="1697038"/>
            <a:ext cx="2301875" cy="288925"/>
          </a:xfrm>
          <a:prstGeom prst="roundRect">
            <a:avLst>
              <a:gd name="adj" fmla="val 16667"/>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spcBef>
                <a:spcPts val="45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CA" sz="1200" b="1" smtClean="0">
                <a:solidFill>
                  <a:srgbClr val="000000"/>
                </a:solidFill>
                <a:ea typeface="ＭＳ Ｐゴシック" charset="0"/>
                <a:cs typeface="MS Gothic" charset="0"/>
              </a:rPr>
              <a:t>Corporate Reputation</a:t>
            </a:r>
          </a:p>
        </p:txBody>
      </p:sp>
      <p:sp>
        <p:nvSpPr>
          <p:cNvPr id="26658" name="AutoShape 34"/>
          <p:cNvSpPr>
            <a:spLocks noChangeArrowheads="1"/>
          </p:cNvSpPr>
          <p:nvPr/>
        </p:nvSpPr>
        <p:spPr bwMode="auto">
          <a:xfrm>
            <a:off x="2082800" y="2065338"/>
            <a:ext cx="2301875" cy="288925"/>
          </a:xfrm>
          <a:prstGeom prst="roundRect">
            <a:avLst>
              <a:gd name="adj" fmla="val 16667"/>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spcBef>
                <a:spcPts val="45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MS Gothic" charset="0"/>
              </a:rPr>
              <a:t>Campaign Effectiveness</a:t>
            </a:r>
          </a:p>
        </p:txBody>
      </p:sp>
      <p:sp>
        <p:nvSpPr>
          <p:cNvPr id="26659" name="AutoShape 35"/>
          <p:cNvSpPr>
            <a:spLocks noChangeArrowheads="1"/>
          </p:cNvSpPr>
          <p:nvPr/>
        </p:nvSpPr>
        <p:spPr bwMode="auto">
          <a:xfrm>
            <a:off x="914400" y="1708150"/>
            <a:ext cx="2303463" cy="288925"/>
          </a:xfrm>
          <a:prstGeom prst="roundRect">
            <a:avLst>
              <a:gd name="adj" fmla="val 16667"/>
            </a:avLst>
          </a:prstGeom>
          <a:gradFill rotWithShape="0">
            <a:gsLst>
              <a:gs pos="0">
                <a:srgbClr val="008BC1">
                  <a:alpha val="4999"/>
                </a:srgbClr>
              </a:gs>
              <a:gs pos="100000">
                <a:srgbClr val="FFFFFF">
                  <a:alpha val="4999"/>
                </a:srgbClr>
              </a:gs>
            </a:gsLst>
            <a:path path="rect">
              <a:fillToRect r="100000" b="100000"/>
            </a:path>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spcBef>
                <a:spcPts val="45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MS Gothic" charset="0"/>
              </a:rPr>
              <a:t>Competitive Analysis</a:t>
            </a:r>
          </a:p>
        </p:txBody>
      </p:sp>
      <p:sp>
        <p:nvSpPr>
          <p:cNvPr id="26660" name="AutoShape 36"/>
          <p:cNvSpPr>
            <a:spLocks noChangeArrowheads="1"/>
          </p:cNvSpPr>
          <p:nvPr/>
        </p:nvSpPr>
        <p:spPr bwMode="auto">
          <a:xfrm>
            <a:off x="4591050" y="2084388"/>
            <a:ext cx="2303463" cy="288925"/>
          </a:xfrm>
          <a:prstGeom prst="roundRect">
            <a:avLst>
              <a:gd name="adj" fmla="val 16667"/>
            </a:avLst>
          </a:prstGeom>
          <a:gradFill rotWithShape="0">
            <a:gsLst>
              <a:gs pos="0">
                <a:srgbClr val="008BC1">
                  <a:alpha val="6000"/>
                </a:srgbClr>
              </a:gs>
              <a:gs pos="100000">
                <a:srgbClr val="FFFFFF">
                  <a:alpha val="6000"/>
                </a:srgbClr>
              </a:gs>
            </a:gsLst>
            <a:path path="rect">
              <a:fillToRect l="100000" t="100000"/>
            </a:path>
          </a:gra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defTabSz="457200">
              <a:spcBef>
                <a:spcPts val="45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MS Gothic" charset="0"/>
              </a:rPr>
              <a:t>Product Insight</a:t>
            </a:r>
          </a:p>
        </p:txBody>
      </p:sp>
      <p:sp>
        <p:nvSpPr>
          <p:cNvPr id="26661" name="AutoShape 37"/>
          <p:cNvSpPr>
            <a:spLocks noChangeArrowheads="1"/>
          </p:cNvSpPr>
          <p:nvPr/>
        </p:nvSpPr>
        <p:spPr bwMode="auto">
          <a:xfrm>
            <a:off x="333375" y="5907088"/>
            <a:ext cx="2114550" cy="468312"/>
          </a:xfrm>
          <a:prstGeom prst="roundRect">
            <a:avLst>
              <a:gd name="adj" fmla="val 18343"/>
            </a:avLst>
          </a:prstGeom>
          <a:gradFill rotWithShape="0">
            <a:gsLst>
              <a:gs pos="0">
                <a:srgbClr val="FFFFFF"/>
              </a:gs>
              <a:gs pos="50000">
                <a:srgbClr val="C6DAF2"/>
              </a:gs>
              <a:gs pos="100000">
                <a:srgbClr val="FFFFFF"/>
              </a:gs>
            </a:gsLst>
            <a:lin ang="13500000" scaled="1"/>
          </a:gradFill>
          <a:ln w="9360">
            <a:solidFill>
              <a:srgbClr val="FFFFF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72000" rIns="90000" bIns="72000" anchor="ctr"/>
          <a:lstStyle/>
          <a:p>
            <a:pPr algn="ctr" defTabSz="457200">
              <a:spcBef>
                <a:spcPts val="525"/>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400" b="1" smtClean="0">
                <a:solidFill>
                  <a:srgbClr val="000000"/>
                </a:solidFill>
                <a:ea typeface="ＭＳ Ｐゴシック" charset="0"/>
                <a:cs typeface="MS Gothic" charset="0"/>
              </a:rPr>
              <a:t>MULTILINGUAL</a:t>
            </a:r>
          </a:p>
        </p:txBody>
      </p:sp>
      <p:sp>
        <p:nvSpPr>
          <p:cNvPr id="26662" name="Text Box 38"/>
          <p:cNvSpPr txBox="1">
            <a:spLocks noChangeArrowheads="1"/>
          </p:cNvSpPr>
          <p:nvPr/>
        </p:nvSpPr>
        <p:spPr bwMode="auto">
          <a:xfrm>
            <a:off x="457200" y="238125"/>
            <a:ext cx="7089775"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6663" name="Text Box 39"/>
          <p:cNvSpPr txBox="1">
            <a:spLocks noChangeArrowheads="1"/>
          </p:cNvSpPr>
          <p:nvPr/>
        </p:nvSpPr>
        <p:spPr bwMode="auto">
          <a:xfrm>
            <a:off x="79375" y="3302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Analyze Your Data</a:t>
            </a:r>
          </a:p>
        </p:txBody>
      </p:sp>
      <p:pic>
        <p:nvPicPr>
          <p:cNvPr id="26664" name="Picture 4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99438" y="-63500"/>
            <a:ext cx="715962" cy="749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0350" y="1247775"/>
            <a:ext cx="6057900" cy="43624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650" name="Text Box 2"/>
          <p:cNvSpPr txBox="1">
            <a:spLocks noChangeArrowheads="1"/>
          </p:cNvSpPr>
          <p:nvPr/>
        </p:nvSpPr>
        <p:spPr bwMode="auto">
          <a:xfrm>
            <a:off x="0" y="5486400"/>
            <a:ext cx="1600200" cy="685800"/>
          </a:xfrm>
          <a:prstGeom prst="rect">
            <a:avLst/>
          </a:prstGeom>
          <a:solidFill>
            <a:srgbClr val="00B0F0"/>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1400" b="1" smtClean="0">
                <a:solidFill>
                  <a:srgbClr val="FFFFFF"/>
                </a:solidFill>
              </a:rPr>
              <a:t>Consumer Insight</a:t>
            </a:r>
          </a:p>
        </p:txBody>
      </p:sp>
      <p:sp>
        <p:nvSpPr>
          <p:cNvPr id="27651" name="Text Box 3"/>
          <p:cNvSpPr txBox="1">
            <a:spLocks noChangeArrowheads="1"/>
          </p:cNvSpPr>
          <p:nvPr/>
        </p:nvSpPr>
        <p:spPr bwMode="auto">
          <a:xfrm>
            <a:off x="155575" y="304800"/>
            <a:ext cx="746442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Analytics:  Gatorade's Command Center</a:t>
            </a:r>
          </a:p>
        </p:txBody>
      </p:sp>
      <p:sp>
        <p:nvSpPr>
          <p:cNvPr id="27652" name="Text Box 4"/>
          <p:cNvSpPr txBox="1">
            <a:spLocks noChangeArrowheads="1"/>
          </p:cNvSpPr>
          <p:nvPr/>
        </p:nvSpPr>
        <p:spPr bwMode="auto">
          <a:xfrm>
            <a:off x="139700" y="6553200"/>
            <a:ext cx="44894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buSzPct val="100000"/>
            </a:pPr>
            <a:r>
              <a:rPr lang="en-US" sz="800" smtClean="0">
                <a:solidFill>
                  <a:srgbClr val="FFFFFF"/>
                </a:solidFill>
              </a:rPr>
              <a:t>Source: “Get Bold: Creating a Bold Social Media AGENDA for Your Business” by Sandy Carter,</a:t>
            </a:r>
          </a:p>
          <a:p>
            <a:pPr defTabSz="457200">
              <a:buSzPct val="100000"/>
            </a:pPr>
            <a:r>
              <a:rPr lang="en-US" sz="800" smtClean="0">
                <a:solidFill>
                  <a:srgbClr val="FFFFFF"/>
                </a:solidFill>
              </a:rPr>
              <a:t>ISBN: 0132618311, Copyright © 2011, IBM Press</a:t>
            </a:r>
          </a:p>
        </p:txBody>
      </p:sp>
      <p:pic>
        <p:nvPicPr>
          <p:cNvPr id="276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9438" y="-63500"/>
            <a:ext cx="715962" cy="749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360">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Line 1"/>
          <p:cNvSpPr>
            <a:spLocks noChangeShapeType="1"/>
          </p:cNvSpPr>
          <p:nvPr/>
        </p:nvSpPr>
        <p:spPr bwMode="auto">
          <a:xfrm>
            <a:off x="0" y="3705225"/>
            <a:ext cx="9144000" cy="1588"/>
          </a:xfrm>
          <a:prstGeom prst="line">
            <a:avLst/>
          </a:prstGeom>
          <a:noFill/>
          <a:ln w="2736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8674" name="Line 2"/>
          <p:cNvSpPr>
            <a:spLocks noChangeShapeType="1"/>
          </p:cNvSpPr>
          <p:nvPr/>
        </p:nvSpPr>
        <p:spPr bwMode="auto">
          <a:xfrm>
            <a:off x="4572000" y="877888"/>
            <a:ext cx="1588" cy="5751512"/>
          </a:xfrm>
          <a:prstGeom prst="line">
            <a:avLst/>
          </a:prstGeom>
          <a:noFill/>
          <a:ln w="2736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8675" name="Text Box 3"/>
          <p:cNvSpPr txBox="1">
            <a:spLocks noChangeArrowheads="1"/>
          </p:cNvSpPr>
          <p:nvPr/>
        </p:nvSpPr>
        <p:spPr bwMode="auto">
          <a:xfrm>
            <a:off x="422275" y="3740150"/>
            <a:ext cx="3921125"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5000"/>
              </a:lnSpc>
              <a:buClr>
                <a:srgbClr val="000000"/>
              </a:buClr>
              <a:buSzPct val="100000"/>
              <a:buFont typeface="Times New Roman" charset="0"/>
              <a:buNone/>
            </a:pPr>
            <a:r>
              <a:rPr lang="en-US" sz="1800" smtClean="0">
                <a:solidFill>
                  <a:srgbClr val="FFCC00"/>
                </a:solidFill>
              </a:rPr>
              <a:t>“Network” your Business Processes</a:t>
            </a:r>
          </a:p>
          <a:p>
            <a:pPr defTabSz="457200">
              <a:lnSpc>
                <a:spcPct val="95000"/>
              </a:lnSpc>
              <a:buClr>
                <a:srgbClr val="000000"/>
              </a:buClr>
              <a:buSzPct val="100000"/>
              <a:buFont typeface="Times New Roman" charset="0"/>
              <a:buNone/>
            </a:pPr>
            <a:r>
              <a:rPr lang="en-US" sz="1800" smtClean="0">
                <a:solidFill>
                  <a:srgbClr val="FFCC00"/>
                </a:solidFill>
              </a:rPr>
              <a:t>        </a:t>
            </a:r>
            <a:r>
              <a:rPr lang="en-US" sz="1600" smtClean="0">
                <a:solidFill>
                  <a:srgbClr val="FFCC00"/>
                </a:solidFill>
              </a:rPr>
              <a:t> (Regulated Industries) </a:t>
            </a:r>
          </a:p>
        </p:txBody>
      </p:sp>
      <p:sp>
        <p:nvSpPr>
          <p:cNvPr id="28676" name="Text Box 4"/>
          <p:cNvSpPr txBox="1">
            <a:spLocks noChangeArrowheads="1"/>
          </p:cNvSpPr>
          <p:nvPr/>
        </p:nvSpPr>
        <p:spPr bwMode="auto">
          <a:xfrm>
            <a:off x="5808663" y="893763"/>
            <a:ext cx="1844675" cy="414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5000"/>
              </a:lnSpc>
              <a:buClr>
                <a:srgbClr val="000000"/>
              </a:buClr>
              <a:buSzPct val="100000"/>
              <a:buFont typeface="Times New Roman" charset="0"/>
              <a:buNone/>
            </a:pPr>
            <a:r>
              <a:rPr lang="en-US" sz="1800" smtClean="0">
                <a:solidFill>
                  <a:srgbClr val="FFCC00"/>
                </a:solidFill>
              </a:rPr>
              <a:t>Engage:  Intranet</a:t>
            </a:r>
          </a:p>
        </p:txBody>
      </p:sp>
      <p:sp>
        <p:nvSpPr>
          <p:cNvPr id="28677" name="Text Box 5"/>
          <p:cNvSpPr txBox="1">
            <a:spLocks noChangeArrowheads="1"/>
          </p:cNvSpPr>
          <p:nvPr/>
        </p:nvSpPr>
        <p:spPr bwMode="auto">
          <a:xfrm>
            <a:off x="560388" y="952500"/>
            <a:ext cx="3554412"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5000"/>
              </a:lnSpc>
              <a:buClr>
                <a:srgbClr val="000000"/>
              </a:buClr>
              <a:buSzPct val="100000"/>
              <a:buFont typeface="Times New Roman" charset="0"/>
              <a:buNone/>
            </a:pPr>
            <a:r>
              <a:rPr lang="en-US" sz="1800" smtClean="0">
                <a:solidFill>
                  <a:srgbClr val="FFCC00"/>
                </a:solidFill>
              </a:rPr>
              <a:t>Engage:  Social Portal - Branding</a:t>
            </a:r>
          </a:p>
        </p:txBody>
      </p:sp>
      <p:sp>
        <p:nvSpPr>
          <p:cNvPr id="28678" name="Text Box 6"/>
          <p:cNvSpPr txBox="1">
            <a:spLocks noChangeArrowheads="1"/>
          </p:cNvSpPr>
          <p:nvPr/>
        </p:nvSpPr>
        <p:spPr bwMode="auto">
          <a:xfrm>
            <a:off x="5927725" y="3898900"/>
            <a:ext cx="2073275" cy="414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5000"/>
              </a:lnSpc>
              <a:buClr>
                <a:srgbClr val="000000"/>
              </a:buClr>
              <a:buSzPct val="100000"/>
              <a:buFont typeface="Times New Roman" charset="0"/>
              <a:buNone/>
            </a:pPr>
            <a:r>
              <a:rPr lang="en-US" sz="1800" smtClean="0">
                <a:solidFill>
                  <a:srgbClr val="FFCC00"/>
                </a:solidFill>
              </a:rPr>
              <a:t>Social “Analytics”</a:t>
            </a:r>
          </a:p>
        </p:txBody>
      </p:sp>
      <p:pic>
        <p:nvPicPr>
          <p:cNvPr id="286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2688" y="1535113"/>
            <a:ext cx="2009775" cy="698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 y="1535113"/>
            <a:ext cx="1727200" cy="7921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681" name="AutoShape 9"/>
          <p:cNvSpPr>
            <a:spLocks noChangeArrowheads="1"/>
          </p:cNvSpPr>
          <p:nvPr/>
        </p:nvSpPr>
        <p:spPr bwMode="auto">
          <a:xfrm>
            <a:off x="5330825" y="5213350"/>
            <a:ext cx="2057400" cy="685800"/>
          </a:xfrm>
          <a:prstGeom prst="roundRect">
            <a:avLst>
              <a:gd name="adj" fmla="val 16667"/>
            </a:avLst>
          </a:prstGeom>
          <a:solidFill>
            <a:srgbClr val="FFFF99"/>
          </a:solidFill>
          <a:ln w="21600">
            <a:solidFill>
              <a:srgbClr val="80808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nchor="ctr"/>
          <a:lstStyle/>
          <a:p>
            <a:pPr algn="ctr" defTabSz="457200">
              <a:spcBef>
                <a:spcPts val="1500"/>
              </a:spcBef>
              <a:buClr>
                <a:srgbClr val="000000"/>
              </a:buClr>
              <a:buSzPct val="100000"/>
              <a:buFont typeface="Times New Roman"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500" b="1" i="1" smtClean="0">
                <a:solidFill>
                  <a:srgbClr val="000000"/>
                </a:solidFill>
                <a:ea typeface="ＭＳ Ｐゴシック" charset="0"/>
                <a:cs typeface="MS Gothic" charset="0"/>
              </a:rPr>
              <a:t>Large Home Improvement Retailer</a:t>
            </a:r>
          </a:p>
        </p:txBody>
      </p:sp>
      <p:pic>
        <p:nvPicPr>
          <p:cNvPr id="2868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713" y="2606675"/>
            <a:ext cx="1601787" cy="685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3" name="Picture 11"/>
          <p:cNvPicPr>
            <a:picLocks noChangeAspect="1" noChangeArrowheads="1"/>
          </p:cNvPicPr>
          <p:nvPr/>
        </p:nvPicPr>
        <p:blipFill>
          <a:blip r:embed="rId6">
            <a:extLst>
              <a:ext uri="{28A0092B-C50C-407E-A947-70E740481C1C}">
                <a14:useLocalDpi xmlns:a14="http://schemas.microsoft.com/office/drawing/2010/main" val="0"/>
              </a:ext>
            </a:extLst>
          </a:blip>
          <a:srcRect r="69994" b="79636"/>
          <a:stretch>
            <a:fillRect/>
          </a:stretch>
        </p:blipFill>
        <p:spPr bwMode="auto">
          <a:xfrm>
            <a:off x="2514600" y="1511300"/>
            <a:ext cx="1809750" cy="895350"/>
          </a:xfrm>
          <a:prstGeom prst="rect">
            <a:avLst/>
          </a:prstGeom>
          <a:noFill/>
          <a:ln>
            <a:noFill/>
          </a:ln>
          <a:effectLst/>
          <a:extLst>
            <a:ext uri="{909E8E84-426E-40dd-AFC4-6F175D3DCCD1}">
              <a14:hiddenFill xmlns:a14="http://schemas.microsoft.com/office/drawing/2010/main">
                <a:blipFill dpi="0" rotWithShape="0">
                  <a:blip/>
                  <a:srcRect r="69994" b="79636"/>
                  <a:stretch>
                    <a:fillRect/>
                  </a:stretch>
                </a:blipFill>
              </a14:hiddenFill>
            </a:ext>
            <a:ext uri="{91240B29-F687-4f45-9708-019B960494DF}">
              <a14:hiddenLine xmlns:a14="http://schemas.microsoft.com/office/drawing/2010/main" w="9360">
                <a:solidFill>
                  <a:srgbClr val="B2B2B2"/>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4"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04163" y="4973638"/>
            <a:ext cx="1123950" cy="876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5"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00838" y="2582863"/>
            <a:ext cx="2068512" cy="4572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6"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46950" y="1555750"/>
            <a:ext cx="1568450" cy="844550"/>
          </a:xfrm>
          <a:prstGeom prst="rect">
            <a:avLst/>
          </a:prstGeom>
          <a:noFill/>
          <a:ln>
            <a:noFill/>
          </a:ln>
          <a:effectLst>
            <a:outerShdw blurRad="63500" dist="63640" dir="2700000" algn="ctr" rotWithShape="0">
              <a:srgbClr val="808080">
                <a:alpha val="35036"/>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Lst>
        </p:spPr>
      </p:pic>
      <p:pic>
        <p:nvPicPr>
          <p:cNvPr id="28687"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87938" y="2462213"/>
            <a:ext cx="1362075" cy="4000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8"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80013" y="3111500"/>
            <a:ext cx="666750" cy="4937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89" name="Picture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06650" y="2619375"/>
            <a:ext cx="1409700" cy="6572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90" name="Picture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72150" y="4552950"/>
            <a:ext cx="1123950" cy="5857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8691" name="Picture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13463" y="3187700"/>
            <a:ext cx="1744662" cy="417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8692" name="Text Box 20"/>
          <p:cNvSpPr txBox="1">
            <a:spLocks noChangeArrowheads="1"/>
          </p:cNvSpPr>
          <p:nvPr/>
        </p:nvSpPr>
        <p:spPr bwMode="auto">
          <a:xfrm>
            <a:off x="182563" y="228600"/>
            <a:ext cx="8686800" cy="728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0800" tIns="50400" rIns="100800" bIns="5040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i="1" smtClean="0">
                <a:solidFill>
                  <a:srgbClr val="FFC000"/>
                </a:solidFill>
              </a:rPr>
              <a:t>Examples</a:t>
            </a:r>
            <a:r>
              <a:rPr lang="en-US" sz="3200" smtClean="0">
                <a:solidFill>
                  <a:srgbClr val="FFC000"/>
                </a:solidFill>
              </a:rPr>
              <a:t> of Buying Patterns</a:t>
            </a:r>
          </a:p>
        </p:txBody>
      </p:sp>
      <p:grpSp>
        <p:nvGrpSpPr>
          <p:cNvPr id="28693" name="Group 21"/>
          <p:cNvGrpSpPr>
            <a:grpSpLocks/>
          </p:cNvGrpSpPr>
          <p:nvPr/>
        </p:nvGrpSpPr>
        <p:grpSpPr bwMode="auto">
          <a:xfrm>
            <a:off x="327025" y="4240213"/>
            <a:ext cx="3738563" cy="261937"/>
            <a:chOff x="206" y="2671"/>
            <a:chExt cx="2355" cy="165"/>
          </a:xfrm>
        </p:grpSpPr>
        <p:grpSp>
          <p:nvGrpSpPr>
            <p:cNvPr id="28694" name="Group 22"/>
            <p:cNvGrpSpPr>
              <a:grpSpLocks/>
            </p:cNvGrpSpPr>
            <p:nvPr/>
          </p:nvGrpSpPr>
          <p:grpSpPr bwMode="auto">
            <a:xfrm>
              <a:off x="206" y="2671"/>
              <a:ext cx="2355" cy="165"/>
              <a:chOff x="206" y="2671"/>
              <a:chExt cx="2355" cy="165"/>
            </a:xfrm>
          </p:grpSpPr>
          <p:sp>
            <p:nvSpPr>
              <p:cNvPr id="28695" name="AutoShape 23"/>
              <p:cNvSpPr>
                <a:spLocks noChangeArrowheads="1"/>
              </p:cNvSpPr>
              <p:nvPr/>
            </p:nvSpPr>
            <p:spPr bwMode="auto">
              <a:xfrm>
                <a:off x="206" y="2671"/>
                <a:ext cx="601" cy="165"/>
              </a:xfrm>
              <a:prstGeom prst="roundRect">
                <a:avLst>
                  <a:gd name="adj" fmla="val 16667"/>
                </a:avLst>
              </a:prstGeom>
              <a:gradFill rotWithShape="0">
                <a:gsLst>
                  <a:gs pos="0">
                    <a:srgbClr val="9F010A"/>
                  </a:gs>
                  <a:gs pos="100000">
                    <a:srgbClr val="DF000A"/>
                  </a:gs>
                </a:gsLst>
                <a:lin ang="540000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smtClean="0">
                    <a:solidFill>
                      <a:srgbClr val="FFFFFF"/>
                    </a:solidFill>
                    <a:ea typeface="ＭＳ Ｐゴシック" charset="0"/>
                    <a:cs typeface="MS Gothic" charset="0"/>
                  </a:rPr>
                  <a:t>Fin Serv</a:t>
                </a:r>
              </a:p>
            </p:txBody>
          </p:sp>
          <p:sp>
            <p:nvSpPr>
              <p:cNvPr id="28696" name="AutoShape 24"/>
              <p:cNvSpPr>
                <a:spLocks noChangeArrowheads="1"/>
              </p:cNvSpPr>
              <p:nvPr/>
            </p:nvSpPr>
            <p:spPr bwMode="auto">
              <a:xfrm>
                <a:off x="834" y="2671"/>
                <a:ext cx="602" cy="165"/>
              </a:xfrm>
              <a:prstGeom prst="roundRect">
                <a:avLst>
                  <a:gd name="adj" fmla="val 16667"/>
                </a:avLst>
              </a:prstGeom>
              <a:gradFill rotWithShape="0">
                <a:gsLst>
                  <a:gs pos="0">
                    <a:srgbClr val="9F010A"/>
                  </a:gs>
                  <a:gs pos="100000">
                    <a:srgbClr val="DF000A"/>
                  </a:gs>
                </a:gsLst>
                <a:lin ang="540000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smtClean="0">
                    <a:solidFill>
                      <a:srgbClr val="FFFFFF"/>
                    </a:solidFill>
                    <a:ea typeface="ＭＳ Ｐゴシック" charset="0"/>
                    <a:cs typeface="MS Gothic" charset="0"/>
                  </a:rPr>
                  <a:t>Energy</a:t>
                </a:r>
              </a:p>
            </p:txBody>
          </p:sp>
          <p:sp>
            <p:nvSpPr>
              <p:cNvPr id="28697" name="AutoShape 25"/>
              <p:cNvSpPr>
                <a:spLocks noChangeArrowheads="1"/>
              </p:cNvSpPr>
              <p:nvPr/>
            </p:nvSpPr>
            <p:spPr bwMode="auto">
              <a:xfrm>
                <a:off x="1462" y="2671"/>
                <a:ext cx="549" cy="165"/>
              </a:xfrm>
              <a:prstGeom prst="roundRect">
                <a:avLst>
                  <a:gd name="adj" fmla="val 16667"/>
                </a:avLst>
              </a:prstGeom>
              <a:gradFill rotWithShape="0">
                <a:gsLst>
                  <a:gs pos="0">
                    <a:srgbClr val="9F010A"/>
                  </a:gs>
                  <a:gs pos="100000">
                    <a:srgbClr val="DF000A"/>
                  </a:gs>
                </a:gsLst>
                <a:lin ang="540000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smtClean="0">
                    <a:solidFill>
                      <a:srgbClr val="FFFFFF"/>
                    </a:solidFill>
                    <a:ea typeface="ＭＳ Ｐゴシック" charset="0"/>
                    <a:cs typeface="MS Gothic" charset="0"/>
                  </a:rPr>
                  <a:t>Healthcare</a:t>
                </a:r>
              </a:p>
            </p:txBody>
          </p:sp>
          <p:sp>
            <p:nvSpPr>
              <p:cNvPr id="28698" name="AutoShape 26"/>
              <p:cNvSpPr>
                <a:spLocks noChangeArrowheads="1"/>
              </p:cNvSpPr>
              <p:nvPr/>
            </p:nvSpPr>
            <p:spPr bwMode="auto">
              <a:xfrm>
                <a:off x="2039" y="2671"/>
                <a:ext cx="522" cy="165"/>
              </a:xfrm>
              <a:prstGeom prst="roundRect">
                <a:avLst>
                  <a:gd name="adj" fmla="val 16667"/>
                </a:avLst>
              </a:prstGeom>
              <a:gradFill rotWithShape="0">
                <a:gsLst>
                  <a:gs pos="0">
                    <a:srgbClr val="9F010A"/>
                  </a:gs>
                  <a:gs pos="100000">
                    <a:srgbClr val="DF000A"/>
                  </a:gs>
                </a:gsLst>
                <a:lin ang="5400000" scaled="1"/>
              </a:gra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000" smtClean="0">
                    <a:solidFill>
                      <a:srgbClr val="FFFFFF"/>
                    </a:solidFill>
                    <a:ea typeface="ＭＳ Ｐゴシック" charset="0"/>
                    <a:cs typeface="MS Gothic" charset="0"/>
                  </a:rPr>
                  <a:t>Government</a:t>
                </a:r>
              </a:p>
            </p:txBody>
          </p:sp>
        </p:grpSp>
      </p:grpSp>
      <p:graphicFrame>
        <p:nvGraphicFramePr>
          <p:cNvPr id="28699" name="Group 27"/>
          <p:cNvGraphicFramePr>
            <a:graphicFrameLocks noGrp="1"/>
          </p:cNvGraphicFramePr>
          <p:nvPr/>
        </p:nvGraphicFramePr>
        <p:xfrm>
          <a:off x="323850" y="4532313"/>
          <a:ext cx="3744913" cy="2150589"/>
        </p:xfrm>
        <a:graphic>
          <a:graphicData uri="http://schemas.openxmlformats.org/drawingml/2006/table">
            <a:tbl>
              <a:tblPr/>
              <a:tblGrid>
                <a:gridCol w="966788"/>
                <a:gridCol w="987425"/>
                <a:gridCol w="895350"/>
                <a:gridCol w="895350"/>
              </a:tblGrid>
              <a:tr h="153988">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FINRA</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FERC</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HIPAA</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FRCP</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r>
              <a:tr h="382588">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SEC</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NERC</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State of Oregon</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r>
              <a:tr h="368300">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FSA</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CFTC</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6580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457200" rtl="0" eaLnBrk="1" fontAlgn="base" latinLnBrk="0" hangingPunct="0">
                        <a:lnSpc>
                          <a:spcPct val="76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Florida GRS</a:t>
                      </a:r>
                    </a:p>
                  </a:txBody>
                  <a:tcPr marL="34560" marR="34560" marT="6573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r>
              <a:tr h="382588">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GLBA</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NFA</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White House Mandate</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r>
              <a:tr h="382588">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SOX</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CBCBCB"/>
                    </a:solidFill>
                  </a:tcPr>
                </a:tc>
              </a:tr>
              <a:tr h="385763">
                <a:tc>
                  <a:txBody>
                    <a:bodyPr/>
                    <a:lstStyle/>
                    <a:p>
                      <a:pPr marL="0" marR="0" lvl="0" indent="0" algn="ctr" defTabSz="457200" rtl="0" eaLnBrk="1" fontAlgn="base" latinLnBrk="0" hangingPunct="1">
                        <a:lnSpc>
                          <a:spcPct val="81000"/>
                        </a:lnSpc>
                        <a:spcBef>
                          <a:spcPct val="0"/>
                        </a:spcBef>
                        <a:spcAft>
                          <a:spcPct val="0"/>
                        </a:spcAft>
                        <a:buClrTx/>
                        <a:buSzPct val="100000"/>
                        <a:buFontTx/>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kumimoji="0" lang="en-US" sz="900" b="0" i="0" u="none" strike="noStrike" cap="none" normalizeH="0" baseline="0">
                          <a:ln>
                            <a:noFill/>
                          </a:ln>
                          <a:solidFill>
                            <a:srgbClr val="000000"/>
                          </a:solidFill>
                          <a:effectLst/>
                          <a:latin typeface="Arial" charset="0"/>
                          <a:ea typeface="ＭＳ Ｐゴシック" charset="0"/>
                          <a:cs typeface="MS Gothic" charset="0"/>
                        </a:rPr>
                        <a:t>IIROC</a:t>
                      </a:r>
                    </a:p>
                  </a:txBody>
                  <a:tcPr marL="34560" marR="34560" marT="44226"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457200" rtl="0" eaLnBrk="1" fontAlgn="base" latinLnBrk="0" hangingPunct="1">
                        <a:lnSpc>
                          <a:spcPct val="93000"/>
                        </a:lnSpc>
                        <a:spcBef>
                          <a:spcPts val="1500"/>
                        </a:spcBef>
                        <a:spcAft>
                          <a:spcPct val="0"/>
                        </a:spcAft>
                        <a:buClr>
                          <a:srgbClr val="FFFFFF"/>
                        </a:buClr>
                        <a:buSzPct val="100000"/>
                        <a:buFont typeface="Arial" charset="0"/>
                        <a:buNone/>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kumimoji="0" lang="en-GB" sz="2400" b="0" i="0" u="none" strike="noStrike" cap="none" normalizeH="0" baseline="0">
                        <a:ln>
                          <a:noFill/>
                        </a:ln>
                        <a:solidFill>
                          <a:srgbClr val="000000"/>
                        </a:solidFill>
                        <a:effectLst/>
                        <a:latin typeface="Arial" charset="0"/>
                        <a:ea typeface="ＭＳ Ｐゴシック" charset="0"/>
                        <a:cs typeface="MS Gothic" charset="0"/>
                      </a:endParaRPr>
                    </a:p>
                  </a:txBody>
                  <a:tcPr marL="34560" marR="34560" marT="57168" marB="0" anchor="ctr" horzOverflow="overflow">
                    <a:lnL w="11520" cap="flat" cmpd="sng" algn="ctr">
                      <a:solidFill>
                        <a:srgbClr val="000000"/>
                      </a:solidFill>
                      <a:prstDash val="solid"/>
                      <a:round/>
                      <a:headEnd type="none" w="med" len="med"/>
                      <a:tailEnd type="none" w="med" len="med"/>
                    </a:lnL>
                    <a:lnR w="11520" cap="flat" cmpd="sng" algn="ctr">
                      <a:solidFill>
                        <a:srgbClr val="000000"/>
                      </a:solidFill>
                      <a:prstDash val="solid"/>
                      <a:round/>
                      <a:headEnd type="none" w="med" len="med"/>
                      <a:tailEnd type="none" w="med" len="med"/>
                    </a:lnR>
                    <a:lnT w="11520" cap="flat" cmpd="sng" algn="ctr">
                      <a:solidFill>
                        <a:srgbClr val="000000"/>
                      </a:solidFill>
                      <a:prstDash val="solid"/>
                      <a:round/>
                      <a:headEnd type="none" w="med" len="med"/>
                      <a:tailEnd type="none" w="med" len="med"/>
                    </a:lnT>
                    <a:lnB w="11520" cap="flat" cmpd="sng" algn="ctr">
                      <a:solidFill>
                        <a:srgbClr val="000000"/>
                      </a:solidFill>
                      <a:prstDash val="solid"/>
                      <a:round/>
                      <a:headEnd type="none" w="med" len="med"/>
                      <a:tailEnd type="none" w="med" len="med"/>
                    </a:lnB>
                    <a:lnTlToBr>
                      <a:noFill/>
                    </a:lnTlToBr>
                    <a:lnBlToTr>
                      <a:noFill/>
                    </a:lnBlToTr>
                    <a:solidFill>
                      <a:srgbClr val="E7E7E7"/>
                    </a:solidFill>
                  </a:tcPr>
                </a:tc>
              </a:tr>
            </a:tbl>
          </a:graphicData>
        </a:graphic>
      </p:graphicFrame>
      <p:sp>
        <p:nvSpPr>
          <p:cNvPr id="28782" name="Text Box 110"/>
          <p:cNvSpPr txBox="1">
            <a:spLocks noChangeArrowheads="1"/>
          </p:cNvSpPr>
          <p:nvPr/>
        </p:nvSpPr>
        <p:spPr bwMode="auto">
          <a:xfrm>
            <a:off x="255588" y="-522288"/>
            <a:ext cx="4005262" cy="738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lvl1pPr marL="9664700">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1pPr>
            <a:lvl2pPr>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2pPr>
            <a:lvl3pPr>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3pPr>
            <a:lvl4pPr>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4pPr>
            <a:lvl5pPr>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9850438" algn="l"/>
                <a:tab pos="10264775" algn="l"/>
                <a:tab pos="10679113" algn="l"/>
                <a:tab pos="11093450" algn="l"/>
                <a:tab pos="11507788" algn="l"/>
                <a:tab pos="11922125" algn="l"/>
                <a:tab pos="12336463" algn="l"/>
                <a:tab pos="12750800" algn="l"/>
                <a:tab pos="13165138" algn="l"/>
                <a:tab pos="13579475" algn="l"/>
                <a:tab pos="13993813" algn="l"/>
                <a:tab pos="14408150" algn="l"/>
                <a:tab pos="14822488" algn="l"/>
                <a:tab pos="15236825" algn="l"/>
                <a:tab pos="15651163" algn="l"/>
                <a:tab pos="16065500" algn="l"/>
                <a:tab pos="16479838" algn="l"/>
                <a:tab pos="16894175" algn="l"/>
                <a:tab pos="17308513" algn="l"/>
                <a:tab pos="17722850" algn="l"/>
              </a:tabLst>
              <a:defRPr sz="2400">
                <a:solidFill>
                  <a:srgbClr val="000000"/>
                </a:solidFill>
                <a:latin typeface="Arial" charset="0"/>
                <a:ea typeface="ＭＳ Ｐゴシック" charset="0"/>
                <a:cs typeface="MS Gothic" charset="0"/>
              </a:defRPr>
            </a:lvl9pPr>
          </a:lstStyle>
          <a:p>
            <a:pPr defTabSz="457200">
              <a:lnSpc>
                <a:spcPct val="95000"/>
              </a:lnSpc>
              <a:spcBef>
                <a:spcPts val="450"/>
              </a:spcBef>
              <a:buClr>
                <a:srgbClr val="FFFFFF"/>
              </a:buClr>
              <a:buSzPct val="100000"/>
              <a:buFont typeface="Arial" charset="0"/>
              <a:buChar char="▪"/>
            </a:pPr>
            <a:r>
              <a:rPr lang="en-US" sz="1800" smtClean="0">
                <a:solidFill>
                  <a:srgbClr val="00B0F0"/>
                </a:solidFill>
              </a:rPr>
              <a:t>Actiance supports this today</a:t>
            </a:r>
          </a:p>
        </p:txBody>
      </p:sp>
      <p:sp>
        <p:nvSpPr>
          <p:cNvPr id="28783" name="Text Box 111"/>
          <p:cNvSpPr txBox="1">
            <a:spLocks noChangeArrowheads="1"/>
          </p:cNvSpPr>
          <p:nvPr/>
        </p:nvSpPr>
        <p:spPr bwMode="auto">
          <a:xfrm>
            <a:off x="71438" y="6551613"/>
            <a:ext cx="4500562"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marL="231775" indent="-231775">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1pPr>
            <a:lvl2pPr>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2pPr>
            <a:lvl3pPr>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3pPr>
            <a:lvl4pPr>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4pPr>
            <a:lvl5pPr>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231775" algn="l"/>
                <a:tab pos="685800" algn="l"/>
                <a:tab pos="1141413" algn="l"/>
                <a:tab pos="1597025" algn="l"/>
                <a:tab pos="2052638" algn="l"/>
                <a:tab pos="2508250" algn="l"/>
                <a:tab pos="2963863" algn="l"/>
                <a:tab pos="3419475" algn="l"/>
                <a:tab pos="3875088" algn="l"/>
                <a:tab pos="4330700" algn="l"/>
                <a:tab pos="4786313" algn="l"/>
                <a:tab pos="5241925" algn="l"/>
                <a:tab pos="5697538" algn="l"/>
                <a:tab pos="6153150" algn="l"/>
                <a:tab pos="6608763" algn="l"/>
                <a:tab pos="7064375" algn="l"/>
                <a:tab pos="7519988" algn="l"/>
                <a:tab pos="7975600" algn="l"/>
                <a:tab pos="8431213" algn="l"/>
                <a:tab pos="8886825" algn="l"/>
                <a:tab pos="9342438" algn="l"/>
              </a:tabLst>
              <a:defRPr sz="2400">
                <a:solidFill>
                  <a:srgbClr val="000000"/>
                </a:solidFill>
                <a:latin typeface="Arial" charset="0"/>
                <a:ea typeface="ＭＳ Ｐゴシック" charset="0"/>
                <a:cs typeface="MS Gothic" charset="0"/>
              </a:defRPr>
            </a:lvl9pPr>
          </a:lstStyle>
          <a:p>
            <a:pPr defTabSz="457200">
              <a:spcBef>
                <a:spcPts val="450"/>
              </a:spcBef>
              <a:buClr>
                <a:srgbClr val="00649D"/>
              </a:buClr>
              <a:buSzPct val="100000"/>
              <a:buFont typeface="Arial" charset="0"/>
              <a:buChar char="•"/>
            </a:pPr>
            <a:r>
              <a:rPr lang="en-US" sz="1600" smtClean="0">
                <a:solidFill>
                  <a:srgbClr val="FFFFFF"/>
                </a:solidFill>
                <a:cs typeface="MS PGothic" charset="0"/>
              </a:rPr>
              <a:t>Actiance Vantage solution </a:t>
            </a:r>
          </a:p>
        </p:txBody>
      </p:sp>
    </p:spTree>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155575" y="304800"/>
            <a:ext cx="7464425" cy="2009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Social Business Reference Architecture</a:t>
            </a:r>
            <a:br>
              <a:rPr lang="en-US" sz="3200" smtClean="0">
                <a:solidFill>
                  <a:srgbClr val="FFC000"/>
                </a:solidFill>
              </a:rPr>
            </a:br>
            <a:r>
              <a:rPr lang="en-US" sz="2200" smtClean="0">
                <a:solidFill>
                  <a:srgbClr val="FFC000"/>
                </a:solidFill>
              </a:rPr>
              <a:t>Describes the capabilities available from IBM and IBM Business Partners to implement social business solutions</a:t>
            </a:r>
            <a:br>
              <a:rPr lang="en-US" sz="2200" smtClean="0">
                <a:solidFill>
                  <a:srgbClr val="FFC000"/>
                </a:solidFill>
              </a:rPr>
            </a:br>
            <a:r>
              <a:rPr lang="en-US" sz="3200" smtClean="0">
                <a:solidFill>
                  <a:srgbClr val="FFC000"/>
                </a:solidFill>
              </a:rPr>
              <a:t/>
            </a:r>
            <a:br>
              <a:rPr lang="en-US" sz="3200" smtClean="0">
                <a:solidFill>
                  <a:srgbClr val="FFC000"/>
                </a:solidFill>
              </a:rPr>
            </a:br>
            <a:endParaRPr lang="en-US" sz="3200" smtClean="0">
              <a:solidFill>
                <a:srgbClr val="FFC000"/>
              </a:solidFill>
            </a:endParaRPr>
          </a:p>
        </p:txBody>
      </p:sp>
      <p:sp>
        <p:nvSpPr>
          <p:cNvPr id="29698" name="Rectangle 2"/>
          <p:cNvSpPr>
            <a:spLocks noChangeArrowheads="1"/>
          </p:cNvSpPr>
          <p:nvPr/>
        </p:nvSpPr>
        <p:spPr bwMode="auto">
          <a:xfrm>
            <a:off x="4540250" y="4214813"/>
            <a:ext cx="2820988" cy="579437"/>
          </a:xfrm>
          <a:prstGeom prst="rect">
            <a:avLst/>
          </a:prstGeom>
          <a:solidFill>
            <a:srgbClr val="FFFF66"/>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smtClean="0">
                <a:solidFill>
                  <a:srgbClr val="000000"/>
                </a:solidFill>
                <a:ea typeface="ＭＳ Ｐゴシック" charset="0"/>
                <a:cs typeface="MS Gothic" charset="0"/>
              </a:rPr>
              <a:t>Governance, Compliance </a:t>
            </a:r>
            <a:br>
              <a:rPr lang="en-US" sz="1200" smtClean="0">
                <a:solidFill>
                  <a:srgbClr val="000000"/>
                </a:solidFill>
                <a:ea typeface="ＭＳ Ｐゴシック" charset="0"/>
                <a:cs typeface="MS Gothic" charset="0"/>
              </a:rPr>
            </a:br>
            <a:r>
              <a:rPr lang="en-US" sz="1200" smtClean="0">
                <a:solidFill>
                  <a:srgbClr val="000000"/>
                </a:solidFill>
                <a:ea typeface="ＭＳ Ｐゴシック" charset="0"/>
                <a:cs typeface="MS Gothic" charset="0"/>
              </a:rPr>
              <a:t>and Security</a:t>
            </a:r>
          </a:p>
        </p:txBody>
      </p:sp>
      <p:sp>
        <p:nvSpPr>
          <p:cNvPr id="29699" name="Rectangle 3"/>
          <p:cNvSpPr>
            <a:spLocks noChangeArrowheads="1"/>
          </p:cNvSpPr>
          <p:nvPr/>
        </p:nvSpPr>
        <p:spPr bwMode="auto">
          <a:xfrm>
            <a:off x="1727200" y="4214813"/>
            <a:ext cx="2813050" cy="579437"/>
          </a:xfrm>
          <a:prstGeom prst="rect">
            <a:avLst/>
          </a:prstGeom>
          <a:solidFill>
            <a:srgbClr val="FFFF66"/>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smtClean="0">
                <a:solidFill>
                  <a:srgbClr val="000000"/>
                </a:solidFill>
                <a:ea typeface="ＭＳ Ｐゴシック" charset="0"/>
                <a:cs typeface="MS Gothic" charset="0"/>
              </a:rPr>
              <a:t>Identity Integration </a:t>
            </a:r>
            <a:br>
              <a:rPr lang="en-US" sz="1200" smtClean="0">
                <a:solidFill>
                  <a:srgbClr val="000000"/>
                </a:solidFill>
                <a:ea typeface="ＭＳ Ｐゴシック" charset="0"/>
                <a:cs typeface="MS Gothic" charset="0"/>
              </a:rPr>
            </a:br>
            <a:r>
              <a:rPr lang="en-US" sz="1200" smtClean="0">
                <a:solidFill>
                  <a:srgbClr val="000000"/>
                </a:solidFill>
                <a:ea typeface="ＭＳ Ｐゴシック" charset="0"/>
                <a:cs typeface="MS Gothic" charset="0"/>
              </a:rPr>
              <a:t>and Management</a:t>
            </a:r>
          </a:p>
        </p:txBody>
      </p:sp>
      <p:sp>
        <p:nvSpPr>
          <p:cNvPr id="29700" name="Rectangle 4"/>
          <p:cNvSpPr>
            <a:spLocks noChangeArrowheads="1"/>
          </p:cNvSpPr>
          <p:nvPr/>
        </p:nvSpPr>
        <p:spPr bwMode="auto">
          <a:xfrm>
            <a:off x="1727200" y="3235325"/>
            <a:ext cx="5635625" cy="971550"/>
          </a:xfrm>
          <a:prstGeom prst="rect">
            <a:avLst/>
          </a:prstGeom>
          <a:solidFill>
            <a:srgbClr val="FFFF66"/>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9701" name="Rectangle 5"/>
          <p:cNvSpPr>
            <a:spLocks noChangeArrowheads="1"/>
          </p:cNvSpPr>
          <p:nvPr/>
        </p:nvSpPr>
        <p:spPr bwMode="auto">
          <a:xfrm>
            <a:off x="1808163" y="3340100"/>
            <a:ext cx="1755775" cy="376238"/>
          </a:xfrm>
          <a:prstGeom prst="rect">
            <a:avLst/>
          </a:prstGeom>
          <a:solidFill>
            <a:srgbClr val="CC9900">
              <a:alpha val="29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Interaction</a:t>
            </a:r>
          </a:p>
        </p:txBody>
      </p:sp>
      <p:sp>
        <p:nvSpPr>
          <p:cNvPr id="29702" name="Rectangle 6"/>
          <p:cNvSpPr>
            <a:spLocks noChangeArrowheads="1"/>
          </p:cNvSpPr>
          <p:nvPr/>
        </p:nvSpPr>
        <p:spPr bwMode="auto">
          <a:xfrm>
            <a:off x="3663950" y="3340100"/>
            <a:ext cx="1755775" cy="376238"/>
          </a:xfrm>
          <a:prstGeom prst="rect">
            <a:avLst/>
          </a:prstGeom>
          <a:solidFill>
            <a:srgbClr val="CC9900">
              <a:alpha val="29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Content</a:t>
            </a:r>
          </a:p>
        </p:txBody>
      </p:sp>
      <p:sp>
        <p:nvSpPr>
          <p:cNvPr id="29703" name="Rectangle 7"/>
          <p:cNvSpPr>
            <a:spLocks noChangeArrowheads="1"/>
          </p:cNvSpPr>
          <p:nvPr/>
        </p:nvSpPr>
        <p:spPr bwMode="auto">
          <a:xfrm>
            <a:off x="5521325" y="3340100"/>
            <a:ext cx="1755775" cy="376238"/>
          </a:xfrm>
          <a:prstGeom prst="rect">
            <a:avLst/>
          </a:prstGeom>
          <a:solidFill>
            <a:srgbClr val="CC9900">
              <a:alpha val="29999"/>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Insight</a:t>
            </a:r>
          </a:p>
        </p:txBody>
      </p:sp>
      <p:sp>
        <p:nvSpPr>
          <p:cNvPr id="29704" name="Text Box 8"/>
          <p:cNvSpPr txBox="1">
            <a:spLocks noChangeArrowheads="1"/>
          </p:cNvSpPr>
          <p:nvPr/>
        </p:nvSpPr>
        <p:spPr bwMode="auto">
          <a:xfrm>
            <a:off x="2382838" y="3754438"/>
            <a:ext cx="4478337"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1152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buSzPct val="100000"/>
            </a:pPr>
            <a:r>
              <a:rPr lang="en-US" sz="1300" b="1" smtClean="0"/>
              <a:t>Social Business Foundation Technologies</a:t>
            </a:r>
          </a:p>
          <a:p>
            <a:pPr algn="ctr" defTabSz="457200">
              <a:buSzPct val="100000"/>
            </a:pPr>
            <a:r>
              <a:rPr lang="en-US" sz="1100" b="1" i="1" smtClean="0"/>
              <a:t>Enable data capture, analysis and collaboration</a:t>
            </a:r>
          </a:p>
        </p:txBody>
      </p:sp>
      <p:sp>
        <p:nvSpPr>
          <p:cNvPr id="29705" name="Rectangle 9"/>
          <p:cNvSpPr>
            <a:spLocks noChangeArrowheads="1"/>
          </p:cNvSpPr>
          <p:nvPr/>
        </p:nvSpPr>
        <p:spPr bwMode="auto">
          <a:xfrm>
            <a:off x="1727200" y="2797175"/>
            <a:ext cx="5635625" cy="427038"/>
          </a:xfrm>
          <a:prstGeom prst="rect">
            <a:avLst/>
          </a:prstGeom>
          <a:solidFill>
            <a:srgbClr val="FFFF66"/>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9706" name="Text Box 10"/>
          <p:cNvSpPr txBox="1">
            <a:spLocks noChangeArrowheads="1"/>
          </p:cNvSpPr>
          <p:nvPr/>
        </p:nvSpPr>
        <p:spPr bwMode="auto">
          <a:xfrm>
            <a:off x="2217738" y="2913063"/>
            <a:ext cx="4727575" cy="217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1044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1500"/>
              </a:spcBef>
              <a:buSzPct val="100000"/>
            </a:pPr>
            <a:r>
              <a:rPr lang="en-US" sz="1200" b="1" smtClean="0"/>
              <a:t>User Experience and Mobility</a:t>
            </a:r>
          </a:p>
        </p:txBody>
      </p:sp>
      <p:sp>
        <p:nvSpPr>
          <p:cNvPr id="29707" name="Rectangle 11"/>
          <p:cNvSpPr>
            <a:spLocks noChangeArrowheads="1"/>
          </p:cNvSpPr>
          <p:nvPr/>
        </p:nvSpPr>
        <p:spPr bwMode="auto">
          <a:xfrm>
            <a:off x="368300" y="1679575"/>
            <a:ext cx="1244600" cy="4230688"/>
          </a:xfrm>
          <a:prstGeom prst="rect">
            <a:avLst/>
          </a:prstGeom>
          <a:solidFill>
            <a:srgbClr val="CCFFCC"/>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lIns="84600" tIns="51120" rIns="84600" bIns="39600" anchor="ctr"/>
          <a:lstStyle/>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000000"/>
                </a:solidFill>
                <a:ea typeface="ＭＳ Ｐゴシック" charset="0"/>
                <a:cs typeface="MS Gothic" charset="0"/>
              </a:rPr>
              <a:t>Solution planning, design and development</a:t>
            </a:r>
          </a:p>
        </p:txBody>
      </p:sp>
      <p:sp>
        <p:nvSpPr>
          <p:cNvPr id="29708" name="Rectangle 12"/>
          <p:cNvSpPr>
            <a:spLocks noChangeArrowheads="1"/>
          </p:cNvSpPr>
          <p:nvPr/>
        </p:nvSpPr>
        <p:spPr bwMode="auto">
          <a:xfrm>
            <a:off x="7473950" y="1679575"/>
            <a:ext cx="1244600" cy="4230688"/>
          </a:xfrm>
          <a:prstGeom prst="rect">
            <a:avLst/>
          </a:prstGeom>
          <a:solidFill>
            <a:srgbClr val="CCFFCC"/>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lIns="84600" tIns="51120" rIns="84600" bIns="39600" anchor="ctr"/>
          <a:lstStyle/>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300" smtClean="0">
                <a:solidFill>
                  <a:srgbClr val="000000"/>
                </a:solidFill>
                <a:ea typeface="ＭＳ Ｐゴシック" charset="0"/>
                <a:cs typeface="MS Gothic" charset="0"/>
              </a:rPr>
              <a:t>Solution delivery and management </a:t>
            </a:r>
          </a:p>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1100" i="1" smtClean="0">
              <a:solidFill>
                <a:srgbClr val="000000"/>
              </a:solidFill>
              <a:ea typeface="ＭＳ Ｐゴシック" charset="0"/>
              <a:cs typeface="MS Gothic" charset="0"/>
            </a:endParaRPr>
          </a:p>
          <a:p>
            <a:pPr algn="ct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100" i="1" smtClean="0">
                <a:solidFill>
                  <a:srgbClr val="000000"/>
                </a:solidFill>
                <a:ea typeface="ＭＳ Ｐゴシック" charset="0"/>
                <a:cs typeface="MS Gothic" charset="0"/>
              </a:rPr>
              <a:t>Hybrid model supporting cloud and on premises components</a:t>
            </a:r>
          </a:p>
        </p:txBody>
      </p:sp>
      <p:sp>
        <p:nvSpPr>
          <p:cNvPr id="29709" name="Rectangle 13"/>
          <p:cNvSpPr>
            <a:spLocks noChangeArrowheads="1"/>
          </p:cNvSpPr>
          <p:nvPr/>
        </p:nvSpPr>
        <p:spPr bwMode="auto">
          <a:xfrm>
            <a:off x="1727200" y="1676400"/>
            <a:ext cx="5635625" cy="987425"/>
          </a:xfrm>
          <a:prstGeom prst="rect">
            <a:avLst/>
          </a:prstGeom>
          <a:solidFill>
            <a:srgbClr val="CCCCFF"/>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9710" name="Text Box 14"/>
          <p:cNvSpPr txBox="1">
            <a:spLocks noChangeArrowheads="1"/>
          </p:cNvSpPr>
          <p:nvPr/>
        </p:nvSpPr>
        <p:spPr bwMode="auto">
          <a:xfrm>
            <a:off x="2217738" y="2214563"/>
            <a:ext cx="4727575"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1152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buSzPct val="100000"/>
            </a:pPr>
            <a:r>
              <a:rPr lang="en-US" sz="1300" b="1" smtClean="0"/>
              <a:t>Social Business Solutions</a:t>
            </a:r>
          </a:p>
          <a:p>
            <a:pPr algn="ctr" defTabSz="457200">
              <a:buSzPct val="100000"/>
            </a:pPr>
            <a:r>
              <a:rPr lang="en-US" sz="1100" b="1" i="1" smtClean="0"/>
              <a:t>Transform business processes using social technologies</a:t>
            </a:r>
          </a:p>
        </p:txBody>
      </p:sp>
      <p:sp>
        <p:nvSpPr>
          <p:cNvPr id="29711" name="Rectangle 15"/>
          <p:cNvSpPr>
            <a:spLocks noChangeArrowheads="1"/>
          </p:cNvSpPr>
          <p:nvPr/>
        </p:nvSpPr>
        <p:spPr bwMode="auto">
          <a:xfrm>
            <a:off x="1727200" y="4929188"/>
            <a:ext cx="5635625" cy="985837"/>
          </a:xfrm>
          <a:prstGeom prst="rect">
            <a:avLst/>
          </a:prstGeom>
          <a:solidFill>
            <a:srgbClr val="99CCFF"/>
          </a:solidFill>
          <a:ln>
            <a:noFill/>
          </a:ln>
          <a:effectLst>
            <a:outerShdw blurRad="63500" dist="25965" dir="2700000" algn="ctr" rotWithShape="0">
              <a:srgbClr val="808080">
                <a:alpha val="30038"/>
              </a:srgbClr>
            </a:outerShdw>
          </a:effectLst>
          <a:extLst>
            <a:ext uri="{91240B29-F687-4f45-9708-019B960494DF}">
              <a14:hiddenLine xmlns:a14="http://schemas.microsoft.com/office/drawing/2010/main" w="21600">
                <a:solidFill>
                  <a:srgbClr val="808080"/>
                </a:solidFill>
                <a:round/>
                <a:headEnd/>
                <a:tailEnd/>
              </a14:hiddenLine>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29712" name="Text Box 16"/>
          <p:cNvSpPr txBox="1">
            <a:spLocks noChangeArrowheads="1"/>
          </p:cNvSpPr>
          <p:nvPr/>
        </p:nvSpPr>
        <p:spPr bwMode="auto">
          <a:xfrm>
            <a:off x="2217738" y="5464175"/>
            <a:ext cx="4727575"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11520" rIns="0" bIns="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buSzPct val="100000"/>
            </a:pPr>
            <a:r>
              <a:rPr lang="en-US" sz="1300" b="1" smtClean="0"/>
              <a:t>Cooperative Application Technologies</a:t>
            </a:r>
          </a:p>
          <a:p>
            <a:pPr algn="ctr" defTabSz="457200">
              <a:buSzPct val="100000"/>
            </a:pPr>
            <a:r>
              <a:rPr lang="en-US" sz="1100" b="1" i="1" smtClean="0"/>
              <a:t>Integrate business functions with the social infrastructure</a:t>
            </a:r>
          </a:p>
        </p:txBody>
      </p:sp>
      <p:sp>
        <p:nvSpPr>
          <p:cNvPr id="29713" name="Rectangle 17"/>
          <p:cNvSpPr>
            <a:spLocks noChangeArrowheads="1"/>
          </p:cNvSpPr>
          <p:nvPr/>
        </p:nvSpPr>
        <p:spPr bwMode="auto">
          <a:xfrm>
            <a:off x="1808163" y="5038725"/>
            <a:ext cx="1755775" cy="376238"/>
          </a:xfrm>
          <a:prstGeom prst="rect">
            <a:avLst/>
          </a:prstGeom>
          <a:solidFill>
            <a:srgbClr val="6699CC">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Business process management</a:t>
            </a:r>
          </a:p>
        </p:txBody>
      </p:sp>
      <p:sp>
        <p:nvSpPr>
          <p:cNvPr id="29714" name="Rectangle 18"/>
          <p:cNvSpPr>
            <a:spLocks noChangeArrowheads="1"/>
          </p:cNvSpPr>
          <p:nvPr/>
        </p:nvSpPr>
        <p:spPr bwMode="auto">
          <a:xfrm>
            <a:off x="3663950" y="5038725"/>
            <a:ext cx="1755775" cy="376238"/>
          </a:xfrm>
          <a:prstGeom prst="rect">
            <a:avLst/>
          </a:prstGeom>
          <a:solidFill>
            <a:srgbClr val="6699CC">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Information management</a:t>
            </a:r>
          </a:p>
        </p:txBody>
      </p:sp>
      <p:sp>
        <p:nvSpPr>
          <p:cNvPr id="29715" name="Rectangle 19"/>
          <p:cNvSpPr>
            <a:spLocks noChangeArrowheads="1"/>
          </p:cNvSpPr>
          <p:nvPr/>
        </p:nvSpPr>
        <p:spPr bwMode="auto">
          <a:xfrm>
            <a:off x="5521325" y="5038725"/>
            <a:ext cx="1755775" cy="376238"/>
          </a:xfrm>
          <a:prstGeom prst="rect">
            <a:avLst/>
          </a:prstGeom>
          <a:solidFill>
            <a:srgbClr val="6699CC">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Business analytics</a:t>
            </a:r>
            <a:br>
              <a:rPr lang="en-US" sz="1200" b="1" smtClean="0">
                <a:solidFill>
                  <a:srgbClr val="000000"/>
                </a:solidFill>
                <a:ea typeface="ＭＳ Ｐゴシック" charset="0"/>
                <a:cs typeface="Arial Unicode MS" charset="0"/>
              </a:rPr>
            </a:br>
            <a:r>
              <a:rPr lang="en-US" sz="1200" b="1" smtClean="0">
                <a:solidFill>
                  <a:srgbClr val="000000"/>
                </a:solidFill>
                <a:ea typeface="ＭＳ Ｐゴシック" charset="0"/>
                <a:cs typeface="Arial Unicode MS" charset="0"/>
              </a:rPr>
              <a:t>and optimization</a:t>
            </a:r>
          </a:p>
        </p:txBody>
      </p:sp>
      <p:sp>
        <p:nvSpPr>
          <p:cNvPr id="29716" name="Rectangle 20"/>
          <p:cNvSpPr>
            <a:spLocks noChangeArrowheads="1"/>
          </p:cNvSpPr>
          <p:nvPr/>
        </p:nvSpPr>
        <p:spPr bwMode="auto">
          <a:xfrm>
            <a:off x="1808163" y="1765300"/>
            <a:ext cx="1755775" cy="376238"/>
          </a:xfrm>
          <a:prstGeom prst="rect">
            <a:avLst/>
          </a:prstGeom>
          <a:solidFill>
            <a:srgbClr val="9999CC">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Roles</a:t>
            </a:r>
          </a:p>
        </p:txBody>
      </p:sp>
      <p:sp>
        <p:nvSpPr>
          <p:cNvPr id="29717" name="Rectangle 21"/>
          <p:cNvSpPr>
            <a:spLocks noChangeArrowheads="1"/>
          </p:cNvSpPr>
          <p:nvPr/>
        </p:nvSpPr>
        <p:spPr bwMode="auto">
          <a:xfrm>
            <a:off x="3663950" y="1765300"/>
            <a:ext cx="1755775" cy="376238"/>
          </a:xfrm>
          <a:prstGeom prst="rect">
            <a:avLst/>
          </a:prstGeom>
          <a:solidFill>
            <a:srgbClr val="9999CC">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Processes</a:t>
            </a:r>
          </a:p>
        </p:txBody>
      </p:sp>
      <p:sp>
        <p:nvSpPr>
          <p:cNvPr id="29718" name="Rectangle 22"/>
          <p:cNvSpPr>
            <a:spLocks noChangeArrowheads="1"/>
          </p:cNvSpPr>
          <p:nvPr/>
        </p:nvSpPr>
        <p:spPr bwMode="auto">
          <a:xfrm>
            <a:off x="5521325" y="1765300"/>
            <a:ext cx="1755775" cy="376238"/>
          </a:xfrm>
          <a:prstGeom prst="rect">
            <a:avLst/>
          </a:prstGeom>
          <a:solidFill>
            <a:srgbClr val="9999CC">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Applications</a:t>
            </a:r>
          </a:p>
        </p:txBody>
      </p:sp>
      <p:sp>
        <p:nvSpPr>
          <p:cNvPr id="29719" name="Rectangle 23"/>
          <p:cNvSpPr>
            <a:spLocks noChangeArrowheads="1"/>
          </p:cNvSpPr>
          <p:nvPr/>
        </p:nvSpPr>
        <p:spPr bwMode="auto">
          <a:xfrm>
            <a:off x="439738" y="1765300"/>
            <a:ext cx="1096962" cy="376238"/>
          </a:xfrm>
          <a:prstGeom prst="rect">
            <a:avLst/>
          </a:prstGeom>
          <a:solidFill>
            <a:srgbClr val="99CC99">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5004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200" b="1" smtClean="0">
                <a:solidFill>
                  <a:srgbClr val="000000"/>
                </a:solidFill>
                <a:ea typeface="ＭＳ Ｐゴシック" charset="0"/>
                <a:cs typeface="Arial Unicode MS" charset="0"/>
              </a:rPr>
              <a:t>Strategy</a:t>
            </a:r>
          </a:p>
        </p:txBody>
      </p:sp>
      <p:sp>
        <p:nvSpPr>
          <p:cNvPr id="29720" name="Rectangle 24"/>
          <p:cNvSpPr>
            <a:spLocks noChangeArrowheads="1"/>
          </p:cNvSpPr>
          <p:nvPr/>
        </p:nvSpPr>
        <p:spPr bwMode="auto">
          <a:xfrm>
            <a:off x="7567613" y="1765300"/>
            <a:ext cx="1096962" cy="376238"/>
          </a:xfrm>
          <a:prstGeom prst="rect">
            <a:avLst/>
          </a:prstGeom>
          <a:solidFill>
            <a:srgbClr val="99CC99">
              <a:alpha val="70000"/>
            </a:srgbClr>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4600" tIns="49320" rIns="84600" bIns="39600" anchor="ctr"/>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100" b="1" smtClean="0">
                <a:solidFill>
                  <a:srgbClr val="000000"/>
                </a:solidFill>
                <a:ea typeface="ＭＳ Ｐゴシック" charset="0"/>
                <a:cs typeface="Arial Unicode MS" charset="0"/>
              </a:rPr>
              <a:t>Change Management</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1"/>
          <p:cNvSpPr txBox="1">
            <a:spLocks noChangeArrowheads="1"/>
          </p:cNvSpPr>
          <p:nvPr/>
        </p:nvSpPr>
        <p:spPr bwMode="auto">
          <a:xfrm>
            <a:off x="182563" y="228600"/>
            <a:ext cx="8686800" cy="728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0800" tIns="50400" rIns="100800" bIns="50400"/>
          <a:lstStyle>
            <a:lvl1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1pPr>
            <a:lvl2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2pPr>
            <a:lvl3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3pPr>
            <a:lvl4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4pPr>
            <a:lvl5pPr>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12750" algn="l"/>
                <a:tab pos="827088" algn="l"/>
                <a:tab pos="1241425" algn="l"/>
                <a:tab pos="1655763" algn="l"/>
                <a:tab pos="2070100" algn="l"/>
                <a:tab pos="2484438" algn="l"/>
                <a:tab pos="2898775" algn="l"/>
                <a:tab pos="3313113" algn="l"/>
                <a:tab pos="3727450" algn="l"/>
                <a:tab pos="4141788" algn="l"/>
                <a:tab pos="4556125" algn="l"/>
                <a:tab pos="4970463" algn="l"/>
                <a:tab pos="5384800" algn="l"/>
                <a:tab pos="5799138" algn="l"/>
                <a:tab pos="6213475" algn="l"/>
                <a:tab pos="6629400" algn="l"/>
                <a:tab pos="7042150" algn="l"/>
                <a:tab pos="7456488" algn="l"/>
                <a:tab pos="7870825" algn="l"/>
                <a:tab pos="8285163" algn="l"/>
                <a:tab pos="8686800" algn="l"/>
              </a:tabLst>
              <a:defRPr sz="2400">
                <a:solidFill>
                  <a:srgbClr val="000000"/>
                </a:solidFill>
                <a:latin typeface="Arial" charset="0"/>
                <a:ea typeface="ＭＳ Ｐゴシック" charset="0"/>
                <a:cs typeface="MS Gothic" charset="0"/>
              </a:defRPr>
            </a:lvl9pPr>
          </a:lstStyle>
          <a:p>
            <a:pPr defTabSz="457200">
              <a:lnSpc>
                <a:spcPct val="90000"/>
              </a:lnSpc>
              <a:buSzPct val="100000"/>
            </a:pPr>
            <a:r>
              <a:rPr lang="en-US" sz="3200" smtClean="0">
                <a:solidFill>
                  <a:srgbClr val="FFC000"/>
                </a:solidFill>
              </a:rPr>
              <a:t>How to Get Started... </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2863" y="2184400"/>
            <a:ext cx="1670050" cy="1244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23" name="Text Box 3"/>
          <p:cNvSpPr txBox="1">
            <a:spLocks noChangeArrowheads="1"/>
          </p:cNvSpPr>
          <p:nvPr/>
        </p:nvSpPr>
        <p:spPr bwMode="auto">
          <a:xfrm>
            <a:off x="927100" y="1893888"/>
            <a:ext cx="1603375"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1500"/>
              </a:spcBef>
              <a:buSzPct val="100000"/>
            </a:pPr>
            <a:r>
              <a:rPr lang="en-US" sz="1600" smtClean="0"/>
              <a:t>SB &amp; Role Presentations</a:t>
            </a:r>
          </a:p>
        </p:txBody>
      </p:sp>
      <p:pic>
        <p:nvPicPr>
          <p:cNvPr id="307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4275" y="4506913"/>
            <a:ext cx="1919288" cy="9350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25" name="Text Box 5"/>
          <p:cNvSpPr txBox="1">
            <a:spLocks noChangeArrowheads="1"/>
          </p:cNvSpPr>
          <p:nvPr/>
        </p:nvSpPr>
        <p:spPr bwMode="auto">
          <a:xfrm>
            <a:off x="3843338" y="4038600"/>
            <a:ext cx="1603375"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1500"/>
              </a:spcBef>
              <a:buSzPct val="100000"/>
            </a:pPr>
            <a:r>
              <a:rPr lang="en-US" sz="1600" smtClean="0">
                <a:solidFill>
                  <a:srgbClr val="FFFFFF"/>
                </a:solidFill>
              </a:rPr>
              <a:t>Interactive Assessment</a:t>
            </a:r>
          </a:p>
        </p:txBody>
      </p:sp>
      <p:sp>
        <p:nvSpPr>
          <p:cNvPr id="30726" name="Text Box 6"/>
          <p:cNvSpPr txBox="1">
            <a:spLocks noChangeArrowheads="1"/>
          </p:cNvSpPr>
          <p:nvPr/>
        </p:nvSpPr>
        <p:spPr bwMode="auto">
          <a:xfrm>
            <a:off x="3141663" y="1466850"/>
            <a:ext cx="3054350" cy="950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0800" tIns="50400" rIns="100800" bIns="504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1500"/>
              </a:spcBef>
              <a:buSzPct val="100000"/>
            </a:pPr>
            <a:r>
              <a:rPr lang="en-US" sz="1600" smtClean="0">
                <a:solidFill>
                  <a:srgbClr val="FFFFFF"/>
                </a:solidFill>
              </a:rPr>
              <a:t>Validating Interest</a:t>
            </a:r>
          </a:p>
          <a:p>
            <a:pPr algn="ctr" defTabSz="457200">
              <a:spcBef>
                <a:spcPts val="338"/>
              </a:spcBef>
              <a:buSzPct val="100000"/>
            </a:pPr>
            <a:r>
              <a:rPr lang="en-US" sz="1600" smtClean="0">
                <a:solidFill>
                  <a:srgbClr val="FFFFFF"/>
                </a:solidFill>
              </a:rPr>
              <a:t>Roles + Buying patterns</a:t>
            </a:r>
          </a:p>
        </p:txBody>
      </p:sp>
      <p:sp>
        <p:nvSpPr>
          <p:cNvPr id="30727" name="Text Box 7"/>
          <p:cNvSpPr txBox="1">
            <a:spLocks noChangeArrowheads="1"/>
          </p:cNvSpPr>
          <p:nvPr/>
        </p:nvSpPr>
        <p:spPr bwMode="auto">
          <a:xfrm>
            <a:off x="6875463" y="3967163"/>
            <a:ext cx="1603375"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1500"/>
              </a:spcBef>
              <a:buSzPct val="100000"/>
            </a:pPr>
            <a:r>
              <a:rPr lang="en-US" sz="1600" smtClean="0">
                <a:solidFill>
                  <a:srgbClr val="FFFFFF"/>
                </a:solidFill>
              </a:rPr>
              <a:t>Social Business Briefing</a:t>
            </a:r>
          </a:p>
        </p:txBody>
      </p:sp>
      <p:sp>
        <p:nvSpPr>
          <p:cNvPr id="30728" name="Text Box 8"/>
          <p:cNvSpPr txBox="1">
            <a:spLocks noChangeArrowheads="1"/>
          </p:cNvSpPr>
          <p:nvPr/>
        </p:nvSpPr>
        <p:spPr bwMode="auto">
          <a:xfrm>
            <a:off x="6970713" y="1412875"/>
            <a:ext cx="1992312"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0800" tIns="50400" rIns="100800" bIns="504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1500"/>
              </a:spcBef>
              <a:buSzPct val="100000"/>
            </a:pPr>
            <a:r>
              <a:rPr lang="en-US" sz="1600" smtClean="0"/>
              <a:t>Architecture</a:t>
            </a:r>
          </a:p>
        </p:txBody>
      </p:sp>
      <p:sp>
        <p:nvSpPr>
          <p:cNvPr id="30729" name="Text Box 9"/>
          <p:cNvSpPr txBox="1">
            <a:spLocks noChangeArrowheads="1"/>
          </p:cNvSpPr>
          <p:nvPr/>
        </p:nvSpPr>
        <p:spPr bwMode="auto">
          <a:xfrm>
            <a:off x="6800850" y="1606550"/>
            <a:ext cx="1679575"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1500"/>
              </a:spcBef>
              <a:buSzPct val="100000"/>
            </a:pPr>
            <a:r>
              <a:rPr lang="en-US" sz="1600" smtClean="0">
                <a:solidFill>
                  <a:srgbClr val="FFFFFF"/>
                </a:solidFill>
              </a:rPr>
              <a:t>Align Reference Architecture</a:t>
            </a:r>
          </a:p>
        </p:txBody>
      </p:sp>
      <p:pic>
        <p:nvPicPr>
          <p:cNvPr id="3073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1975" y="4425950"/>
            <a:ext cx="1530350" cy="10287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31" name="Text Box 11"/>
          <p:cNvSpPr txBox="1">
            <a:spLocks noChangeArrowheads="1"/>
          </p:cNvSpPr>
          <p:nvPr/>
        </p:nvSpPr>
        <p:spPr bwMode="auto">
          <a:xfrm>
            <a:off x="790575" y="5370513"/>
            <a:ext cx="1895475"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50"/>
              </a:spcBef>
              <a:buSzPct val="100000"/>
            </a:pPr>
            <a:r>
              <a:rPr lang="en-US" sz="1400" smtClean="0">
                <a:solidFill>
                  <a:srgbClr val="FFFFFF"/>
                </a:solidFill>
              </a:rPr>
              <a:t>Proof of tech /</a:t>
            </a:r>
          </a:p>
          <a:p>
            <a:pPr algn="ctr" defTabSz="457200">
              <a:lnSpc>
                <a:spcPct val="90000"/>
              </a:lnSpc>
              <a:spcBef>
                <a:spcPts val="50"/>
              </a:spcBef>
              <a:buSzPct val="100000"/>
            </a:pPr>
            <a:r>
              <a:rPr lang="en-US" sz="1400" smtClean="0">
                <a:solidFill>
                  <a:srgbClr val="FFFFFF"/>
                </a:solidFill>
              </a:rPr>
              <a:t>Day-in-the-Life</a:t>
            </a:r>
          </a:p>
        </p:txBody>
      </p:sp>
      <p:pic>
        <p:nvPicPr>
          <p:cNvPr id="30732"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7975" y="2236788"/>
            <a:ext cx="2041525" cy="11334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33" name="Text Box 13"/>
          <p:cNvSpPr txBox="1">
            <a:spLocks noChangeArrowheads="1"/>
          </p:cNvSpPr>
          <p:nvPr/>
        </p:nvSpPr>
        <p:spPr bwMode="auto">
          <a:xfrm>
            <a:off x="984250" y="1412875"/>
            <a:ext cx="1990725"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0800" tIns="50400" rIns="100800" bIns="504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1500"/>
              </a:spcBef>
              <a:buSzPct val="100000"/>
            </a:pPr>
            <a:r>
              <a:rPr lang="en-US" sz="1600" smtClean="0"/>
              <a:t>Strategy &amp; Value</a:t>
            </a:r>
          </a:p>
        </p:txBody>
      </p:sp>
      <p:pic>
        <p:nvPicPr>
          <p:cNvPr id="30734"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6288" y="2236788"/>
            <a:ext cx="1901825" cy="1249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35" name="Text Box 15"/>
          <p:cNvSpPr txBox="1">
            <a:spLocks noChangeArrowheads="1"/>
          </p:cNvSpPr>
          <p:nvPr/>
        </p:nvSpPr>
        <p:spPr bwMode="auto">
          <a:xfrm>
            <a:off x="887413" y="1498600"/>
            <a:ext cx="1679575"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1500"/>
              </a:spcBef>
              <a:buSzPct val="100000"/>
            </a:pPr>
            <a:r>
              <a:rPr lang="en-US" sz="1600" smtClean="0">
                <a:solidFill>
                  <a:srgbClr val="FFFFFF"/>
                </a:solidFill>
              </a:rPr>
              <a:t>Set AGENDA Strategy</a:t>
            </a:r>
          </a:p>
        </p:txBody>
      </p:sp>
      <p:grpSp>
        <p:nvGrpSpPr>
          <p:cNvPr id="30736" name="Group 16"/>
          <p:cNvGrpSpPr>
            <a:grpSpLocks/>
          </p:cNvGrpSpPr>
          <p:nvPr/>
        </p:nvGrpSpPr>
        <p:grpSpPr bwMode="auto">
          <a:xfrm>
            <a:off x="750888" y="4597400"/>
            <a:ext cx="2022475" cy="692150"/>
            <a:chOff x="473" y="2896"/>
            <a:chExt cx="1274" cy="436"/>
          </a:xfrm>
        </p:grpSpPr>
        <p:sp>
          <p:nvSpPr>
            <p:cNvPr id="30737" name="Rectangle 17"/>
            <p:cNvSpPr>
              <a:spLocks noChangeArrowheads="1"/>
            </p:cNvSpPr>
            <p:nvPr/>
          </p:nvSpPr>
          <p:spPr bwMode="auto">
            <a:xfrm>
              <a:off x="473" y="2896"/>
              <a:ext cx="1274" cy="358"/>
            </a:xfrm>
            <a:prstGeom prst="rect">
              <a:avLst/>
            </a:prstGeom>
            <a:solidFill>
              <a:srgbClr val="0DA8CA"/>
            </a:solidFill>
            <a:ln>
              <a:noFill/>
            </a:ln>
            <a:effectLst/>
            <a:extLs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p>
              <a:pPr algn="ctr" defTabSz="457200">
                <a:spcBef>
                  <a:spcPts val="1500"/>
                </a:spcBef>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1100" b="1" smtClean="0">
                  <a:solidFill>
                    <a:srgbClr val="FFFFFF"/>
                  </a:solidFill>
                  <a:ea typeface="ＭＳ Ｐゴシック" charset="0"/>
                  <a:cs typeface="MS Gothic" charset="0"/>
                </a:rPr>
                <a:t>Business Value Assessment</a:t>
              </a:r>
            </a:p>
          </p:txBody>
        </p:sp>
        <p:grpSp>
          <p:nvGrpSpPr>
            <p:cNvPr id="30738" name="Group 18"/>
            <p:cNvGrpSpPr>
              <a:grpSpLocks/>
            </p:cNvGrpSpPr>
            <p:nvPr/>
          </p:nvGrpSpPr>
          <p:grpSpPr bwMode="auto">
            <a:xfrm>
              <a:off x="528" y="3035"/>
              <a:ext cx="1165" cy="297"/>
              <a:chOff x="528" y="3035"/>
              <a:chExt cx="1165" cy="297"/>
            </a:xfrm>
          </p:grpSpPr>
          <p:grpSp>
            <p:nvGrpSpPr>
              <p:cNvPr id="30739" name="Group 19"/>
              <p:cNvGrpSpPr>
                <a:grpSpLocks/>
              </p:cNvGrpSpPr>
              <p:nvPr/>
            </p:nvGrpSpPr>
            <p:grpSpPr bwMode="auto">
              <a:xfrm>
                <a:off x="528" y="3035"/>
                <a:ext cx="339" cy="297"/>
                <a:chOff x="528" y="3035"/>
                <a:chExt cx="339" cy="297"/>
              </a:xfrm>
            </p:grpSpPr>
            <p:sp>
              <p:nvSpPr>
                <p:cNvPr id="30740" name="Oval 20"/>
                <p:cNvSpPr>
                  <a:spLocks noChangeArrowheads="1"/>
                </p:cNvSpPr>
                <p:nvPr/>
              </p:nvSpPr>
              <p:spPr bwMode="auto">
                <a:xfrm>
                  <a:off x="528" y="3035"/>
                  <a:ext cx="339" cy="297"/>
                </a:xfrm>
                <a:prstGeom prst="ellipse">
                  <a:avLst/>
                </a:prstGeom>
                <a:solidFill>
                  <a:srgbClr val="FFFFFF"/>
                </a:solidFill>
                <a:ln w="66600">
                  <a:solidFill>
                    <a:srgbClr val="76BFD7"/>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30741" name="Text Box 21"/>
                <p:cNvSpPr txBox="1">
                  <a:spLocks noChangeArrowheads="1"/>
                </p:cNvSpPr>
                <p:nvPr/>
              </p:nvSpPr>
              <p:spPr bwMode="auto">
                <a:xfrm>
                  <a:off x="579" y="3123"/>
                  <a:ext cx="235" cy="1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50"/>
                    </a:spcBef>
                    <a:buSzPct val="100000"/>
                  </a:pPr>
                  <a:r>
                    <a:rPr lang="en-US" sz="800" b="1" smtClean="0"/>
                    <a:t>Value</a:t>
                  </a:r>
                </a:p>
                <a:p>
                  <a:pPr algn="ctr" defTabSz="457200">
                    <a:spcBef>
                      <a:spcPts val="50"/>
                    </a:spcBef>
                    <a:buSzPct val="100000"/>
                  </a:pPr>
                  <a:r>
                    <a:rPr lang="en-US" sz="800" b="1" smtClean="0"/>
                    <a:t>Alignment</a:t>
                  </a:r>
                </a:p>
              </p:txBody>
            </p:sp>
          </p:grpSp>
          <p:grpSp>
            <p:nvGrpSpPr>
              <p:cNvPr id="30742" name="Group 22"/>
              <p:cNvGrpSpPr>
                <a:grpSpLocks/>
              </p:cNvGrpSpPr>
              <p:nvPr/>
            </p:nvGrpSpPr>
            <p:grpSpPr bwMode="auto">
              <a:xfrm>
                <a:off x="941" y="3035"/>
                <a:ext cx="339" cy="297"/>
                <a:chOff x="941" y="3035"/>
                <a:chExt cx="339" cy="297"/>
              </a:xfrm>
            </p:grpSpPr>
            <p:sp>
              <p:nvSpPr>
                <p:cNvPr id="30743" name="Oval 23"/>
                <p:cNvSpPr>
                  <a:spLocks noChangeArrowheads="1"/>
                </p:cNvSpPr>
                <p:nvPr/>
              </p:nvSpPr>
              <p:spPr bwMode="auto">
                <a:xfrm>
                  <a:off x="941" y="3035"/>
                  <a:ext cx="339" cy="297"/>
                </a:xfrm>
                <a:prstGeom prst="ellipse">
                  <a:avLst/>
                </a:prstGeom>
                <a:solidFill>
                  <a:srgbClr val="FFFFFF"/>
                </a:solidFill>
                <a:ln w="66600">
                  <a:solidFill>
                    <a:srgbClr val="76BFD7"/>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30744" name="Text Box 24"/>
                <p:cNvSpPr txBox="1">
                  <a:spLocks noChangeArrowheads="1"/>
                </p:cNvSpPr>
                <p:nvPr/>
              </p:nvSpPr>
              <p:spPr bwMode="auto">
                <a:xfrm>
                  <a:off x="1027" y="3097"/>
                  <a:ext cx="166" cy="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50"/>
                    </a:spcBef>
                    <a:buSzPct val="100000"/>
                  </a:pPr>
                  <a:r>
                    <a:rPr lang="en-US" sz="800" b="1" smtClean="0"/>
                    <a:t>Day in</a:t>
                  </a:r>
                </a:p>
                <a:p>
                  <a:pPr algn="ctr" defTabSz="457200">
                    <a:spcBef>
                      <a:spcPts val="50"/>
                    </a:spcBef>
                    <a:buSzPct val="100000"/>
                  </a:pPr>
                  <a:r>
                    <a:rPr lang="en-US" sz="800" b="1" smtClean="0"/>
                    <a:t>the Life</a:t>
                  </a:r>
                </a:p>
                <a:p>
                  <a:pPr algn="ctr" defTabSz="457200">
                    <a:spcBef>
                      <a:spcPts val="50"/>
                    </a:spcBef>
                    <a:buSzPct val="100000"/>
                  </a:pPr>
                  <a:r>
                    <a:rPr lang="en-US" sz="800" b="1" smtClean="0"/>
                    <a:t>Demo</a:t>
                  </a:r>
                </a:p>
              </p:txBody>
            </p:sp>
          </p:grpSp>
          <p:grpSp>
            <p:nvGrpSpPr>
              <p:cNvPr id="30745" name="Group 25"/>
              <p:cNvGrpSpPr>
                <a:grpSpLocks/>
              </p:cNvGrpSpPr>
              <p:nvPr/>
            </p:nvGrpSpPr>
            <p:grpSpPr bwMode="auto">
              <a:xfrm>
                <a:off x="1355" y="3035"/>
                <a:ext cx="337" cy="297"/>
                <a:chOff x="1355" y="3035"/>
                <a:chExt cx="337" cy="297"/>
              </a:xfrm>
            </p:grpSpPr>
            <p:sp>
              <p:nvSpPr>
                <p:cNvPr id="30746" name="Oval 26"/>
                <p:cNvSpPr>
                  <a:spLocks noChangeArrowheads="1"/>
                </p:cNvSpPr>
                <p:nvPr/>
              </p:nvSpPr>
              <p:spPr bwMode="auto">
                <a:xfrm>
                  <a:off x="1355" y="3035"/>
                  <a:ext cx="337" cy="297"/>
                </a:xfrm>
                <a:prstGeom prst="ellipse">
                  <a:avLst/>
                </a:prstGeom>
                <a:solidFill>
                  <a:srgbClr val="FFFFFF"/>
                </a:solidFill>
                <a:ln w="66600">
                  <a:solidFill>
                    <a:srgbClr val="76BFD7"/>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
              <p:nvSpPr>
                <p:cNvPr id="30747" name="Text Box 27"/>
                <p:cNvSpPr txBox="1">
                  <a:spLocks noChangeArrowheads="1"/>
                </p:cNvSpPr>
                <p:nvPr/>
              </p:nvSpPr>
              <p:spPr bwMode="auto">
                <a:xfrm>
                  <a:off x="1418" y="3126"/>
                  <a:ext cx="211" cy="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0" tIns="0" rIns="0" bIns="0" anchor="ct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spcBef>
                      <a:spcPts val="50"/>
                    </a:spcBef>
                    <a:buSzPct val="100000"/>
                  </a:pPr>
                  <a:r>
                    <a:rPr lang="en-US" sz="800" b="1" smtClean="0"/>
                    <a:t>Business</a:t>
                  </a:r>
                </a:p>
                <a:p>
                  <a:pPr algn="ctr" defTabSz="457200">
                    <a:spcBef>
                      <a:spcPts val="50"/>
                    </a:spcBef>
                    <a:buSzPct val="100000"/>
                  </a:pPr>
                  <a:r>
                    <a:rPr lang="en-US" sz="800" b="1" smtClean="0"/>
                    <a:t>Case/ROI</a:t>
                  </a:r>
                </a:p>
              </p:txBody>
            </p:sp>
          </p:grpSp>
        </p:grpSp>
      </p:grpSp>
      <p:sp>
        <p:nvSpPr>
          <p:cNvPr id="30748" name="Text Box 28"/>
          <p:cNvSpPr txBox="1">
            <a:spLocks noChangeArrowheads="1"/>
          </p:cNvSpPr>
          <p:nvPr/>
        </p:nvSpPr>
        <p:spPr bwMode="auto">
          <a:xfrm>
            <a:off x="923925" y="4075113"/>
            <a:ext cx="1679575" cy="449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algn="ctr" defTabSz="457200">
              <a:lnSpc>
                <a:spcPct val="90000"/>
              </a:lnSpc>
              <a:spcBef>
                <a:spcPts val="1500"/>
              </a:spcBef>
              <a:buSzPct val="100000"/>
            </a:pPr>
            <a:r>
              <a:rPr lang="en-US" sz="1600" smtClean="0">
                <a:solidFill>
                  <a:srgbClr val="FFFFFF"/>
                </a:solidFill>
              </a:rPr>
              <a:t>Create Business Case</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2"/>
          <p:cNvSpPr>
            <a:spLocks noGrp="1"/>
          </p:cNvSpPr>
          <p:nvPr>
            <p:ph type="sldNum" idx="10"/>
          </p:nvPr>
        </p:nvSpPr>
        <p:spPr/>
        <p:txBody>
          <a:bodyPr/>
          <a:lstStyle/>
          <a:p>
            <a:fld id="{FA43452A-E813-6B48-8768-7871EB0DEF05}" type="slidenum">
              <a:rPr lang="en-US"/>
              <a:pPr/>
              <a:t>59</a:t>
            </a:fld>
            <a:endParaRPr lang="en-US"/>
          </a:p>
        </p:txBody>
      </p:sp>
      <p:pic>
        <p:nvPicPr>
          <p:cNvPr id="317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1027113"/>
            <a:ext cx="2903538" cy="29114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1746" name="Text Box 2"/>
          <p:cNvSpPr txBox="1">
            <a:spLocks noChangeArrowheads="1"/>
          </p:cNvSpPr>
          <p:nvPr/>
        </p:nvSpPr>
        <p:spPr bwMode="auto">
          <a:xfrm>
            <a:off x="4540250" y="1589088"/>
            <a:ext cx="4402138" cy="1785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spcBef>
                <a:spcPts val="500"/>
              </a:spcBef>
              <a:buSzPct val="100000"/>
            </a:pPr>
            <a:r>
              <a:rPr lang="en-US" sz="2700" dirty="0" smtClean="0">
                <a:solidFill>
                  <a:srgbClr val="FFFFFF"/>
                </a:solidFill>
              </a:rPr>
              <a:t>   </a:t>
            </a:r>
            <a:r>
              <a:rPr lang="en-US" dirty="0" smtClean="0">
                <a:solidFill>
                  <a:srgbClr val="FFFFFF"/>
                </a:solidFill>
              </a:rPr>
              <a:t>Available August 2011</a:t>
            </a:r>
          </a:p>
          <a:p>
            <a:pPr defTabSz="457200">
              <a:spcBef>
                <a:spcPts val="500"/>
              </a:spcBef>
              <a:buSzPct val="100000"/>
            </a:pPr>
            <a:endParaRPr lang="en-US" b="1" dirty="0" smtClean="0">
              <a:solidFill>
                <a:srgbClr val="FFFFFF"/>
              </a:solidFill>
            </a:endParaRPr>
          </a:p>
          <a:p>
            <a:pPr defTabSz="457200">
              <a:spcBef>
                <a:spcPts val="500"/>
              </a:spcBef>
              <a:buSzPct val="100000"/>
            </a:pPr>
            <a:r>
              <a:rPr lang="en-US" dirty="0" smtClean="0">
                <a:solidFill>
                  <a:srgbClr val="FFFFFF"/>
                </a:solidFill>
              </a:rPr>
              <a:t>ISBN-10:  0132618311</a:t>
            </a:r>
          </a:p>
          <a:p>
            <a:pPr defTabSz="457200">
              <a:spcBef>
                <a:spcPts val="500"/>
              </a:spcBef>
              <a:buSzPct val="100000"/>
            </a:pPr>
            <a:r>
              <a:rPr lang="en-US" dirty="0" smtClean="0">
                <a:solidFill>
                  <a:srgbClr val="FFFFFF"/>
                </a:solidFill>
              </a:rPr>
              <a:t>ISBN-13:  9780132618311</a:t>
            </a:r>
          </a:p>
        </p:txBody>
      </p:sp>
      <p:pic>
        <p:nvPicPr>
          <p:cNvPr id="31747" name="Picture 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5238" y="4300538"/>
            <a:ext cx="2228850" cy="11668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1748" name="Picture 4">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4938" y="4256088"/>
            <a:ext cx="2514600" cy="10890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1749" name="Rectangle 5"/>
          <p:cNvSpPr>
            <a:spLocks noChangeArrowheads="1"/>
          </p:cNvSpPr>
          <p:nvPr/>
        </p:nvSpPr>
        <p:spPr bwMode="auto">
          <a:xfrm>
            <a:off x="455613" y="5399088"/>
            <a:ext cx="6172200" cy="796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600" smtClean="0">
                <a:solidFill>
                  <a:srgbClr val="FFFFFF"/>
                </a:solidFill>
                <a:ea typeface="ＭＳ Ｐゴシック" charset="0"/>
                <a:cs typeface="Arial" charset="0"/>
              </a:rPr>
              <a:t>Follow @  sandy_carter</a:t>
            </a:r>
          </a:p>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mtClean="0">
                <a:solidFill>
                  <a:srgbClr val="FFFFFF"/>
                </a:solidFill>
                <a:ea typeface="ＭＳ Ｐゴシック" charset="0"/>
                <a:cs typeface="Arial" charset="0"/>
                <a:hlinkClick r:id="rId4"/>
              </a:rPr>
              <a:t>http://twitter.com/sandy_carter</a:t>
            </a:r>
          </a:p>
        </p:txBody>
      </p:sp>
      <p:sp>
        <p:nvSpPr>
          <p:cNvPr id="31750" name="Rectangle 6"/>
          <p:cNvSpPr>
            <a:spLocks noChangeArrowheads="1"/>
          </p:cNvSpPr>
          <p:nvPr/>
        </p:nvSpPr>
        <p:spPr bwMode="auto">
          <a:xfrm>
            <a:off x="4932363" y="5365750"/>
            <a:ext cx="6172200" cy="2097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600" smtClean="0">
                <a:solidFill>
                  <a:srgbClr val="FFFFFF"/>
                </a:solidFill>
                <a:ea typeface="ＭＳ Ｐゴシック" charset="0"/>
                <a:cs typeface="Arial" charset="0"/>
              </a:rPr>
              <a:t>Subscribe to Sandy's blog</a:t>
            </a:r>
          </a:p>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mtClean="0">
                <a:solidFill>
                  <a:srgbClr val="FFFFFF"/>
                </a:solidFill>
                <a:ea typeface="ＭＳ Ｐゴシック" charset="0"/>
                <a:cs typeface="Arial" charset="0"/>
                <a:hlinkClick r:id="rId6"/>
              </a:rPr>
              <a:t>http://socialmediasandy.wordpress.com/</a:t>
            </a:r>
            <a:r>
              <a:rPr lang="en-US" sz="2600" smtClean="0">
                <a:solidFill>
                  <a:srgbClr val="FFFFFF"/>
                </a:solidFill>
                <a:ea typeface="ＭＳ Ｐゴシック" charset="0"/>
                <a:cs typeface="Arial" charset="0"/>
                <a:hlinkClick r:id="rId6"/>
              </a:rPr>
              <a:t> </a:t>
            </a:r>
          </a:p>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700" smtClean="0">
              <a:solidFill>
                <a:srgbClr val="FFFFFF"/>
              </a:solidFill>
              <a:ea typeface="ＭＳ Ｐゴシック" charset="0"/>
              <a:cs typeface="Arial" charset="0"/>
            </a:endParaRPr>
          </a:p>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endParaRPr lang="en-US" sz="2700" smtClean="0">
              <a:solidFill>
                <a:srgbClr val="FFFFFF"/>
              </a:solidFill>
              <a:ea typeface="ＭＳ Ｐゴシック" charset="0"/>
              <a:cs typeface="Arial" charset="0"/>
            </a:endParaRPr>
          </a:p>
          <a:p>
            <a:pPr defTabSz="457200">
              <a:buSzPct val="10000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pPr>
            <a:r>
              <a:rPr lang="en-US" sz="2700" smtClean="0">
                <a:solidFill>
                  <a:srgbClr val="FFFFFF"/>
                </a:solidFill>
                <a:ea typeface="ＭＳ Ｐゴシック" charset="0"/>
                <a:cs typeface="Arial" charset="0"/>
              </a:rPr>
              <a:t> </a:t>
            </a:r>
          </a:p>
        </p:txBody>
      </p:sp>
      <p:sp>
        <p:nvSpPr>
          <p:cNvPr id="31751" name="Text Box 7"/>
          <p:cNvSpPr txBox="1">
            <a:spLocks noChangeArrowheads="1"/>
          </p:cNvSpPr>
          <p:nvPr/>
        </p:nvSpPr>
        <p:spPr bwMode="auto">
          <a:xfrm>
            <a:off x="155575" y="304800"/>
            <a:ext cx="7464425"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1600">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tIns="46800" rIns="45720" bIns="46800"/>
          <a:lstStyle>
            <a:lvl1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1pPr>
            <a:lvl2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2pPr>
            <a:lvl3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3pPr>
            <a:lvl4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4pPr>
            <a:lvl5pPr>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5pPr>
            <a:lvl6pPr marL="25146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6pPr>
            <a:lvl7pPr marL="29718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7pPr>
            <a:lvl8pPr marL="34290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8pPr>
            <a:lvl9pPr marL="3886200" indent="-228600" fontAlgn="base">
              <a:spcBef>
                <a:spcPts val="1500"/>
              </a:spcBef>
              <a:spcAft>
                <a:spcPct val="0"/>
              </a:spcAft>
              <a:buClr>
                <a:srgbClr val="000000"/>
              </a:buClr>
              <a:buSzPct val="100000"/>
              <a:buFont typeface="Times New Roman" charset="0"/>
              <a:tabLst>
                <a:tab pos="0" algn="l"/>
                <a:tab pos="454025" algn="l"/>
                <a:tab pos="909638" algn="l"/>
                <a:tab pos="1365250" algn="l"/>
                <a:tab pos="1820863" algn="l"/>
                <a:tab pos="2276475" algn="l"/>
                <a:tab pos="2732088" algn="l"/>
                <a:tab pos="3187700" algn="l"/>
                <a:tab pos="3643313" algn="l"/>
                <a:tab pos="4098925" algn="l"/>
                <a:tab pos="4554538" algn="l"/>
                <a:tab pos="5010150" algn="l"/>
                <a:tab pos="5465763" algn="l"/>
                <a:tab pos="5921375" algn="l"/>
                <a:tab pos="6376988" algn="l"/>
                <a:tab pos="6832600" algn="l"/>
                <a:tab pos="7288213" algn="l"/>
                <a:tab pos="7743825" algn="l"/>
                <a:tab pos="8199438" algn="l"/>
                <a:tab pos="8655050" algn="l"/>
                <a:tab pos="9110663" algn="l"/>
              </a:tabLst>
              <a:defRPr sz="2400">
                <a:solidFill>
                  <a:srgbClr val="000000"/>
                </a:solidFill>
                <a:latin typeface="Arial" charset="0"/>
                <a:ea typeface="ＭＳ Ｐゴシック" charset="0"/>
                <a:cs typeface="MS Gothic" charset="0"/>
              </a:defRPr>
            </a:lvl9pPr>
          </a:lstStyle>
          <a:p>
            <a:pPr defTabSz="457200">
              <a:lnSpc>
                <a:spcPct val="90000"/>
              </a:lnSpc>
              <a:buClr>
                <a:srgbClr val="000000"/>
              </a:buClr>
              <a:buSzPct val="100000"/>
              <a:buFont typeface="Times New Roman" charset="0"/>
              <a:buNone/>
            </a:pPr>
            <a:r>
              <a:rPr lang="en-US" sz="3200" smtClean="0">
                <a:solidFill>
                  <a:srgbClr val="FFC000"/>
                </a:solidFill>
              </a:rPr>
              <a:t>The World Changes Fast!</a:t>
            </a:r>
          </a:p>
        </p:txBody>
      </p:sp>
      <p:sp>
        <p:nvSpPr>
          <p:cNvPr id="31752" name="Rectangle 8"/>
          <p:cNvSpPr>
            <a:spLocks noChangeArrowheads="1"/>
          </p:cNvSpPr>
          <p:nvPr/>
        </p:nvSpPr>
        <p:spPr bwMode="auto">
          <a:xfrm>
            <a:off x="3140075" y="6400800"/>
            <a:ext cx="2590800" cy="457200"/>
          </a:xfrm>
          <a:prstGeom prst="rect">
            <a:avLst/>
          </a:prstGeom>
          <a:solidFill>
            <a:srgbClr val="000000"/>
          </a:solidFill>
          <a:ln w="9360">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57200">
              <a:spcBef>
                <a:spcPts val="1500"/>
              </a:spcBef>
              <a:buClr>
                <a:srgbClr val="000000"/>
              </a:buClr>
              <a:buSzPct val="100000"/>
              <a:buFont typeface="Times New Roman" charset="0"/>
              <a:buNone/>
            </a:pPr>
            <a:endParaRPr lang="en-US" sz="2400" smtClean="0">
              <a:solidFill>
                <a:srgbClr val="000000"/>
              </a:solidFill>
              <a:ea typeface="ＭＳ Ｐゴシック" charset="0"/>
              <a:cs typeface="MS Gothic" charset="0"/>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CRM</a:t>
            </a:r>
            <a:endParaRPr lang="en-US"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a:ext>
            </a:extLst>
          </a:blip>
          <a:srcRect t="-26449" b="-26449"/>
          <a:stretch>
            <a:fillRect/>
          </a:stretch>
        </p:blipFill>
        <p:spPr/>
      </p:pic>
      <p:sp>
        <p:nvSpPr>
          <p:cNvPr id="6" name="Content Placeholder 5"/>
          <p:cNvSpPr>
            <a:spLocks noGrp="1"/>
          </p:cNvSpPr>
          <p:nvPr>
            <p:ph sz="half" idx="2"/>
          </p:nvPr>
        </p:nvSpPr>
        <p:spPr>
          <a:xfrm>
            <a:off x="4648199" y="1600200"/>
            <a:ext cx="4342389" cy="4525963"/>
          </a:xfrm>
        </p:spPr>
        <p:txBody>
          <a:bodyPr/>
          <a:lstStyle/>
          <a:p>
            <a:pPr marL="0" indent="0" algn="ctr">
              <a:buNone/>
            </a:pPr>
            <a:r>
              <a:rPr lang="en-US" altLang="ja-JP" dirty="0" smtClean="0">
                <a:ea typeface="MS PGothic" charset="0"/>
                <a:cs typeface="MS PGothic" charset="0"/>
              </a:rPr>
              <a:t>CRM </a:t>
            </a:r>
            <a:r>
              <a:rPr lang="en-US" altLang="ja-JP" dirty="0">
                <a:ea typeface="MS PGothic" charset="0"/>
                <a:cs typeface="MS PGothic" charset="0"/>
              </a:rPr>
              <a:t>empowers you to gain and retain </a:t>
            </a:r>
            <a:r>
              <a:rPr lang="en-US" altLang="ja-JP" dirty="0" smtClean="0">
                <a:ea typeface="MS PGothic" charset="0"/>
                <a:cs typeface="MS PGothic" charset="0"/>
              </a:rPr>
              <a:t>customers </a:t>
            </a:r>
            <a:endParaRPr lang="en-US" altLang="ja-JP" dirty="0">
              <a:ea typeface="MS PGothic" charset="0"/>
              <a:cs typeface="MS PGothic" charset="0"/>
            </a:endParaRPr>
          </a:p>
        </p:txBody>
      </p:sp>
      <p:sp>
        <p:nvSpPr>
          <p:cNvPr id="8" name="Rectangle 7"/>
          <p:cNvSpPr/>
          <p:nvPr/>
        </p:nvSpPr>
        <p:spPr>
          <a:xfrm>
            <a:off x="3011134" y="2354372"/>
            <a:ext cx="1484666" cy="4851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pic>
        <p:nvPicPr>
          <p:cNvPr id="9" name="Picture 8"/>
          <p:cNvPicPr>
            <a:picLocks noChangeAspect="1"/>
          </p:cNvPicPr>
          <p:nvPr/>
        </p:nvPicPr>
        <p:blipFill>
          <a:blip r:embed="rId3"/>
          <a:stretch>
            <a:fillRect/>
          </a:stretch>
        </p:blipFill>
        <p:spPr>
          <a:xfrm>
            <a:off x="3810000" y="6477000"/>
            <a:ext cx="589844" cy="251551"/>
          </a:xfrm>
          <a:prstGeom prst="rect">
            <a:avLst/>
          </a:prstGeom>
        </p:spPr>
      </p:pic>
    </p:spTree>
    <p:extLst>
      <p:ext uri="{BB962C8B-B14F-4D97-AF65-F5344CB8AC3E}">
        <p14:creationId xmlns:p14="http://schemas.microsoft.com/office/powerpoint/2010/main" val="375244344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a:defRPr/>
            </a:pPr>
            <a:fld id="{C41DF9E3-15D0-4772-B7EF-435324EEFDC3}" type="slidenum">
              <a:rPr lang="en-US" smtClean="0">
                <a:solidFill>
                  <a:srgbClr val="FFFFFF">
                    <a:lumMod val="65000"/>
                  </a:srgbClr>
                </a:solidFill>
              </a:rPr>
              <a:pPr>
                <a:defRPr/>
              </a:pPr>
              <a:t>60</a:t>
            </a:fld>
            <a:endParaRPr lang="en-US" dirty="0">
              <a:solidFill>
                <a:srgbClr val="FFFFFF">
                  <a:lumMod val="65000"/>
                </a:srgbClr>
              </a:solidFill>
            </a:endParaRPr>
          </a:p>
        </p:txBody>
      </p:sp>
      <p:sp>
        <p:nvSpPr>
          <p:cNvPr id="3" name="Date Placeholder 2"/>
          <p:cNvSpPr>
            <a:spLocks noGrp="1"/>
          </p:cNvSpPr>
          <p:nvPr>
            <p:ph type="dt" sz="half" idx="2"/>
          </p:nvPr>
        </p:nvSpPr>
        <p:spPr/>
        <p:txBody>
          <a:bodyPr/>
          <a:lstStyle/>
          <a:p>
            <a:pPr>
              <a:defRPr/>
            </a:pPr>
            <a:fld id="{5B82C022-527E-4E9D-B16E-72DC3619E4DE}" type="datetime1">
              <a:rPr lang="en-US" smtClean="0">
                <a:solidFill>
                  <a:srgbClr val="FFFFFF">
                    <a:lumMod val="65000"/>
                  </a:srgbClr>
                </a:solidFill>
              </a:rPr>
              <a:pPr>
                <a:defRPr/>
              </a:pPr>
              <a:t>11/2/11</a:t>
            </a:fld>
            <a:endParaRPr lang="en-US" dirty="0">
              <a:solidFill>
                <a:srgbClr val="FFFFFF">
                  <a:lumMod val="65000"/>
                </a:srgbClr>
              </a:solidFill>
            </a:endParaRPr>
          </a:p>
        </p:txBody>
      </p:sp>
      <p:sp>
        <p:nvSpPr>
          <p:cNvPr id="4" name="Footer Placeholder 3"/>
          <p:cNvSpPr>
            <a:spLocks noGrp="1"/>
          </p:cNvSpPr>
          <p:nvPr>
            <p:ph type="ftr" sz="quarter" idx="3"/>
          </p:nvPr>
        </p:nvSpPr>
        <p:spPr/>
        <p:txBody>
          <a:bodyPr/>
          <a:lstStyle/>
          <a:p>
            <a:pPr>
              <a:defRPr/>
            </a:pPr>
            <a:r>
              <a:rPr lang="en-US" smtClean="0">
                <a:solidFill>
                  <a:srgbClr val="FFFFFF">
                    <a:lumMod val="65000"/>
                  </a:srgbClr>
                </a:solidFill>
              </a:rPr>
              <a:t>©2011 SugarCRM Inc. All rights reserved.</a:t>
            </a:r>
            <a:endParaRPr lang="en-US">
              <a:solidFill>
                <a:srgbClr val="FFFFFF">
                  <a:lumMod val="65000"/>
                </a:srgbClr>
              </a:solidFill>
            </a:endParaRPr>
          </a:p>
        </p:txBody>
      </p:sp>
    </p:spTree>
    <p:extLst>
      <p:ext uri="{BB962C8B-B14F-4D97-AF65-F5344CB8AC3E}">
        <p14:creationId xmlns:p14="http://schemas.microsoft.com/office/powerpoint/2010/main" val="6563560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586740" y="1834557"/>
            <a:ext cx="7970520" cy="1143000"/>
          </a:xfrm>
        </p:spPr>
        <p:txBody>
          <a:bodyPr/>
          <a:lstStyle/>
          <a:p>
            <a:r>
              <a:rPr lang="en-US" dirty="0" smtClean="0">
                <a:solidFill>
                  <a:schemeClr val="bg1"/>
                </a:solidFill>
              </a:rPr>
              <a:t>Social Business and Social CRM</a:t>
            </a:r>
            <a:endParaRPr lang="en-US" dirty="0">
              <a:solidFill>
                <a:schemeClr val="bg1"/>
              </a:solidFill>
            </a:endParaRPr>
          </a:p>
        </p:txBody>
      </p:sp>
      <p:sp>
        <p:nvSpPr>
          <p:cNvPr id="5" name="Subtitle 4"/>
          <p:cNvSpPr>
            <a:spLocks noGrp="1"/>
          </p:cNvSpPr>
          <p:nvPr>
            <p:ph type="subTitle" sz="quarter" idx="1"/>
          </p:nvPr>
        </p:nvSpPr>
        <p:spPr>
          <a:xfrm>
            <a:off x="586740" y="4515650"/>
            <a:ext cx="7970520" cy="838200"/>
          </a:xfrm>
        </p:spPr>
        <p:txBody>
          <a:bodyPr/>
          <a:lstStyle/>
          <a:p>
            <a:r>
              <a:rPr lang="en-US" dirty="0" smtClean="0"/>
              <a:t>Tom Schuster</a:t>
            </a:r>
          </a:p>
          <a:p>
            <a:r>
              <a:rPr lang="en-US" dirty="0" smtClean="0"/>
              <a:t>General Manager</a:t>
            </a:r>
          </a:p>
          <a:p>
            <a:r>
              <a:rPr lang="en-US" dirty="0" smtClean="0"/>
              <a:t>SugarCRM Europe, Middle East, Africa</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23994"/>
            <a:ext cx="8382000" cy="762000"/>
          </a:xfrm>
        </p:spPr>
        <p:txBody>
          <a:bodyPr/>
          <a:lstStyle/>
          <a:p>
            <a:r>
              <a:rPr lang="en-US" dirty="0"/>
              <a:t>Social Business </a:t>
            </a:r>
          </a:p>
        </p:txBody>
      </p:sp>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648200" y="6613525"/>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62</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1378229" y="1651859"/>
            <a:ext cx="5074552" cy="3442356"/>
          </a:xfrm>
        </p:spPr>
        <p:txBody>
          <a:bodyPr/>
          <a:lstStyle/>
          <a:p>
            <a:pPr marL="0" indent="0">
              <a:lnSpc>
                <a:spcPct val="140000"/>
              </a:lnSpc>
              <a:buNone/>
            </a:pPr>
            <a:r>
              <a:rPr lang="en-US" dirty="0" smtClean="0"/>
              <a:t>GETTING STARTED</a:t>
            </a:r>
          </a:p>
          <a:p>
            <a:pPr>
              <a:lnSpc>
                <a:spcPct val="140000"/>
              </a:lnSpc>
              <a:buFont typeface="Arial"/>
              <a:buChar char="•"/>
            </a:pPr>
            <a:r>
              <a:rPr lang="en-US" dirty="0" smtClean="0"/>
              <a:t>The business context</a:t>
            </a:r>
          </a:p>
          <a:p>
            <a:pPr>
              <a:lnSpc>
                <a:spcPct val="140000"/>
              </a:lnSpc>
              <a:buFont typeface="Arial"/>
              <a:buChar char="•"/>
            </a:pPr>
            <a:r>
              <a:rPr lang="en-US" dirty="0" smtClean="0"/>
              <a:t>The essential characteristics</a:t>
            </a:r>
          </a:p>
          <a:p>
            <a:pPr>
              <a:lnSpc>
                <a:spcPct val="140000"/>
              </a:lnSpc>
              <a:buFont typeface="Arial"/>
              <a:buChar char="•"/>
            </a:pPr>
            <a:r>
              <a:rPr lang="en-US" dirty="0" smtClean="0"/>
              <a:t>Getting started</a:t>
            </a:r>
          </a:p>
          <a:p>
            <a:pPr>
              <a:lnSpc>
                <a:spcPct val="140000"/>
              </a:lnSpc>
              <a:buFont typeface="Arial"/>
              <a:buChar char="•"/>
            </a:pPr>
            <a:r>
              <a:rPr lang="en-US" dirty="0" smtClean="0"/>
              <a:t>A live example</a:t>
            </a:r>
          </a:p>
          <a:p>
            <a:pPr>
              <a:lnSpc>
                <a:spcPct val="140000"/>
              </a:lnSpc>
              <a:buFont typeface="Arial"/>
              <a:buChar char="•"/>
            </a:pPr>
            <a:r>
              <a:rPr lang="en-US" dirty="0" smtClean="0"/>
              <a:t>Recommendation</a:t>
            </a:r>
          </a:p>
          <a:p>
            <a:pPr marL="0" indent="0">
              <a:lnSpc>
                <a:spcPct val="140000"/>
              </a:lnSpc>
              <a:buNone/>
            </a:pPr>
            <a:endParaRPr lang="en-US" dirty="0"/>
          </a:p>
        </p:txBody>
      </p:sp>
    </p:spTree>
    <p:extLst>
      <p:ext uri="{BB962C8B-B14F-4D97-AF65-F5344CB8AC3E}">
        <p14:creationId xmlns:p14="http://schemas.microsoft.com/office/powerpoint/2010/main" val="1592028385"/>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ocial-CRM.jpg"/>
          <p:cNvPicPr>
            <a:picLocks noChangeAspect="1"/>
          </p:cNvPicPr>
          <p:nvPr/>
        </p:nvPicPr>
        <p:blipFill>
          <a:blip r:embed="rId2"/>
          <a:srcRect t="14066"/>
          <a:stretch>
            <a:fillRect/>
          </a:stretch>
        </p:blipFill>
        <p:spPr>
          <a:xfrm>
            <a:off x="152400" y="1299877"/>
            <a:ext cx="8839199" cy="4444105"/>
          </a:xfrm>
          <a:prstGeom prst="rect">
            <a:avLst/>
          </a:prstGeom>
        </p:spPr>
      </p:pic>
      <p:sp>
        <p:nvSpPr>
          <p:cNvPr id="4" name="Title 3"/>
          <p:cNvSpPr>
            <a:spLocks noGrp="1"/>
          </p:cNvSpPr>
          <p:nvPr>
            <p:ph type="title"/>
          </p:nvPr>
        </p:nvSpPr>
        <p:spPr/>
        <p:txBody>
          <a:bodyPr/>
          <a:lstStyle/>
          <a:p>
            <a:r>
              <a:rPr lang="en-US" dirty="0" smtClean="0"/>
              <a:t>Evolution of the </a:t>
            </a:r>
            <a:r>
              <a:rPr lang="en-US" u="sng" dirty="0" smtClean="0"/>
              <a:t>Sales</a:t>
            </a:r>
            <a:r>
              <a:rPr lang="en-US" dirty="0" smtClean="0"/>
              <a:t> Landscape</a:t>
            </a:r>
            <a:endParaRPr lang="en-US" dirty="0"/>
          </a:p>
        </p:txBody>
      </p:sp>
      <p:sp>
        <p:nvSpPr>
          <p:cNvPr id="5"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6"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63</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3917488481"/>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xmlns:p14="http://schemas.microsoft.com/office/powerpoint/2010/main">
        <p:wipe dir="r"/>
      </p:transition>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04800" y="762001"/>
            <a:ext cx="8534400" cy="2290763"/>
          </a:xfrm>
          <a:prstGeom prst="rect">
            <a:avLst/>
          </a:prstGeom>
        </p:spPr>
        <p:txBody>
          <a:bodyPr>
            <a:noAutofit/>
          </a:bodyPr>
          <a:lstStyle/>
          <a:p>
            <a:pPr indent="11113" defTabSz="457200" eaLnBrk="0" hangingPunct="0">
              <a:spcBef>
                <a:spcPct val="20000"/>
              </a:spcBef>
              <a:buClr>
                <a:srgbClr val="FFC83C"/>
              </a:buClr>
            </a:pPr>
            <a:endParaRPr lang="en-US" sz="1100" dirty="0" smtClean="0">
              <a:solidFill>
                <a:srgbClr val="4B4B4B"/>
              </a:solidFill>
              <a:latin typeface="Arial"/>
              <a:cs typeface="Arial" pitchFamily="34" charset="0"/>
            </a:endParaRPr>
          </a:p>
        </p:txBody>
      </p:sp>
      <p:pic>
        <p:nvPicPr>
          <p:cNvPr id="6" name="Picture 2"/>
          <p:cNvPicPr>
            <a:picLocks noChangeAspect="1" noChangeArrowheads="1"/>
          </p:cNvPicPr>
          <p:nvPr/>
        </p:nvPicPr>
        <p:blipFill>
          <a:blip r:embed="rId3" cstate="print"/>
          <a:srcRect t="6469"/>
          <a:stretch>
            <a:fillRect/>
          </a:stretch>
        </p:blipFill>
        <p:spPr bwMode="auto">
          <a:xfrm>
            <a:off x="1077650" y="1269941"/>
            <a:ext cx="6887758" cy="5047926"/>
          </a:xfrm>
          <a:prstGeom prst="rect">
            <a:avLst/>
          </a:prstGeom>
          <a:noFill/>
          <a:ln w="9525">
            <a:noFill/>
            <a:miter lim="800000"/>
            <a:headEnd/>
            <a:tailEnd/>
          </a:ln>
          <a:effectLst/>
        </p:spPr>
      </p:pic>
      <p:sp>
        <p:nvSpPr>
          <p:cNvPr id="9" name="Title 8"/>
          <p:cNvSpPr>
            <a:spLocks noGrp="1"/>
          </p:cNvSpPr>
          <p:nvPr>
            <p:ph type="title"/>
          </p:nvPr>
        </p:nvSpPr>
        <p:spPr/>
        <p:txBody>
          <a:bodyPr/>
          <a:lstStyle/>
          <a:p>
            <a:r>
              <a:rPr lang="en-US" dirty="0" smtClean="0"/>
              <a:t>Marketing: Complex Social Buying Model</a:t>
            </a:r>
            <a:endParaRPr lang="en-US" dirty="0"/>
          </a:p>
        </p:txBody>
      </p:sp>
      <p:sp>
        <p:nvSpPr>
          <p:cNvPr id="5"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7"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solidFill>
                  <a:srgbClr val="FFFFFF">
                    <a:lumMod val="65000"/>
                  </a:srgbClr>
                </a:solidFill>
                <a:latin typeface="Arial"/>
              </a:rPr>
              <a:t>©2011 SugarCRM Inc. All rights reserved.</a:t>
            </a:r>
          </a:p>
        </p:txBody>
      </p:sp>
      <p:sp>
        <p:nvSpPr>
          <p:cNvPr id="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64</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3018018862"/>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xmlns:p14="http://schemas.microsoft.com/office/powerpoint/2010/main">
        <p:wipe dir="r"/>
      </p:transitio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p:cNvPicPr>
          <p:nvPr/>
        </p:nvPicPr>
        <p:blipFill>
          <a:blip r:embed="rId3"/>
          <a:srcRect/>
          <a:stretch>
            <a:fillRect/>
          </a:stretch>
        </p:blipFill>
        <p:spPr bwMode="auto">
          <a:xfrm>
            <a:off x="0" y="577850"/>
            <a:ext cx="9144000" cy="5838825"/>
          </a:xfrm>
          <a:prstGeom prst="rect">
            <a:avLst/>
          </a:prstGeom>
          <a:noFill/>
          <a:ln w="9525">
            <a:noFill/>
            <a:miter lim="800000"/>
            <a:headEnd/>
            <a:tailEnd/>
          </a:ln>
        </p:spPr>
      </p:pic>
      <p:sp>
        <p:nvSpPr>
          <p:cNvPr id="30722" name="Title 7"/>
          <p:cNvSpPr>
            <a:spLocks noGrp="1"/>
          </p:cNvSpPr>
          <p:nvPr>
            <p:ph type="title"/>
          </p:nvPr>
        </p:nvSpPr>
        <p:spPr/>
        <p:txBody>
          <a:bodyPr/>
          <a:lstStyle/>
          <a:p>
            <a:pPr eaLnBrk="1" hangingPunct="1"/>
            <a:r>
              <a:rPr lang="en-US" sz="3200" dirty="0" smtClean="0"/>
              <a:t>Customer Service </a:t>
            </a:r>
            <a:r>
              <a:rPr lang="en-US" sz="3600" u="sng" dirty="0" smtClean="0"/>
              <a:t>is</a:t>
            </a:r>
            <a:r>
              <a:rPr lang="en-US" sz="3200" dirty="0" smtClean="0"/>
              <a:t> Marketing</a:t>
            </a:r>
            <a:endParaRPr lang="en-US" dirty="0" smtClean="0"/>
          </a:p>
        </p:txBody>
      </p:sp>
      <p:sp>
        <p:nvSpPr>
          <p:cNvPr id="5"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6"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65</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186043627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6"/>
          <p:cNvPicPr>
            <a:picLocks noChangeAspect="1"/>
          </p:cNvPicPr>
          <p:nvPr/>
        </p:nvPicPr>
        <p:blipFill>
          <a:blip r:embed="rId3"/>
          <a:srcRect/>
          <a:stretch>
            <a:fillRect/>
          </a:stretch>
        </p:blipFill>
        <p:spPr bwMode="auto">
          <a:xfrm>
            <a:off x="784225" y="601663"/>
            <a:ext cx="8131175" cy="5722937"/>
          </a:xfrm>
          <a:prstGeom prst="rect">
            <a:avLst/>
          </a:prstGeom>
          <a:noFill/>
          <a:ln w="9525">
            <a:noFill/>
            <a:miter lim="800000"/>
            <a:headEnd/>
            <a:tailEnd/>
          </a:ln>
        </p:spPr>
      </p:pic>
      <p:sp>
        <p:nvSpPr>
          <p:cNvPr id="45061" name="Title 7"/>
          <p:cNvSpPr>
            <a:spLocks noGrp="1"/>
          </p:cNvSpPr>
          <p:nvPr>
            <p:ph type="title"/>
          </p:nvPr>
        </p:nvSpPr>
        <p:spPr/>
        <p:txBody>
          <a:bodyPr/>
          <a:lstStyle/>
          <a:p>
            <a:pPr eaLnBrk="1" hangingPunct="1"/>
            <a:r>
              <a:rPr lang="en-US" smtClean="0"/>
              <a:t>Start With the Customer</a:t>
            </a:r>
          </a:p>
        </p:txBody>
      </p:sp>
      <p:sp>
        <p:nvSpPr>
          <p:cNvPr id="4"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5"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66</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53626928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3536905" y="1237680"/>
            <a:ext cx="4356100" cy="4622800"/>
          </a:xfrm>
          <a:prstGeom prst="rect">
            <a:avLst/>
          </a:prstGeom>
        </p:spPr>
      </p:pic>
      <p:sp>
        <p:nvSpPr>
          <p:cNvPr id="10" name="Title 1"/>
          <p:cNvSpPr txBox="1">
            <a:spLocks/>
          </p:cNvSpPr>
          <p:nvPr/>
        </p:nvSpPr>
        <p:spPr bwMode="auto">
          <a:xfrm>
            <a:off x="6661105" y="1390080"/>
            <a:ext cx="1981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200" b="1" kern="0" dirty="0" smtClean="0">
                <a:solidFill>
                  <a:srgbClr val="FFFFFF">
                    <a:lumMod val="50000"/>
                  </a:srgbClr>
                </a:solidFill>
                <a:latin typeface="Arial"/>
              </a:rPr>
              <a:t>CRM</a:t>
            </a:r>
            <a:endParaRPr lang="en-US" sz="3200" b="1" kern="0" dirty="0">
              <a:solidFill>
                <a:srgbClr val="FFFFFF">
                  <a:lumMod val="50000"/>
                </a:srgbClr>
              </a:solidFill>
              <a:latin typeface="Arial"/>
            </a:endParaRPr>
          </a:p>
        </p:txBody>
      </p:sp>
      <p:sp>
        <p:nvSpPr>
          <p:cNvPr id="2" name="Title 1"/>
          <p:cNvSpPr>
            <a:spLocks noGrp="1"/>
          </p:cNvSpPr>
          <p:nvPr>
            <p:ph type="title"/>
          </p:nvPr>
        </p:nvSpPr>
        <p:spPr>
          <a:xfrm>
            <a:off x="533400" y="304800"/>
            <a:ext cx="8001000" cy="685800"/>
          </a:xfrm>
        </p:spPr>
        <p:txBody>
          <a:bodyPr/>
          <a:lstStyle/>
          <a:p>
            <a:r>
              <a:rPr lang="en-US" dirty="0" smtClean="0"/>
              <a:t>Put the customer at the center</a:t>
            </a:r>
            <a:endParaRPr lang="en-US" dirty="0"/>
          </a:p>
        </p:txBody>
      </p:sp>
      <p:pic>
        <p:nvPicPr>
          <p:cNvPr id="11" name="Picture 10"/>
          <p:cNvPicPr>
            <a:picLocks noChangeAspect="1"/>
          </p:cNvPicPr>
          <p:nvPr/>
        </p:nvPicPr>
        <p:blipFill>
          <a:blip r:embed="rId4"/>
          <a:stretch>
            <a:fillRect/>
          </a:stretch>
        </p:blipFill>
        <p:spPr>
          <a:xfrm>
            <a:off x="271893" y="1563240"/>
            <a:ext cx="3495040" cy="3657600"/>
          </a:xfrm>
          <a:prstGeom prst="rect">
            <a:avLst/>
          </a:prstGeom>
        </p:spPr>
      </p:pic>
      <p:sp>
        <p:nvSpPr>
          <p:cNvPr id="6"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7"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67</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11164242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ppt_x"/>
                                          </p:val>
                                        </p:tav>
                                        <p:tav tm="100000">
                                          <p:val>
                                            <p:strVal val="#ppt_x"/>
                                          </p:val>
                                        </p:tav>
                                      </p:tavLst>
                                    </p:anim>
                                    <p:anim calcmode="lin" valueType="num">
                                      <p:cBhvr additive="base">
                                        <p:cTn id="8" dur="2000" fill="hold"/>
                                        <p:tgtEl>
                                          <p:spTgt spid="13"/>
                                        </p:tgtEl>
                                        <p:attrNameLst>
                                          <p:attrName>ppt_y</p:attrName>
                                        </p:attrNameLst>
                                      </p:cBhvr>
                                      <p:tavLst>
                                        <p:tav tm="0">
                                          <p:val>
                                            <p:strVal val="1+#ppt_h/2"/>
                                          </p:val>
                                        </p:tav>
                                        <p:tav tm="100000">
                                          <p:val>
                                            <p:strVal val="#ppt_y"/>
                                          </p:val>
                                        </p:tav>
                                      </p:tavLst>
                                    </p:anim>
                                  </p:childTnLst>
                                </p:cTn>
                              </p:par>
                              <p:par>
                                <p:cTn id="9" presetID="37"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0"/>
                                        <p:tgtEl>
                                          <p:spTgt spid="10"/>
                                        </p:tgtEl>
                                      </p:cBhvr>
                                    </p:animEffect>
                                    <p:anim calcmode="lin" valueType="num">
                                      <p:cBhvr>
                                        <p:cTn id="12" dur="5000" fill="hold"/>
                                        <p:tgtEl>
                                          <p:spTgt spid="10"/>
                                        </p:tgtEl>
                                        <p:attrNameLst>
                                          <p:attrName>ppt_x</p:attrName>
                                        </p:attrNameLst>
                                      </p:cBhvr>
                                      <p:tavLst>
                                        <p:tav tm="0">
                                          <p:val>
                                            <p:strVal val="#ppt_x"/>
                                          </p:val>
                                        </p:tav>
                                        <p:tav tm="100000">
                                          <p:val>
                                            <p:strVal val="#ppt_x"/>
                                          </p:val>
                                        </p:tav>
                                      </p:tavLst>
                                    </p:anim>
                                    <p:anim calcmode="lin" valueType="num">
                                      <p:cBhvr>
                                        <p:cTn id="13" dur="4500" decel="100000" fill="hold"/>
                                        <p:tgtEl>
                                          <p:spTgt spid="10"/>
                                        </p:tgtEl>
                                        <p:attrNameLst>
                                          <p:attrName>ppt_y</p:attrName>
                                        </p:attrNameLst>
                                      </p:cBhvr>
                                      <p:tavLst>
                                        <p:tav tm="0">
                                          <p:val>
                                            <p:strVal val="#ppt_y+1"/>
                                          </p:val>
                                        </p:tav>
                                        <p:tav tm="100000">
                                          <p:val>
                                            <p:strVal val="#ppt_y-.03"/>
                                          </p:val>
                                        </p:tav>
                                      </p:tavLst>
                                    </p:anim>
                                    <p:anim calcmode="lin" valueType="num">
                                      <p:cBhvr>
                                        <p:cTn id="14" dur="500" accel="100000" fill="hold">
                                          <p:stCondLst>
                                            <p:cond delay="45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CRM</a:t>
            </a:r>
            <a:endParaRPr lang="en-US" dirty="0"/>
          </a:p>
        </p:txBody>
      </p:sp>
      <p:sp>
        <p:nvSpPr>
          <p:cNvPr id="6" name="Rectangle 3"/>
          <p:cNvSpPr txBox="1">
            <a:spLocks noChangeArrowheads="1"/>
          </p:cNvSpPr>
          <p:nvPr/>
        </p:nvSpPr>
        <p:spPr bwMode="auto">
          <a:xfrm>
            <a:off x="3377909" y="943428"/>
            <a:ext cx="5461290" cy="4945743"/>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a:lstStyle>
          <a:p>
            <a:pPr defTabSz="457200"/>
            <a:r>
              <a:rPr lang="en-US" sz="4800" dirty="0" smtClean="0">
                <a:solidFill>
                  <a:srgbClr val="C60C30"/>
                </a:solidFill>
                <a:latin typeface="Arial"/>
                <a:ea typeface="ＭＳ Ｐゴシック"/>
                <a:cs typeface="ＭＳ Ｐゴシック"/>
              </a:rPr>
              <a:t>C</a:t>
            </a:r>
            <a:r>
              <a:rPr lang="en-US" sz="4800" dirty="0" smtClean="0">
                <a:solidFill>
                  <a:srgbClr val="3F3F3F">
                    <a:lumMod val="40000"/>
                    <a:lumOff val="60000"/>
                  </a:srgbClr>
                </a:solidFill>
                <a:latin typeface="Arial"/>
                <a:ea typeface="ＭＳ Ｐゴシック"/>
                <a:cs typeface="ＭＳ Ｐゴシック"/>
              </a:rPr>
              <a:t>ustomer </a:t>
            </a:r>
          </a:p>
          <a:p>
            <a:pPr defTabSz="457200"/>
            <a:r>
              <a:rPr lang="en-US" sz="4800" dirty="0" smtClean="0">
                <a:solidFill>
                  <a:srgbClr val="C60C30"/>
                </a:solidFill>
                <a:latin typeface="Arial"/>
                <a:ea typeface="ＭＳ Ｐゴシック"/>
                <a:cs typeface="ＭＳ Ｐゴシック"/>
              </a:rPr>
              <a:t>R</a:t>
            </a:r>
            <a:r>
              <a:rPr lang="en-US" sz="4800" dirty="0" smtClean="0">
                <a:solidFill>
                  <a:srgbClr val="3F3F3F">
                    <a:lumMod val="40000"/>
                    <a:lumOff val="60000"/>
                  </a:srgbClr>
                </a:solidFill>
                <a:latin typeface="Arial"/>
                <a:ea typeface="ＭＳ Ｐゴシック"/>
                <a:cs typeface="ＭＳ Ｐゴシック"/>
              </a:rPr>
              <a:t>elationship </a:t>
            </a:r>
          </a:p>
          <a:p>
            <a:pPr defTabSz="457200"/>
            <a:r>
              <a:rPr lang="en-US" sz="4800" dirty="0" smtClean="0">
                <a:solidFill>
                  <a:srgbClr val="C60C30"/>
                </a:solidFill>
                <a:latin typeface="Arial"/>
                <a:ea typeface="ＭＳ Ｐゴシック"/>
                <a:cs typeface="ＭＳ Ｐゴシック"/>
              </a:rPr>
              <a:t>M</a:t>
            </a:r>
            <a:r>
              <a:rPr lang="en-US" sz="4800" dirty="0" smtClean="0">
                <a:solidFill>
                  <a:srgbClr val="3F3F3F">
                    <a:lumMod val="40000"/>
                    <a:lumOff val="60000"/>
                  </a:srgbClr>
                </a:solidFill>
                <a:latin typeface="Arial"/>
                <a:ea typeface="ＭＳ Ｐゴシック"/>
                <a:cs typeface="ＭＳ Ｐゴシック"/>
              </a:rPr>
              <a:t>anagement</a:t>
            </a:r>
          </a:p>
        </p:txBody>
      </p:sp>
      <p:sp>
        <p:nvSpPr>
          <p:cNvPr id="4"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5"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68</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236273436"/>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p:wipe dir="r"/>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CRM</a:t>
            </a:r>
            <a:endParaRPr lang="en-US" dirty="0"/>
          </a:p>
        </p:txBody>
      </p:sp>
      <p:sp>
        <p:nvSpPr>
          <p:cNvPr id="4" name="Rectangle 3"/>
          <p:cNvSpPr txBox="1">
            <a:spLocks noChangeArrowheads="1"/>
          </p:cNvSpPr>
          <p:nvPr/>
        </p:nvSpPr>
        <p:spPr bwMode="auto">
          <a:xfrm>
            <a:off x="136160" y="578658"/>
            <a:ext cx="8432800" cy="5533571"/>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a:lstStyle>
          <a:p>
            <a:pPr algn="ctr" defTabSz="457200"/>
            <a:r>
              <a:rPr lang="en-US" sz="4800" dirty="0" smtClean="0">
                <a:solidFill>
                  <a:srgbClr val="D2D2D2">
                    <a:lumMod val="50000"/>
                  </a:srgbClr>
                </a:solidFill>
                <a:latin typeface="Arial"/>
                <a:ea typeface="ＭＳ Ｐゴシック"/>
                <a:cs typeface="ＭＳ Ｐゴシック"/>
              </a:rPr>
              <a:t>CRM</a:t>
            </a:r>
            <a:r>
              <a:rPr lang="en-US" sz="4800" dirty="0" smtClean="0">
                <a:solidFill>
                  <a:srgbClr val="3F3F3F">
                    <a:lumMod val="60000"/>
                    <a:lumOff val="40000"/>
                  </a:srgbClr>
                </a:solidFill>
                <a:latin typeface="Arial"/>
                <a:ea typeface="ＭＳ Ｐゴシック"/>
                <a:cs typeface="ＭＳ Ｐゴシック"/>
              </a:rPr>
              <a:t> is about </a:t>
            </a:r>
            <a:r>
              <a:rPr lang="en-US" sz="4800" dirty="0" smtClean="0">
                <a:solidFill>
                  <a:srgbClr val="C60C30"/>
                </a:solidFill>
                <a:latin typeface="Arial"/>
                <a:ea typeface="ＭＳ Ｐゴシック"/>
                <a:cs typeface="ＭＳ Ｐゴシック"/>
              </a:rPr>
              <a:t>Customers</a:t>
            </a:r>
          </a:p>
        </p:txBody>
      </p:sp>
      <p:sp>
        <p:nvSpPr>
          <p:cNvPr id="5"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6"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69</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4172817739"/>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p:wipe dir="r"/>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CRM</a:t>
            </a:r>
            <a:endParaRPr lang="en-US" dirty="0"/>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a:ext>
            </a:extLst>
          </a:blip>
          <a:srcRect t="-26449" b="-26449"/>
          <a:stretch>
            <a:fillRect/>
          </a:stretch>
        </p:blipFill>
        <p:spPr/>
      </p:pic>
      <p:sp>
        <p:nvSpPr>
          <p:cNvPr id="6" name="Content Placeholder 5"/>
          <p:cNvSpPr>
            <a:spLocks noGrp="1"/>
          </p:cNvSpPr>
          <p:nvPr>
            <p:ph sz="half" idx="2"/>
          </p:nvPr>
        </p:nvSpPr>
        <p:spPr>
          <a:xfrm>
            <a:off x="4648199" y="1600200"/>
            <a:ext cx="4342389" cy="4525963"/>
          </a:xfrm>
        </p:spPr>
        <p:txBody>
          <a:bodyPr/>
          <a:lstStyle/>
          <a:p>
            <a:pPr marL="0" indent="0" algn="ctr">
              <a:buNone/>
            </a:pPr>
            <a:r>
              <a:rPr lang="en-US" altLang="ja-JP" dirty="0" smtClean="0">
                <a:ea typeface="MS PGothic" charset="0"/>
                <a:cs typeface="MS PGothic" charset="0"/>
              </a:rPr>
              <a:t>CRM </a:t>
            </a:r>
            <a:r>
              <a:rPr lang="en-US" altLang="ja-JP" dirty="0">
                <a:ea typeface="MS PGothic" charset="0"/>
                <a:cs typeface="MS PGothic" charset="0"/>
              </a:rPr>
              <a:t>empowers you to gain and retain customers by providing greater visibility into sales, marketing and support  </a:t>
            </a:r>
            <a:r>
              <a:rPr lang="en-US" altLang="ja-JP" dirty="0" smtClean="0">
                <a:ea typeface="MS PGothic" charset="0"/>
                <a:cs typeface="MS PGothic" charset="0"/>
              </a:rPr>
              <a:t> so </a:t>
            </a:r>
            <a:r>
              <a:rPr lang="en-US" altLang="ja-JP" dirty="0">
                <a:ea typeface="MS PGothic" charset="0"/>
                <a:cs typeface="MS PGothic" charset="0"/>
              </a:rPr>
              <a:t>you can deliver an excellent customer </a:t>
            </a:r>
            <a:r>
              <a:rPr lang="en-US" altLang="ja-JP" dirty="0" smtClean="0">
                <a:ea typeface="MS PGothic" charset="0"/>
                <a:cs typeface="MS PGothic" charset="0"/>
              </a:rPr>
              <a:t>experience</a:t>
            </a:r>
            <a:endParaRPr lang="en-US" altLang="ja-JP" dirty="0">
              <a:ea typeface="MS PGothic" charset="0"/>
              <a:cs typeface="MS PGothic" charset="0"/>
            </a:endParaRPr>
          </a:p>
        </p:txBody>
      </p:sp>
      <p:sp>
        <p:nvSpPr>
          <p:cNvPr id="8" name="Rectangle 7"/>
          <p:cNvSpPr/>
          <p:nvPr/>
        </p:nvSpPr>
        <p:spPr>
          <a:xfrm>
            <a:off x="3011134" y="2354372"/>
            <a:ext cx="1484666" cy="4851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Arial"/>
            </a:endParaRPr>
          </a:p>
        </p:txBody>
      </p:sp>
      <p:pic>
        <p:nvPicPr>
          <p:cNvPr id="9" name="Picture 8"/>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19937366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title"/>
          </p:nvPr>
        </p:nvSpPr>
        <p:spPr>
          <a:xfrm>
            <a:off x="457200" y="0"/>
            <a:ext cx="8432800" cy="6477000"/>
          </a:xfrm>
        </p:spPr>
        <p:txBody>
          <a:bodyPr/>
          <a:lstStyle/>
          <a:p>
            <a:pPr algn="ctr" eaLnBrk="1" hangingPunct="1"/>
            <a:r>
              <a:rPr lang="en-US" sz="4800" dirty="0" smtClean="0">
                <a:solidFill>
                  <a:schemeClr val="bg2">
                    <a:lumMod val="65000"/>
                    <a:lumOff val="35000"/>
                  </a:schemeClr>
                </a:solidFill>
                <a:ea typeface="ＭＳ Ｐゴシック"/>
                <a:cs typeface="ＭＳ Ｐゴシック"/>
              </a:rPr>
              <a:t>CRM</a:t>
            </a:r>
            <a:r>
              <a:rPr lang="en-US" sz="4800" dirty="0" smtClean="0">
                <a:solidFill>
                  <a:schemeClr val="accent4">
                    <a:lumMod val="60000"/>
                    <a:lumOff val="40000"/>
                  </a:schemeClr>
                </a:solidFill>
                <a:ea typeface="ＭＳ Ｐゴシック"/>
                <a:cs typeface="ＭＳ Ｐゴシック"/>
              </a:rPr>
              <a:t> is about </a:t>
            </a:r>
            <a:r>
              <a:rPr lang="en-US" sz="4800" dirty="0" smtClean="0">
                <a:ea typeface="ＭＳ Ｐゴシック"/>
                <a:cs typeface="ＭＳ Ｐゴシック"/>
              </a:rPr>
              <a:t>Acquiring, Retaining </a:t>
            </a:r>
            <a:r>
              <a:rPr lang="en-US" sz="4800" dirty="0" smtClean="0">
                <a:solidFill>
                  <a:schemeClr val="accent4">
                    <a:lumMod val="60000"/>
                    <a:lumOff val="40000"/>
                  </a:schemeClr>
                </a:solidFill>
                <a:ea typeface="ＭＳ Ｐゴシック"/>
                <a:cs typeface="ＭＳ Ｐゴシック"/>
              </a:rPr>
              <a:t>and</a:t>
            </a:r>
            <a:r>
              <a:rPr lang="en-US" sz="4800" dirty="0" smtClean="0">
                <a:solidFill>
                  <a:srgbClr val="D2D2D2"/>
                </a:solidFill>
                <a:ea typeface="ＭＳ Ｐゴシック"/>
                <a:cs typeface="ＭＳ Ｐゴシック"/>
              </a:rPr>
              <a:t> </a:t>
            </a:r>
            <a:r>
              <a:rPr lang="en-US" sz="4800" dirty="0" smtClean="0">
                <a:ea typeface="ＭＳ Ｐゴシック"/>
                <a:cs typeface="ＭＳ Ｐゴシック"/>
              </a:rPr>
              <a:t>Growing</a:t>
            </a:r>
            <a:r>
              <a:rPr lang="en-US" sz="4800" dirty="0" smtClean="0">
                <a:solidFill>
                  <a:srgbClr val="D2D2D2"/>
                </a:solidFill>
                <a:ea typeface="ＭＳ Ｐゴシック"/>
                <a:cs typeface="ＭＳ Ｐゴシック"/>
              </a:rPr>
              <a:t> </a:t>
            </a:r>
            <a:r>
              <a:rPr lang="en-US" sz="4800" dirty="0" smtClean="0">
                <a:solidFill>
                  <a:schemeClr val="accent4">
                    <a:lumMod val="60000"/>
                    <a:lumOff val="40000"/>
                  </a:schemeClr>
                </a:solidFill>
                <a:ea typeface="ＭＳ Ｐゴシック"/>
                <a:cs typeface="ＭＳ Ｐゴシック"/>
              </a:rPr>
              <a:t>Customers</a:t>
            </a:r>
          </a:p>
        </p:txBody>
      </p:sp>
      <p:sp>
        <p:nvSpPr>
          <p:cNvPr id="11" name="Slide Number Placeholder 5"/>
          <p:cNvSpPr>
            <a:spLocks noGrp="1"/>
          </p:cNvSpPr>
          <p:nvPr>
            <p:ph type="sldNum" sz="quarter" idx="4294967295"/>
          </p:nvPr>
        </p:nvSpPr>
        <p:spPr>
          <a:xfrm>
            <a:off x="5867400" y="6553200"/>
            <a:ext cx="762000" cy="168275"/>
          </a:xfrm>
          <a:prstGeom prst="rect">
            <a:avLst/>
          </a:prstGeom>
          <a:noFill/>
        </p:spPr>
        <p:txBody>
          <a:bodyPr/>
          <a:lstStyle/>
          <a:p>
            <a:fld id="{A3DF9DCC-B812-418A-99F3-8B73B3BD1A78}" type="slidenum">
              <a:rPr lang="en-US">
                <a:solidFill>
                  <a:srgbClr val="FFFFFF">
                    <a:lumMod val="65000"/>
                  </a:srgbClr>
                </a:solidFill>
                <a:latin typeface="Arial"/>
              </a:rPr>
              <a:pPr/>
              <a:t>70</a:t>
            </a:fld>
            <a:endParaRPr lang="en-US">
              <a:solidFill>
                <a:srgbClr val="FFFFFF">
                  <a:lumMod val="65000"/>
                </a:srgbClr>
              </a:solidFill>
              <a:latin typeface="Arial"/>
            </a:endParaRPr>
          </a:p>
        </p:txBody>
      </p:sp>
      <p:sp>
        <p:nvSpPr>
          <p:cNvPr id="20484" name="Rectangle 4"/>
          <p:cNvSpPr>
            <a:spLocks/>
          </p:cNvSpPr>
          <p:nvPr/>
        </p:nvSpPr>
        <p:spPr bwMode="auto">
          <a:xfrm>
            <a:off x="7924800" y="6613525"/>
            <a:ext cx="685800" cy="165100"/>
          </a:xfrm>
          <a:prstGeom prst="rect">
            <a:avLst/>
          </a:prstGeom>
          <a:noFill/>
          <a:ln w="9525">
            <a:noFill/>
            <a:miter lim="800000"/>
            <a:headEnd/>
            <a:tailEnd/>
          </a:ln>
        </p:spPr>
        <p:txBody>
          <a:bodyPr lIns="38100" tIns="38100" rIns="38100" bIns="38100"/>
          <a:lstStyle/>
          <a:p>
            <a:pPr algn="r" defTabSz="457200" fontAlgn="auto">
              <a:spcBef>
                <a:spcPts val="0"/>
              </a:spcBef>
              <a:spcAft>
                <a:spcPts val="0"/>
              </a:spcAft>
            </a:pPr>
            <a:r>
              <a:rPr lang="en-US" sz="700">
                <a:solidFill>
                  <a:srgbClr val="FFFFFF"/>
                </a:solidFill>
                <a:latin typeface="Arial"/>
                <a:sym typeface="Arial" charset="0"/>
              </a:rPr>
              <a:t>05/08/09</a:t>
            </a:r>
          </a:p>
        </p:txBody>
      </p:sp>
      <p:sp>
        <p:nvSpPr>
          <p:cNvPr id="20485" name="Rectangle 5"/>
          <p:cNvSpPr>
            <a:spLocks/>
          </p:cNvSpPr>
          <p:nvPr/>
        </p:nvSpPr>
        <p:spPr bwMode="auto">
          <a:xfrm>
            <a:off x="5943600" y="6613525"/>
            <a:ext cx="1981200" cy="165100"/>
          </a:xfrm>
          <a:prstGeom prst="rect">
            <a:avLst/>
          </a:prstGeom>
          <a:noFill/>
          <a:ln w="9525">
            <a:noFill/>
            <a:miter lim="800000"/>
            <a:headEnd/>
            <a:tailEnd/>
          </a:ln>
        </p:spPr>
        <p:txBody>
          <a:bodyPr lIns="38100" tIns="38100" rIns="38100" bIns="38100"/>
          <a:lstStyle/>
          <a:p>
            <a:pPr defTabSz="457200" fontAlgn="auto">
              <a:spcBef>
                <a:spcPts val="0"/>
              </a:spcBef>
              <a:spcAft>
                <a:spcPts val="0"/>
              </a:spcAft>
            </a:pPr>
            <a:r>
              <a:rPr lang="en-US" sz="700">
                <a:solidFill>
                  <a:srgbClr val="FFFFFF"/>
                </a:solidFill>
                <a:latin typeface="Arial"/>
                <a:sym typeface="Arial" charset="0"/>
              </a:rPr>
              <a:t>©2009 SugarCRM Inc. All rights reserved.</a:t>
            </a:r>
          </a:p>
        </p:txBody>
      </p:sp>
      <p:sp>
        <p:nvSpPr>
          <p:cNvPr id="1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1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70</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34421736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3692"/>
            <a:ext cx="8839200" cy="762000"/>
          </a:xfrm>
        </p:spPr>
        <p:txBody>
          <a:bodyPr/>
          <a:lstStyle/>
          <a:p>
            <a:r>
              <a:rPr lang="en-US" dirty="0" smtClean="0"/>
              <a:t>Enable the sales edge</a:t>
            </a:r>
            <a:endParaRPr lang="en-US" dirty="0"/>
          </a:p>
        </p:txBody>
      </p:sp>
      <p:sp>
        <p:nvSpPr>
          <p:cNvPr id="6" name="Donut 5"/>
          <p:cNvSpPr/>
          <p:nvPr/>
        </p:nvSpPr>
        <p:spPr>
          <a:xfrm>
            <a:off x="952397" y="3476009"/>
            <a:ext cx="914400" cy="914400"/>
          </a:xfrm>
          <a:prstGeom prst="don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4B4B4B"/>
              </a:solidFill>
              <a:latin typeface="Arial"/>
            </a:endParaRPr>
          </a:p>
        </p:txBody>
      </p:sp>
      <p:sp>
        <p:nvSpPr>
          <p:cNvPr id="7" name="Arc 6"/>
          <p:cNvSpPr/>
          <p:nvPr/>
        </p:nvSpPr>
        <p:spPr>
          <a:xfrm>
            <a:off x="4377759" y="1387066"/>
            <a:ext cx="3859778" cy="5297560"/>
          </a:xfrm>
          <a:prstGeom prst="arc">
            <a:avLst>
              <a:gd name="adj1" fmla="val 17197289"/>
              <a:gd name="adj2" fmla="val 4068334"/>
            </a:avLst>
          </a:prstGeom>
          <a:ln>
            <a:solidFill>
              <a:schemeClr val="tx2">
                <a:lumMod val="60000"/>
                <a:lumOff val="40000"/>
              </a:schemeClr>
            </a:solidFill>
          </a:ln>
          <a:effectLst>
            <a:glow rad="101600">
              <a:schemeClr val="tx2">
                <a:lumMod val="60000"/>
                <a:lumOff val="40000"/>
                <a:alpha val="75000"/>
              </a:schemeClr>
            </a:glow>
            <a:outerShdw blurRad="40000" dist="20000" dir="5400000" rotWithShape="0">
              <a:srgbClr val="000000">
                <a:alpha val="38000"/>
              </a:srgbClr>
            </a:outerShdw>
          </a:effectLst>
          <a:scene3d>
            <a:camera prst="orthographicFront"/>
            <a:lightRig rig="threePt" dir="t"/>
          </a:scene3d>
          <a:sp3d>
            <a:bevelT prst="relaxedInset"/>
            <a:bevelB w="165100" prst="coolSlant"/>
          </a:sp3d>
        </p:spPr>
        <p:style>
          <a:lnRef idx="2">
            <a:schemeClr val="accent1"/>
          </a:lnRef>
          <a:fillRef idx="0">
            <a:schemeClr val="accent1"/>
          </a:fillRef>
          <a:effectRef idx="1">
            <a:schemeClr val="accent1"/>
          </a:effectRef>
          <a:fontRef idx="minor">
            <a:schemeClr val="tx1"/>
          </a:fontRef>
        </p:style>
        <p:txBody>
          <a:bodyPr rtlCol="0" anchor="ctr"/>
          <a:lstStyle/>
          <a:p>
            <a:pPr algn="ctr" defTabSz="457200" fontAlgn="auto">
              <a:spcBef>
                <a:spcPts val="0"/>
              </a:spcBef>
              <a:spcAft>
                <a:spcPts val="0"/>
              </a:spcAft>
            </a:pPr>
            <a:endParaRPr lang="en-US">
              <a:solidFill>
                <a:srgbClr val="4B4B4B"/>
              </a:solidFill>
              <a:latin typeface="Arial"/>
            </a:endParaRPr>
          </a:p>
        </p:txBody>
      </p:sp>
      <p:cxnSp>
        <p:nvCxnSpPr>
          <p:cNvPr id="11" name="Straight Connector 10"/>
          <p:cNvCxnSpPr/>
          <p:nvPr/>
        </p:nvCxnSpPr>
        <p:spPr>
          <a:xfrm>
            <a:off x="5921716" y="1604316"/>
            <a:ext cx="33418" cy="4829637"/>
          </a:xfrm>
          <a:prstGeom prst="line">
            <a:avLst/>
          </a:prstGeom>
          <a:ln w="228600" cap="sq" cmpd="tri">
            <a:solidFill>
              <a:srgbClr val="008000"/>
            </a:solidFill>
            <a:prstDash val="dash"/>
          </a:ln>
          <a:effectLst/>
          <a:scene3d>
            <a:camera prst="orthographicFront"/>
            <a:lightRig rig="threePt" dir="t"/>
          </a:scene3d>
          <a:sp3d contourW="12700">
            <a:bevelT prst="relaxedInset"/>
            <a:bevelB prst="relaxedInset"/>
            <a:contourClr>
              <a:schemeClr val="bg1"/>
            </a:contourClr>
          </a:sp3d>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3846391" y="1119681"/>
            <a:ext cx="1988371" cy="400110"/>
          </a:xfrm>
          <a:prstGeom prst="rect">
            <a:avLst/>
          </a:prstGeom>
          <a:noFill/>
        </p:spPr>
        <p:txBody>
          <a:bodyPr wrap="square" rtlCol="0">
            <a:spAutoFit/>
          </a:bodyPr>
          <a:lstStyle/>
          <a:p>
            <a:pPr defTabSz="457200" fontAlgn="auto">
              <a:spcBef>
                <a:spcPts val="0"/>
              </a:spcBef>
              <a:spcAft>
                <a:spcPts val="0"/>
              </a:spcAft>
            </a:pPr>
            <a:r>
              <a:rPr lang="en-US" sz="2000" b="1" dirty="0" smtClean="0">
                <a:solidFill>
                  <a:srgbClr val="088055"/>
                </a:solidFill>
                <a:latin typeface="Arial"/>
              </a:rPr>
              <a:t>SALES EDGE</a:t>
            </a:r>
            <a:endParaRPr lang="en-US" sz="2000" b="1" dirty="0">
              <a:solidFill>
                <a:srgbClr val="088055"/>
              </a:solidFill>
              <a:latin typeface="Arial"/>
            </a:endParaRPr>
          </a:p>
        </p:txBody>
      </p:sp>
      <p:sp>
        <p:nvSpPr>
          <p:cNvPr id="23" name="TextBox 22"/>
          <p:cNvSpPr txBox="1"/>
          <p:nvPr/>
        </p:nvSpPr>
        <p:spPr>
          <a:xfrm>
            <a:off x="6551947" y="1088255"/>
            <a:ext cx="1988371" cy="400110"/>
          </a:xfrm>
          <a:prstGeom prst="rect">
            <a:avLst/>
          </a:prstGeom>
          <a:noFill/>
        </p:spPr>
        <p:txBody>
          <a:bodyPr wrap="square" rtlCol="0">
            <a:spAutoFit/>
          </a:bodyPr>
          <a:lstStyle/>
          <a:p>
            <a:pPr defTabSz="457200" fontAlgn="auto">
              <a:spcBef>
                <a:spcPts val="0"/>
              </a:spcBef>
              <a:spcAft>
                <a:spcPts val="0"/>
              </a:spcAft>
            </a:pPr>
            <a:r>
              <a:rPr lang="en-US" sz="2000" b="1" dirty="0" smtClean="0">
                <a:solidFill>
                  <a:srgbClr val="C60C30">
                    <a:lumMod val="75000"/>
                  </a:srgbClr>
                </a:solidFill>
                <a:latin typeface="Arial"/>
              </a:rPr>
              <a:t>CUSTOMERS</a:t>
            </a:r>
            <a:endParaRPr lang="en-US" sz="2000" b="1" dirty="0">
              <a:solidFill>
                <a:srgbClr val="C60C30">
                  <a:lumMod val="75000"/>
                </a:srgbClr>
              </a:solidFill>
              <a:latin typeface="Arial"/>
            </a:endParaRPr>
          </a:p>
        </p:txBody>
      </p:sp>
      <p:sp>
        <p:nvSpPr>
          <p:cNvPr id="24" name="TextBox 23"/>
          <p:cNvSpPr txBox="1"/>
          <p:nvPr/>
        </p:nvSpPr>
        <p:spPr>
          <a:xfrm>
            <a:off x="770633" y="1138389"/>
            <a:ext cx="1988371" cy="400110"/>
          </a:xfrm>
          <a:prstGeom prst="rect">
            <a:avLst/>
          </a:prstGeom>
          <a:noFill/>
        </p:spPr>
        <p:txBody>
          <a:bodyPr wrap="square" rtlCol="0">
            <a:spAutoFit/>
          </a:bodyPr>
          <a:lstStyle/>
          <a:p>
            <a:pPr defTabSz="457200" fontAlgn="auto">
              <a:spcBef>
                <a:spcPts val="0"/>
              </a:spcBef>
              <a:spcAft>
                <a:spcPts val="0"/>
              </a:spcAft>
            </a:pPr>
            <a:r>
              <a:rPr lang="en-US" sz="2000" b="1" dirty="0" smtClean="0">
                <a:solidFill>
                  <a:srgbClr val="0046AD">
                    <a:lumMod val="75000"/>
                  </a:srgbClr>
                </a:solidFill>
                <a:latin typeface="Arial"/>
              </a:rPr>
              <a:t>INNER CORE</a:t>
            </a:r>
            <a:endParaRPr lang="en-US" sz="2000" b="1" dirty="0">
              <a:solidFill>
                <a:srgbClr val="0046AD">
                  <a:lumMod val="75000"/>
                </a:srgbClr>
              </a:solidFill>
              <a:latin typeface="Arial"/>
            </a:endParaRPr>
          </a:p>
        </p:txBody>
      </p:sp>
      <p:sp>
        <p:nvSpPr>
          <p:cNvPr id="25" name="Right Arrow 24"/>
          <p:cNvSpPr/>
          <p:nvPr/>
        </p:nvSpPr>
        <p:spPr>
          <a:xfrm>
            <a:off x="2364139" y="3744741"/>
            <a:ext cx="1125019" cy="373919"/>
          </a:xfrm>
          <a:prstGeom prst="rightArrow">
            <a:avLst/>
          </a:prstGeom>
          <a:solidFill>
            <a:srgbClr val="4B803D"/>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4B803D"/>
              </a:solidFill>
              <a:latin typeface="Arial"/>
            </a:endParaRPr>
          </a:p>
        </p:txBody>
      </p:sp>
      <p:sp>
        <p:nvSpPr>
          <p:cNvPr id="12" name="Rectangle 11"/>
          <p:cNvSpPr/>
          <p:nvPr/>
        </p:nvSpPr>
        <p:spPr>
          <a:xfrm>
            <a:off x="3859123" y="1570893"/>
            <a:ext cx="1786789" cy="1219943"/>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SALES</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13" name="Rectangle 12"/>
          <p:cNvSpPr/>
          <p:nvPr/>
        </p:nvSpPr>
        <p:spPr>
          <a:xfrm>
            <a:off x="3857415" y="2824259"/>
            <a:ext cx="1807225" cy="1038115"/>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CUSTOMER SERVICE</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14" name="Rectangle 13"/>
          <p:cNvSpPr/>
          <p:nvPr/>
        </p:nvSpPr>
        <p:spPr>
          <a:xfrm>
            <a:off x="3876986" y="3897793"/>
            <a:ext cx="1772963" cy="1219943"/>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CALL CENTER</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15" name="Rectangle 14"/>
          <p:cNvSpPr/>
          <p:nvPr/>
        </p:nvSpPr>
        <p:spPr>
          <a:xfrm>
            <a:off x="3876803" y="5186578"/>
            <a:ext cx="1775166" cy="1219943"/>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MARKETING</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16"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7"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1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71</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794065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par>
                          <p:cTn id="14" fill="hold">
                            <p:stCondLst>
                              <p:cond delay="1500"/>
                            </p:stCondLst>
                            <p:childTnLst>
                              <p:par>
                                <p:cTn id="15" presetID="9"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par>
                          <p:cTn id="18" fill="hold">
                            <p:stCondLst>
                              <p:cond delay="2000"/>
                            </p:stCondLst>
                            <p:childTnLst>
                              <p:par>
                                <p:cTn id="19" presetID="9"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500"/>
                                        <p:tgtEl>
                                          <p:spTgt spid="14"/>
                                        </p:tgtEl>
                                      </p:cBhvr>
                                    </p:animEffect>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animBg="1"/>
      <p:bldP spid="13" grpId="0" animBg="1"/>
      <p:bldP spid="14" grpId="0" animBg="1"/>
      <p:bldP spid="1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Social CRM</a:t>
            </a:r>
            <a:endParaRPr lang="en-US" dirty="0"/>
          </a:p>
        </p:txBody>
      </p:sp>
      <p:pic>
        <p:nvPicPr>
          <p:cNvPr id="6" name="Picture 5"/>
          <p:cNvPicPr>
            <a:picLocks noChangeAspect="1"/>
          </p:cNvPicPr>
          <p:nvPr/>
        </p:nvPicPr>
        <p:blipFill>
          <a:blip r:embed="rId2"/>
          <a:stretch>
            <a:fillRect/>
          </a:stretch>
        </p:blipFill>
        <p:spPr>
          <a:xfrm>
            <a:off x="2038572" y="1230371"/>
            <a:ext cx="5071185" cy="5071185"/>
          </a:xfrm>
          <a:prstGeom prst="rect">
            <a:avLst/>
          </a:prstGeom>
        </p:spPr>
      </p:pic>
      <p:sp>
        <p:nvSpPr>
          <p:cNvPr id="4"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5"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72</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233890437"/>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xmlns:p14="http://schemas.microsoft.com/office/powerpoint/2010/main">
        <p:wipe dir="r"/>
      </p:transitio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369" y="133692"/>
            <a:ext cx="8291702" cy="762000"/>
          </a:xfrm>
        </p:spPr>
        <p:txBody>
          <a:bodyPr/>
          <a:lstStyle/>
          <a:p>
            <a:r>
              <a:rPr lang="en-US" dirty="0" smtClean="0"/>
              <a:t>CRM Made Social: Enable the customer edge</a:t>
            </a:r>
            <a:endParaRPr lang="en-US" dirty="0"/>
          </a:p>
        </p:txBody>
      </p:sp>
      <p:sp>
        <p:nvSpPr>
          <p:cNvPr id="7" name="Arc 6"/>
          <p:cNvSpPr/>
          <p:nvPr/>
        </p:nvSpPr>
        <p:spPr>
          <a:xfrm>
            <a:off x="4806859" y="1387066"/>
            <a:ext cx="3859778" cy="5297560"/>
          </a:xfrm>
          <a:prstGeom prst="arc">
            <a:avLst>
              <a:gd name="adj1" fmla="val 17197289"/>
              <a:gd name="adj2" fmla="val 4068334"/>
            </a:avLst>
          </a:prstGeom>
          <a:ln>
            <a:solidFill>
              <a:schemeClr val="tx2">
                <a:lumMod val="60000"/>
                <a:lumOff val="40000"/>
              </a:schemeClr>
            </a:solidFill>
          </a:ln>
          <a:effectLst>
            <a:glow rad="101600">
              <a:schemeClr val="tx2">
                <a:lumMod val="60000"/>
                <a:lumOff val="40000"/>
                <a:alpha val="75000"/>
              </a:schemeClr>
            </a:glow>
            <a:outerShdw blurRad="40000" dist="20000" dir="5400000" rotWithShape="0">
              <a:srgbClr val="000000">
                <a:alpha val="38000"/>
              </a:srgbClr>
            </a:outerShdw>
          </a:effectLst>
          <a:scene3d>
            <a:camera prst="orthographicFront"/>
            <a:lightRig rig="threePt" dir="t"/>
          </a:scene3d>
          <a:sp3d>
            <a:bevelT prst="relaxedInset"/>
            <a:bevelB w="165100" prst="coolSlant"/>
          </a:sp3d>
        </p:spPr>
        <p:style>
          <a:lnRef idx="2">
            <a:schemeClr val="accent1"/>
          </a:lnRef>
          <a:fillRef idx="0">
            <a:schemeClr val="accent1"/>
          </a:fillRef>
          <a:effectRef idx="1">
            <a:schemeClr val="accent1"/>
          </a:effectRef>
          <a:fontRef idx="minor">
            <a:schemeClr val="tx1"/>
          </a:fontRef>
        </p:style>
        <p:txBody>
          <a:bodyPr rtlCol="0" anchor="ctr"/>
          <a:lstStyle/>
          <a:p>
            <a:pPr algn="ctr" defTabSz="457200" fontAlgn="auto">
              <a:spcBef>
                <a:spcPts val="0"/>
              </a:spcBef>
              <a:spcAft>
                <a:spcPts val="0"/>
              </a:spcAft>
            </a:pPr>
            <a:endParaRPr lang="en-US">
              <a:solidFill>
                <a:srgbClr val="4B4B4B"/>
              </a:solidFill>
              <a:latin typeface="Arial"/>
            </a:endParaRPr>
          </a:p>
        </p:txBody>
      </p:sp>
      <p:cxnSp>
        <p:nvCxnSpPr>
          <p:cNvPr id="11" name="Straight Connector 10"/>
          <p:cNvCxnSpPr/>
          <p:nvPr/>
        </p:nvCxnSpPr>
        <p:spPr>
          <a:xfrm>
            <a:off x="3696767" y="1604316"/>
            <a:ext cx="33418" cy="4829637"/>
          </a:xfrm>
          <a:prstGeom prst="line">
            <a:avLst/>
          </a:prstGeom>
          <a:ln w="228600" cap="sq" cmpd="tri">
            <a:solidFill>
              <a:srgbClr val="008000"/>
            </a:solidFill>
            <a:prstDash val="dash"/>
          </a:ln>
          <a:effectLst/>
          <a:scene3d>
            <a:camera prst="orthographicFront"/>
            <a:lightRig rig="threePt" dir="t"/>
          </a:scene3d>
          <a:sp3d contourW="12700">
            <a:bevelT prst="relaxedInset"/>
            <a:bevelB prst="relaxedInset"/>
            <a:contourClr>
              <a:schemeClr val="bg1"/>
            </a:contourClr>
          </a:sp3d>
        </p:spPr>
        <p:style>
          <a:lnRef idx="2">
            <a:schemeClr val="accent1"/>
          </a:lnRef>
          <a:fillRef idx="0">
            <a:schemeClr val="accent1"/>
          </a:fillRef>
          <a:effectRef idx="1">
            <a:schemeClr val="accent1"/>
          </a:effectRef>
          <a:fontRef idx="minor">
            <a:schemeClr val="tx1"/>
          </a:fontRef>
        </p:style>
      </p:cxnSp>
      <p:sp>
        <p:nvSpPr>
          <p:cNvPr id="17" name="Heart 16"/>
          <p:cNvSpPr/>
          <p:nvPr/>
        </p:nvSpPr>
        <p:spPr>
          <a:xfrm>
            <a:off x="7095990" y="2272779"/>
            <a:ext cx="517979" cy="467922"/>
          </a:xfrm>
          <a:prstGeom prst="heart">
            <a:avLst/>
          </a:prstGeom>
          <a:solidFill>
            <a:schemeClr val="tx2">
              <a:lumMod val="60000"/>
              <a:lumOff val="40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latin typeface="Arial"/>
            </a:endParaRPr>
          </a:p>
        </p:txBody>
      </p:sp>
      <p:sp>
        <p:nvSpPr>
          <p:cNvPr id="18" name="Heart 17"/>
          <p:cNvSpPr/>
          <p:nvPr/>
        </p:nvSpPr>
        <p:spPr>
          <a:xfrm>
            <a:off x="7482316" y="3177198"/>
            <a:ext cx="517979" cy="467922"/>
          </a:xfrm>
          <a:prstGeom prst="heart">
            <a:avLst/>
          </a:prstGeom>
          <a:solidFill>
            <a:schemeClr val="tx2">
              <a:lumMod val="60000"/>
              <a:lumOff val="40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latin typeface="Arial"/>
            </a:endParaRPr>
          </a:p>
        </p:txBody>
      </p:sp>
      <p:sp>
        <p:nvSpPr>
          <p:cNvPr id="19" name="Heart 18"/>
          <p:cNvSpPr/>
          <p:nvPr/>
        </p:nvSpPr>
        <p:spPr>
          <a:xfrm>
            <a:off x="7567880" y="4115040"/>
            <a:ext cx="517979" cy="467922"/>
          </a:xfrm>
          <a:prstGeom prst="heart">
            <a:avLst/>
          </a:prstGeom>
          <a:solidFill>
            <a:schemeClr val="tx2">
              <a:lumMod val="60000"/>
              <a:lumOff val="40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latin typeface="Arial"/>
            </a:endParaRPr>
          </a:p>
        </p:txBody>
      </p:sp>
      <p:sp>
        <p:nvSpPr>
          <p:cNvPr id="20" name="Heart 19"/>
          <p:cNvSpPr/>
          <p:nvPr/>
        </p:nvSpPr>
        <p:spPr>
          <a:xfrm>
            <a:off x="7369391" y="5052883"/>
            <a:ext cx="517979" cy="467922"/>
          </a:xfrm>
          <a:prstGeom prst="heart">
            <a:avLst/>
          </a:prstGeom>
          <a:solidFill>
            <a:schemeClr val="tx2">
              <a:lumMod val="60000"/>
              <a:lumOff val="40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latin typeface="Arial"/>
            </a:endParaRPr>
          </a:p>
        </p:txBody>
      </p:sp>
      <p:sp>
        <p:nvSpPr>
          <p:cNvPr id="22" name="TextBox 21"/>
          <p:cNvSpPr txBox="1"/>
          <p:nvPr/>
        </p:nvSpPr>
        <p:spPr>
          <a:xfrm>
            <a:off x="1656259" y="1117630"/>
            <a:ext cx="1988371" cy="400110"/>
          </a:xfrm>
          <a:prstGeom prst="rect">
            <a:avLst/>
          </a:prstGeom>
          <a:noFill/>
        </p:spPr>
        <p:txBody>
          <a:bodyPr wrap="square" rtlCol="0">
            <a:spAutoFit/>
          </a:bodyPr>
          <a:lstStyle/>
          <a:p>
            <a:pPr defTabSz="457200" fontAlgn="auto">
              <a:spcBef>
                <a:spcPts val="0"/>
              </a:spcBef>
              <a:spcAft>
                <a:spcPts val="0"/>
              </a:spcAft>
            </a:pPr>
            <a:r>
              <a:rPr lang="en-US" sz="2000" b="1" dirty="0" smtClean="0">
                <a:solidFill>
                  <a:srgbClr val="088055"/>
                </a:solidFill>
                <a:latin typeface="Arial"/>
              </a:rPr>
              <a:t>SALES EDGE</a:t>
            </a:r>
            <a:endParaRPr lang="en-US" sz="2000" b="1" dirty="0">
              <a:solidFill>
                <a:srgbClr val="088055"/>
              </a:solidFill>
              <a:latin typeface="Arial"/>
            </a:endParaRPr>
          </a:p>
        </p:txBody>
      </p:sp>
      <p:sp>
        <p:nvSpPr>
          <p:cNvPr id="23" name="TextBox 22"/>
          <p:cNvSpPr txBox="1"/>
          <p:nvPr/>
        </p:nvSpPr>
        <p:spPr>
          <a:xfrm>
            <a:off x="7084031" y="1122577"/>
            <a:ext cx="1988371" cy="400110"/>
          </a:xfrm>
          <a:prstGeom prst="rect">
            <a:avLst/>
          </a:prstGeom>
          <a:noFill/>
        </p:spPr>
        <p:txBody>
          <a:bodyPr wrap="square" rtlCol="0">
            <a:spAutoFit/>
          </a:bodyPr>
          <a:lstStyle/>
          <a:p>
            <a:pPr defTabSz="457200" fontAlgn="auto">
              <a:spcBef>
                <a:spcPts val="0"/>
              </a:spcBef>
              <a:spcAft>
                <a:spcPts val="0"/>
              </a:spcAft>
            </a:pPr>
            <a:r>
              <a:rPr lang="en-US" sz="2000" b="1" dirty="0" smtClean="0">
                <a:solidFill>
                  <a:srgbClr val="C60C30">
                    <a:lumMod val="75000"/>
                  </a:srgbClr>
                </a:solidFill>
                <a:latin typeface="Arial"/>
              </a:rPr>
              <a:t>CUSTOMERS</a:t>
            </a:r>
            <a:endParaRPr lang="en-US" sz="2000" b="1" dirty="0">
              <a:solidFill>
                <a:srgbClr val="C60C30">
                  <a:lumMod val="75000"/>
                </a:srgbClr>
              </a:solidFill>
              <a:latin typeface="Arial"/>
            </a:endParaRPr>
          </a:p>
        </p:txBody>
      </p:sp>
      <p:sp>
        <p:nvSpPr>
          <p:cNvPr id="26" name="Right Arrow 25"/>
          <p:cNvSpPr/>
          <p:nvPr/>
        </p:nvSpPr>
        <p:spPr>
          <a:xfrm rot="10800000">
            <a:off x="4565224" y="3181243"/>
            <a:ext cx="785323" cy="367654"/>
          </a:xfrm>
          <a:prstGeom prst="rightArrow">
            <a:avLst/>
          </a:prstGeom>
          <a:solidFill>
            <a:schemeClr val="tx2">
              <a:lumMod val="60000"/>
              <a:lumOff val="40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latin typeface="Arial"/>
            </a:endParaRPr>
          </a:p>
        </p:txBody>
      </p:sp>
      <p:sp>
        <p:nvSpPr>
          <p:cNvPr id="27" name="Right Arrow 26"/>
          <p:cNvSpPr/>
          <p:nvPr/>
        </p:nvSpPr>
        <p:spPr>
          <a:xfrm>
            <a:off x="4601564" y="4576276"/>
            <a:ext cx="785323" cy="367654"/>
          </a:xfrm>
          <a:prstGeom prst="rightArrow">
            <a:avLst/>
          </a:prstGeom>
          <a:solidFill>
            <a:schemeClr val="tx2">
              <a:lumMod val="60000"/>
              <a:lumOff val="40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latin typeface="Arial"/>
            </a:endParaRPr>
          </a:p>
        </p:txBody>
      </p:sp>
      <p:grpSp>
        <p:nvGrpSpPr>
          <p:cNvPr id="21" name="Group 20"/>
          <p:cNvGrpSpPr/>
          <p:nvPr/>
        </p:nvGrpSpPr>
        <p:grpSpPr>
          <a:xfrm>
            <a:off x="5910485" y="2484644"/>
            <a:ext cx="598207" cy="2947222"/>
            <a:chOff x="6209589" y="2587610"/>
            <a:chExt cx="598207" cy="2947222"/>
          </a:xfrm>
        </p:grpSpPr>
        <p:sp>
          <p:nvSpPr>
            <p:cNvPr id="28" name="Smiley Face 27"/>
            <p:cNvSpPr/>
            <p:nvPr/>
          </p:nvSpPr>
          <p:spPr>
            <a:xfrm>
              <a:off x="6224679" y="3701032"/>
              <a:ext cx="583117" cy="600252"/>
            </a:xfrm>
            <a:prstGeom prst="smileyFace">
              <a:avLst/>
            </a:prstGeom>
            <a:solidFill>
              <a:srgbClr val="FFFF00"/>
            </a:solidFill>
            <a:ln/>
          </p:spPr>
          <p:style>
            <a:lnRef idx="1">
              <a:schemeClr val="accent1"/>
            </a:lnRef>
            <a:fillRef idx="3">
              <a:schemeClr val="accent1"/>
            </a:fillRef>
            <a:effectRef idx="2">
              <a:schemeClr val="accent1"/>
            </a:effectRef>
            <a:fontRef idx="minor">
              <a:schemeClr val="lt1"/>
            </a:fontRef>
          </p:style>
          <p:txBody>
            <a:bodyPr/>
            <a:lstStyle/>
            <a:p>
              <a:pPr defTabSz="457200" fontAlgn="auto">
                <a:spcBef>
                  <a:spcPts val="0"/>
                </a:spcBef>
                <a:spcAft>
                  <a:spcPts val="0"/>
                </a:spcAft>
              </a:pPr>
              <a:endParaRPr lang="en-US">
                <a:solidFill>
                  <a:srgbClr val="FFFFFF"/>
                </a:solidFill>
                <a:latin typeface="Arial"/>
              </a:endParaRPr>
            </a:p>
          </p:txBody>
        </p:sp>
        <p:grpSp>
          <p:nvGrpSpPr>
            <p:cNvPr id="29" name="Group 28"/>
            <p:cNvGrpSpPr/>
            <p:nvPr/>
          </p:nvGrpSpPr>
          <p:grpSpPr>
            <a:xfrm>
              <a:off x="6209589" y="2587610"/>
              <a:ext cx="596133" cy="2947222"/>
              <a:chOff x="6209589" y="2587610"/>
              <a:chExt cx="596133" cy="2947222"/>
            </a:xfrm>
          </p:grpSpPr>
          <p:sp>
            <p:nvSpPr>
              <p:cNvPr id="30" name="Smiley Face 29"/>
              <p:cNvSpPr/>
              <p:nvPr/>
            </p:nvSpPr>
            <p:spPr>
              <a:xfrm>
                <a:off x="6209589" y="2587610"/>
                <a:ext cx="583117" cy="600252"/>
              </a:xfrm>
              <a:prstGeom prst="smileyFace">
                <a:avLst/>
              </a:prstGeom>
              <a:solidFill>
                <a:srgbClr val="FFFF00"/>
              </a:solidFill>
              <a:ln/>
            </p:spPr>
            <p:style>
              <a:lnRef idx="1">
                <a:schemeClr val="accent1"/>
              </a:lnRef>
              <a:fillRef idx="3">
                <a:schemeClr val="accent1"/>
              </a:fillRef>
              <a:effectRef idx="2">
                <a:schemeClr val="accent1"/>
              </a:effectRef>
              <a:fontRef idx="minor">
                <a:schemeClr val="lt1"/>
              </a:fontRef>
            </p:style>
            <p:txBody>
              <a:bodyPr/>
              <a:lstStyle/>
              <a:p>
                <a:pPr defTabSz="457200" fontAlgn="auto">
                  <a:spcBef>
                    <a:spcPts val="0"/>
                  </a:spcBef>
                  <a:spcAft>
                    <a:spcPts val="0"/>
                  </a:spcAft>
                </a:pPr>
                <a:endParaRPr lang="en-US">
                  <a:solidFill>
                    <a:srgbClr val="FFFFFF"/>
                  </a:solidFill>
                  <a:latin typeface="Arial"/>
                </a:endParaRPr>
              </a:p>
            </p:txBody>
          </p:sp>
          <p:sp>
            <p:nvSpPr>
              <p:cNvPr id="31" name="Smiley Face 30"/>
              <p:cNvSpPr/>
              <p:nvPr/>
            </p:nvSpPr>
            <p:spPr>
              <a:xfrm>
                <a:off x="6222605" y="4934580"/>
                <a:ext cx="583117" cy="600252"/>
              </a:xfrm>
              <a:prstGeom prst="smileyFace">
                <a:avLst/>
              </a:prstGeom>
              <a:solidFill>
                <a:srgbClr val="FFFF00"/>
              </a:solidFill>
              <a:ln/>
            </p:spPr>
            <p:style>
              <a:lnRef idx="1">
                <a:schemeClr val="accent1"/>
              </a:lnRef>
              <a:fillRef idx="3">
                <a:schemeClr val="accent1"/>
              </a:fillRef>
              <a:effectRef idx="2">
                <a:schemeClr val="accent1"/>
              </a:effectRef>
              <a:fontRef idx="minor">
                <a:schemeClr val="lt1"/>
              </a:fontRef>
            </p:style>
            <p:txBody>
              <a:bodyPr/>
              <a:lstStyle/>
              <a:p>
                <a:pPr defTabSz="457200" fontAlgn="auto">
                  <a:spcBef>
                    <a:spcPts val="0"/>
                  </a:spcBef>
                  <a:spcAft>
                    <a:spcPts val="0"/>
                  </a:spcAft>
                </a:pPr>
                <a:endParaRPr lang="en-US">
                  <a:solidFill>
                    <a:srgbClr val="FFFFFF"/>
                  </a:solidFill>
                  <a:latin typeface="Arial"/>
                </a:endParaRPr>
              </a:p>
            </p:txBody>
          </p:sp>
        </p:grpSp>
      </p:grpSp>
      <p:sp>
        <p:nvSpPr>
          <p:cNvPr id="32" name="TextBox 31"/>
          <p:cNvSpPr txBox="1"/>
          <p:nvPr/>
        </p:nvSpPr>
        <p:spPr>
          <a:xfrm>
            <a:off x="5376176" y="1117630"/>
            <a:ext cx="1988371" cy="400110"/>
          </a:xfrm>
          <a:prstGeom prst="rect">
            <a:avLst/>
          </a:prstGeom>
          <a:noFill/>
        </p:spPr>
        <p:txBody>
          <a:bodyPr wrap="square" rtlCol="0">
            <a:spAutoFit/>
          </a:bodyPr>
          <a:lstStyle/>
          <a:p>
            <a:pPr defTabSz="457200" fontAlgn="auto">
              <a:spcBef>
                <a:spcPts val="0"/>
              </a:spcBef>
              <a:spcAft>
                <a:spcPts val="0"/>
              </a:spcAft>
            </a:pPr>
            <a:r>
              <a:rPr lang="en-US" sz="2000" b="1" dirty="0" smtClean="0">
                <a:ln>
                  <a:solidFill>
                    <a:srgbClr val="FFBC36"/>
                  </a:solidFill>
                </a:ln>
                <a:solidFill>
                  <a:srgbClr val="FFD253"/>
                </a:solidFill>
                <a:latin typeface="Arial"/>
              </a:rPr>
              <a:t>PARTNERS</a:t>
            </a:r>
            <a:endParaRPr lang="en-US" sz="2000" b="1" dirty="0">
              <a:ln>
                <a:solidFill>
                  <a:srgbClr val="FFBC36"/>
                </a:solidFill>
              </a:ln>
              <a:solidFill>
                <a:srgbClr val="FFD253"/>
              </a:solidFill>
              <a:latin typeface="Arial"/>
            </a:endParaRPr>
          </a:p>
        </p:txBody>
      </p:sp>
      <p:sp>
        <p:nvSpPr>
          <p:cNvPr id="33" name="Rectangle 32"/>
          <p:cNvSpPr/>
          <p:nvPr/>
        </p:nvSpPr>
        <p:spPr>
          <a:xfrm>
            <a:off x="1638579" y="1592701"/>
            <a:ext cx="1786789" cy="1219943"/>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SALES</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34" name="Rectangle 33"/>
          <p:cNvSpPr/>
          <p:nvPr/>
        </p:nvSpPr>
        <p:spPr>
          <a:xfrm>
            <a:off x="1636871" y="2846067"/>
            <a:ext cx="1807225" cy="1038115"/>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CUSTOMER SERVICE</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35" name="Rectangle 34"/>
          <p:cNvSpPr/>
          <p:nvPr/>
        </p:nvSpPr>
        <p:spPr>
          <a:xfrm>
            <a:off x="1656442" y="3919601"/>
            <a:ext cx="1772963" cy="1219943"/>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CALL CENTER</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36" name="Rectangle 35"/>
          <p:cNvSpPr/>
          <p:nvPr/>
        </p:nvSpPr>
        <p:spPr>
          <a:xfrm>
            <a:off x="1656259" y="5208386"/>
            <a:ext cx="1775166" cy="1219943"/>
          </a:xfrm>
          <a:prstGeom prst="rect">
            <a:avLst/>
          </a:prstGeom>
          <a:solidFill>
            <a:srgbClr val="4B803D"/>
          </a:solidFill>
          <a:ln>
            <a:gradFill flip="none" rotWithShape="1">
              <a:gsLst>
                <a:gs pos="0">
                  <a:srgbClr val="4B803D"/>
                </a:gs>
                <a:gs pos="100000">
                  <a:srgbClr val="FFFFFF"/>
                </a:gs>
              </a:gsLst>
              <a:path path="rect">
                <a:fillToRect l="50000" t="50000" r="50000" b="50000"/>
              </a:path>
              <a:tileRect/>
            </a:gra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en-US" dirty="0" smtClean="0">
                <a:solidFill>
                  <a:srgbClr val="FFFFFF"/>
                </a:solidFill>
                <a:effectLst>
                  <a:outerShdw blurRad="50800" dist="38100" dir="2700000" algn="tl" rotWithShape="0">
                    <a:srgbClr val="000000">
                      <a:alpha val="43000"/>
                    </a:srgbClr>
                  </a:outerShdw>
                </a:effectLst>
                <a:latin typeface="Chalkduster"/>
              </a:rPr>
              <a:t>MARKETING</a:t>
            </a:r>
            <a:endParaRPr lang="en-US" dirty="0">
              <a:solidFill>
                <a:srgbClr val="FFFFFF"/>
              </a:solidFill>
              <a:effectLst>
                <a:outerShdw blurRad="50800" dist="38100" dir="2700000" algn="tl" rotWithShape="0">
                  <a:srgbClr val="000000">
                    <a:alpha val="43000"/>
                  </a:srgbClr>
                </a:outerShdw>
              </a:effectLst>
              <a:latin typeface="Chalkduster"/>
            </a:endParaRPr>
          </a:p>
        </p:txBody>
      </p:sp>
      <p:sp>
        <p:nvSpPr>
          <p:cNvPr id="2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2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3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73</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14794236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ntr" presetSubtype="0" fill="hold" grpId="1" nodeType="withEffect">
                                  <p:stCondLst>
                                    <p:cond delay="0"/>
                                  </p:stCondLst>
                                  <p:childTnLst>
                                    <p:set>
                                      <p:cBhvr>
                                        <p:cTn id="17"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2"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Social CRM</a:t>
            </a:r>
            <a:endParaRPr lang="en-US" dirty="0"/>
          </a:p>
        </p:txBody>
      </p:sp>
      <p:sp>
        <p:nvSpPr>
          <p:cNvPr id="3" name="Content Placeholder 2"/>
          <p:cNvSpPr>
            <a:spLocks noGrp="1"/>
          </p:cNvSpPr>
          <p:nvPr>
            <p:ph sz="half" idx="2"/>
          </p:nvPr>
        </p:nvSpPr>
        <p:spPr>
          <a:xfrm>
            <a:off x="5105400" y="1401689"/>
            <a:ext cx="4038600" cy="2135467"/>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lgn="ctr">
              <a:buNone/>
            </a:pPr>
            <a:r>
              <a:rPr lang="en-US" dirty="0" smtClean="0"/>
              <a:t>Social CRM </a:t>
            </a:r>
            <a:r>
              <a:rPr lang="en-US" dirty="0"/>
              <a:t>is an extension </a:t>
            </a:r>
            <a:r>
              <a:rPr lang="en-US" dirty="0" smtClean="0"/>
              <a:t>of, </a:t>
            </a:r>
            <a:r>
              <a:rPr lang="en-US" dirty="0"/>
              <a:t>not a replacement </a:t>
            </a:r>
            <a:r>
              <a:rPr lang="en-US" dirty="0" smtClean="0"/>
              <a:t>for, </a:t>
            </a:r>
            <a:r>
              <a:rPr lang="en-US" dirty="0"/>
              <a:t>CRM</a:t>
            </a:r>
          </a:p>
        </p:txBody>
      </p:sp>
      <p:sp>
        <p:nvSpPr>
          <p:cNvPr id="2" name="Content Placeholder 1"/>
          <p:cNvSpPr>
            <a:spLocks noGrp="1"/>
          </p:cNvSpPr>
          <p:nvPr>
            <p:ph sz="half" idx="1"/>
          </p:nvPr>
        </p:nvSpPr>
        <p:spPr/>
        <p:txBody>
          <a:bodyPr/>
          <a:lstStyle/>
          <a:p>
            <a:endParaRPr lang="en-US"/>
          </a:p>
        </p:txBody>
      </p:sp>
      <p:pic>
        <p:nvPicPr>
          <p:cNvPr id="7" name="Content Placeholder 7"/>
          <p:cNvPicPr>
            <a:picLocks noChangeAspect="1"/>
          </p:cNvPicPr>
          <p:nvPr/>
        </p:nvPicPr>
        <p:blipFill>
          <a:blip r:embed="rId3" cstate="screen">
            <a:extLst>
              <a:ext uri="{28A0092B-C50C-407E-A947-70E740481C1C}">
                <a14:useLocalDpi xmlns:a14="http://schemas.microsoft.com/office/drawing/2010/main"/>
              </a:ext>
            </a:extLst>
          </a:blip>
          <a:srcRect l="-53681" r="-53681"/>
          <a:stretch>
            <a:fillRect/>
          </a:stretch>
        </p:blipFill>
        <p:spPr bwMode="auto">
          <a:xfrm>
            <a:off x="-2234185" y="205948"/>
            <a:ext cx="9867025" cy="5920215"/>
          </a:xfrm>
          <a:prstGeom prst="rect">
            <a:avLst/>
          </a:prstGeom>
          <a:noFill/>
          <a:ln w="9525">
            <a:noFill/>
            <a:miter lim="800000"/>
            <a:headEnd/>
            <a:tailEnd/>
          </a:ln>
        </p:spPr>
      </p:pic>
      <p:sp>
        <p:nvSpPr>
          <p:cNvPr id="6"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8"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9"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74</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737525315"/>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title"/>
          </p:nvPr>
        </p:nvSpPr>
        <p:spPr>
          <a:xfrm>
            <a:off x="457200" y="0"/>
            <a:ext cx="8432800" cy="6477000"/>
          </a:xfrm>
        </p:spPr>
        <p:txBody>
          <a:bodyPr/>
          <a:lstStyle/>
          <a:p>
            <a:pPr algn="ctr" eaLnBrk="1" hangingPunct="1"/>
            <a:r>
              <a:rPr lang="en-US" sz="4800" dirty="0" smtClean="0">
                <a:ea typeface="ＭＳ Ｐゴシック"/>
                <a:cs typeface="ＭＳ Ｐゴシック"/>
              </a:rPr>
              <a:t>CRM made Simple</a:t>
            </a:r>
          </a:p>
        </p:txBody>
      </p:sp>
      <p:sp>
        <p:nvSpPr>
          <p:cNvPr id="20484" name="Rectangle 4"/>
          <p:cNvSpPr>
            <a:spLocks/>
          </p:cNvSpPr>
          <p:nvPr/>
        </p:nvSpPr>
        <p:spPr bwMode="auto">
          <a:xfrm>
            <a:off x="7924800" y="6613525"/>
            <a:ext cx="685800" cy="165100"/>
          </a:xfrm>
          <a:prstGeom prst="rect">
            <a:avLst/>
          </a:prstGeom>
          <a:noFill/>
          <a:ln w="9525">
            <a:noFill/>
            <a:miter lim="800000"/>
            <a:headEnd/>
            <a:tailEnd/>
          </a:ln>
        </p:spPr>
        <p:txBody>
          <a:bodyPr lIns="38100" tIns="38100" rIns="38100" bIns="38100"/>
          <a:lstStyle/>
          <a:p>
            <a:pPr algn="r" defTabSz="457200" fontAlgn="auto">
              <a:spcBef>
                <a:spcPts val="0"/>
              </a:spcBef>
              <a:spcAft>
                <a:spcPts val="0"/>
              </a:spcAft>
            </a:pPr>
            <a:r>
              <a:rPr lang="en-US" sz="700">
                <a:solidFill>
                  <a:srgbClr val="FFFFFF"/>
                </a:solidFill>
                <a:latin typeface="Arial"/>
                <a:sym typeface="Arial" charset="0"/>
              </a:rPr>
              <a:t>05/08/09</a:t>
            </a:r>
          </a:p>
        </p:txBody>
      </p:sp>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75</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409580141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3200400" y="2971800"/>
            <a:ext cx="2438400" cy="1005840"/>
          </a:xfrm>
          <a:prstGeom prst="roundRect">
            <a:avLst/>
          </a:prstGeom>
          <a:gradFill>
            <a:gsLst>
              <a:gs pos="0">
                <a:schemeClr val="tx2">
                  <a:lumMod val="75000"/>
                </a:schemeClr>
              </a:gs>
              <a:gs pos="80000">
                <a:schemeClr val="tx2"/>
              </a:gs>
              <a:gs pos="100000">
                <a:srgbClr val="FF0000"/>
              </a:gs>
            </a:gsLst>
          </a:gra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3600" b="1" dirty="0">
                <a:solidFill>
                  <a:srgbClr val="FFFFFF"/>
                </a:solidFill>
                <a:latin typeface="Arial"/>
              </a:rPr>
              <a:t>Open</a:t>
            </a:r>
          </a:p>
        </p:txBody>
      </p:sp>
      <p:sp>
        <p:nvSpPr>
          <p:cNvPr id="12" name="Rounded Rectangle 11"/>
          <p:cNvSpPr/>
          <p:nvPr/>
        </p:nvSpPr>
        <p:spPr>
          <a:xfrm>
            <a:off x="3124200" y="1371600"/>
            <a:ext cx="2529590" cy="990600"/>
          </a:xfrm>
          <a:prstGeom prst="roundRect">
            <a:avLst/>
          </a:prstGeom>
          <a:gradFill>
            <a:gsLst>
              <a:gs pos="0">
                <a:schemeClr val="tx2">
                  <a:lumMod val="75000"/>
                </a:schemeClr>
              </a:gs>
              <a:gs pos="80000">
                <a:schemeClr val="tx2"/>
              </a:gs>
              <a:gs pos="100000">
                <a:srgbClr val="FF0000"/>
              </a:gs>
            </a:gsLst>
          </a:gra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3600" b="1" dirty="0">
                <a:solidFill>
                  <a:srgbClr val="FFFFFF"/>
                </a:solidFill>
                <a:latin typeface="Arial"/>
              </a:rPr>
              <a:t>Intuitive</a:t>
            </a:r>
          </a:p>
        </p:txBody>
      </p:sp>
      <p:sp>
        <p:nvSpPr>
          <p:cNvPr id="13" name="Rounded Rectangle 12"/>
          <p:cNvSpPr/>
          <p:nvPr/>
        </p:nvSpPr>
        <p:spPr>
          <a:xfrm>
            <a:off x="3124200" y="4648200"/>
            <a:ext cx="2529590" cy="990600"/>
          </a:xfrm>
          <a:prstGeom prst="roundRect">
            <a:avLst/>
          </a:prstGeom>
          <a:gradFill>
            <a:gsLst>
              <a:gs pos="0">
                <a:schemeClr val="tx2">
                  <a:lumMod val="75000"/>
                </a:schemeClr>
              </a:gs>
              <a:gs pos="80000">
                <a:schemeClr val="tx2"/>
              </a:gs>
              <a:gs pos="100000">
                <a:srgbClr val="FF0000"/>
              </a:gs>
            </a:gsLst>
          </a:gra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3600" b="1" dirty="0" smtClean="0">
                <a:solidFill>
                  <a:srgbClr val="FFFFFF"/>
                </a:solidFill>
                <a:latin typeface="Arial"/>
              </a:rPr>
              <a:t>Flexible</a:t>
            </a:r>
            <a:endParaRPr lang="en-US" sz="3600" b="1" dirty="0">
              <a:solidFill>
                <a:srgbClr val="FFFFFF"/>
              </a:solidFill>
              <a:latin typeface="Arial"/>
            </a:endParaRPr>
          </a:p>
        </p:txBody>
      </p:sp>
      <p:sp>
        <p:nvSpPr>
          <p:cNvPr id="14" name="Title 1"/>
          <p:cNvSpPr txBox="1">
            <a:spLocks/>
          </p:cNvSpPr>
          <p:nvPr/>
        </p:nvSpPr>
        <p:spPr bwMode="auto">
          <a:xfrm>
            <a:off x="685800" y="304800"/>
            <a:ext cx="41656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200" b="1" dirty="0">
                <a:solidFill>
                  <a:srgbClr val="C60C30"/>
                </a:solidFill>
                <a:latin typeface="Arial"/>
              </a:rPr>
              <a:t>CRM Made Simple</a:t>
            </a:r>
            <a:endParaRPr lang="en-US" sz="3000" b="1" kern="0" dirty="0">
              <a:solidFill>
                <a:srgbClr val="C60C30"/>
              </a:solidFill>
              <a:latin typeface="Arial"/>
            </a:endParaRPr>
          </a:p>
        </p:txBody>
      </p:sp>
      <p:sp>
        <p:nvSpPr>
          <p:cNvPr id="10" name="Rounded Rectangle 9"/>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sp>
        <p:nvSpPr>
          <p:cNvPr id="7"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8"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11"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76</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421747183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6 Steps to Getting started with Social CRM</a:t>
            </a:r>
            <a:endParaRPr lang="en-US" dirty="0"/>
          </a:p>
        </p:txBody>
      </p:sp>
      <p:sp>
        <p:nvSpPr>
          <p:cNvPr id="8" name="Content Placeholder 2"/>
          <p:cNvSpPr>
            <a:spLocks noGrp="1"/>
          </p:cNvSpPr>
          <p:nvPr>
            <p:ph idx="1"/>
          </p:nvPr>
        </p:nvSpPr>
        <p:spPr>
          <a:xfrm>
            <a:off x="457200" y="1219200"/>
            <a:ext cx="8229600" cy="3758195"/>
          </a:xfrm>
        </p:spPr>
        <p:txBody>
          <a:bodyPr/>
          <a:lstStyle/>
          <a:p>
            <a:pPr marL="0" indent="0">
              <a:lnSpc>
                <a:spcPct val="140000"/>
              </a:lnSpc>
              <a:buNone/>
            </a:pPr>
            <a:r>
              <a:rPr lang="en-US" dirty="0"/>
              <a:t>Step 1:  Implement an Open CRM </a:t>
            </a:r>
            <a:r>
              <a:rPr lang="en-US" dirty="0" smtClean="0"/>
              <a:t>System</a:t>
            </a:r>
          </a:p>
          <a:p>
            <a:pPr marL="0" indent="0">
              <a:lnSpc>
                <a:spcPct val="140000"/>
              </a:lnSpc>
              <a:buNone/>
            </a:pPr>
            <a:r>
              <a:rPr lang="en-US" dirty="0"/>
              <a:t>Step 2:  </a:t>
            </a:r>
            <a:r>
              <a:rPr lang="en-US" dirty="0" smtClean="0"/>
              <a:t>Customize the user interface and processes   Step </a:t>
            </a:r>
            <a:r>
              <a:rPr lang="en-US" dirty="0"/>
              <a:t>3:  Integrate the essential </a:t>
            </a:r>
            <a:r>
              <a:rPr lang="en-US" dirty="0" smtClean="0"/>
              <a:t>back end systems </a:t>
            </a:r>
          </a:p>
          <a:p>
            <a:pPr marL="0" indent="0">
              <a:lnSpc>
                <a:spcPct val="140000"/>
              </a:lnSpc>
              <a:buNone/>
            </a:pPr>
            <a:r>
              <a:rPr lang="en-US" dirty="0"/>
              <a:t>Step 4:  Implement a flexible </a:t>
            </a:r>
            <a:r>
              <a:rPr lang="en-US" dirty="0" smtClean="0"/>
              <a:t>infrastructure</a:t>
            </a:r>
          </a:p>
          <a:p>
            <a:pPr marL="0" indent="0">
              <a:lnSpc>
                <a:spcPct val="140000"/>
              </a:lnSpc>
              <a:buNone/>
            </a:pPr>
            <a:r>
              <a:rPr lang="en-US" dirty="0"/>
              <a:t>Step 5:  Provide collaboration </a:t>
            </a:r>
            <a:r>
              <a:rPr lang="en-US" dirty="0" smtClean="0"/>
              <a:t>tools</a:t>
            </a:r>
          </a:p>
          <a:p>
            <a:pPr marL="0" indent="0">
              <a:lnSpc>
                <a:spcPct val="140000"/>
              </a:lnSpc>
              <a:buNone/>
            </a:pPr>
            <a:r>
              <a:rPr lang="en-US" dirty="0"/>
              <a:t>Step 6:  Use the Social Tools of </a:t>
            </a:r>
            <a:r>
              <a:rPr lang="en-US" dirty="0" smtClean="0"/>
              <a:t>choice</a:t>
            </a:r>
          </a:p>
          <a:p>
            <a:pPr marL="0" indent="0">
              <a:lnSpc>
                <a:spcPct val="140000"/>
              </a:lnSpc>
              <a:buNone/>
            </a:pPr>
            <a:endParaRPr lang="en-US" dirty="0"/>
          </a:p>
        </p:txBody>
      </p:sp>
      <p:sp>
        <p:nvSpPr>
          <p:cNvPr id="11"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2"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13"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77</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3096751563"/>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Getting started with Social CRM</a:t>
            </a:r>
            <a:endParaRPr lang="en-US" dirty="0"/>
          </a:p>
        </p:txBody>
      </p:sp>
      <p:sp>
        <p:nvSpPr>
          <p:cNvPr id="4" name="Date Placeholder 3"/>
          <p:cNvSpPr>
            <a:spLocks noGrp="1"/>
          </p:cNvSpPr>
          <p:nvPr>
            <p:ph type="dt" sz="half" idx="4294967295"/>
          </p:nvPr>
        </p:nvSpPr>
        <p:spPr>
          <a:xfrm>
            <a:off x="469256" y="6637024"/>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536056" y="6621149"/>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507856" y="6637024"/>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78</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457200" y="1219200"/>
            <a:ext cx="8229600" cy="3645538"/>
          </a:xfrm>
        </p:spPr>
        <p:txBody>
          <a:bodyPr/>
          <a:lstStyle/>
          <a:p>
            <a:pPr marL="0" indent="0">
              <a:lnSpc>
                <a:spcPct val="140000"/>
              </a:lnSpc>
              <a:buNone/>
            </a:pPr>
            <a:r>
              <a:rPr lang="en-US" b="1" dirty="0"/>
              <a:t>Step 1:  Implement an Open CRM </a:t>
            </a:r>
            <a:r>
              <a:rPr lang="en-US" b="1" dirty="0" smtClean="0"/>
              <a:t>System</a:t>
            </a:r>
          </a:p>
          <a:p>
            <a:pPr marL="0" indent="0">
              <a:lnSpc>
                <a:spcPct val="140000"/>
              </a:lnSpc>
              <a:buNone/>
            </a:pPr>
            <a:r>
              <a:rPr lang="en-US" dirty="0">
                <a:solidFill>
                  <a:schemeClr val="accent3">
                    <a:lumMod val="50000"/>
                  </a:schemeClr>
                </a:solidFill>
              </a:rPr>
              <a:t>Step 2:  </a:t>
            </a:r>
            <a:r>
              <a:rPr lang="en-US" dirty="0" smtClean="0">
                <a:solidFill>
                  <a:schemeClr val="accent3">
                    <a:lumMod val="50000"/>
                  </a:schemeClr>
                </a:solidFill>
              </a:rPr>
              <a:t>Customize the user interface and processes   Step </a:t>
            </a:r>
            <a:r>
              <a:rPr lang="en-US" dirty="0">
                <a:solidFill>
                  <a:schemeClr val="accent3">
                    <a:lumMod val="50000"/>
                  </a:schemeClr>
                </a:solidFill>
              </a:rPr>
              <a:t>3:  Integrate the essential </a:t>
            </a:r>
            <a:r>
              <a:rPr lang="en-US" dirty="0" smtClean="0">
                <a:solidFill>
                  <a:schemeClr val="accent3">
                    <a:lumMod val="50000"/>
                  </a:schemeClr>
                </a:solidFill>
              </a:rPr>
              <a:t>back end systems </a:t>
            </a:r>
          </a:p>
          <a:p>
            <a:pPr marL="0" indent="0">
              <a:lnSpc>
                <a:spcPct val="140000"/>
              </a:lnSpc>
              <a:buNone/>
            </a:pPr>
            <a:r>
              <a:rPr lang="en-US" dirty="0">
                <a:solidFill>
                  <a:schemeClr val="accent3">
                    <a:lumMod val="50000"/>
                  </a:schemeClr>
                </a:solidFill>
              </a:rPr>
              <a:t>Step 4:  Implement a flexible </a:t>
            </a:r>
            <a:r>
              <a:rPr lang="en-US" dirty="0" smtClean="0">
                <a:solidFill>
                  <a:schemeClr val="accent3">
                    <a:lumMod val="50000"/>
                  </a:schemeClr>
                </a:solidFill>
              </a:rPr>
              <a:t>infrastructure</a:t>
            </a:r>
          </a:p>
          <a:p>
            <a:pPr marL="0" indent="0">
              <a:lnSpc>
                <a:spcPct val="140000"/>
              </a:lnSpc>
              <a:buNone/>
            </a:pPr>
            <a:r>
              <a:rPr lang="en-US" dirty="0">
                <a:solidFill>
                  <a:schemeClr val="accent3">
                    <a:lumMod val="50000"/>
                  </a:schemeClr>
                </a:solidFill>
              </a:rPr>
              <a:t>Step 5:  Provide collaboration </a:t>
            </a:r>
            <a:r>
              <a:rPr lang="en-US" dirty="0" smtClean="0">
                <a:solidFill>
                  <a:schemeClr val="accent3">
                    <a:lumMod val="50000"/>
                  </a:schemeClr>
                </a:solidFill>
              </a:rPr>
              <a:t>tools</a:t>
            </a:r>
          </a:p>
          <a:p>
            <a:pPr marL="0" indent="0">
              <a:lnSpc>
                <a:spcPct val="140000"/>
              </a:lnSpc>
              <a:buNone/>
            </a:pPr>
            <a:r>
              <a:rPr lang="en-US" dirty="0">
                <a:solidFill>
                  <a:schemeClr val="accent3">
                    <a:lumMod val="50000"/>
                  </a:schemeClr>
                </a:solidFill>
              </a:rPr>
              <a:t>Step 6:  Use the Social Tools of </a:t>
            </a:r>
            <a:r>
              <a:rPr lang="en-US" dirty="0" smtClean="0">
                <a:solidFill>
                  <a:schemeClr val="accent3">
                    <a:lumMod val="50000"/>
                  </a:schemeClr>
                </a:solidFill>
              </a:rPr>
              <a:t>choice</a:t>
            </a:r>
            <a:endParaRPr lang="en-US" dirty="0" smtClean="0"/>
          </a:p>
          <a:p>
            <a:pPr marL="0" indent="0">
              <a:lnSpc>
                <a:spcPct val="140000"/>
              </a:lnSpc>
              <a:buNone/>
            </a:pPr>
            <a:endParaRPr lang="en-US" dirty="0" smtClean="0"/>
          </a:p>
          <a:p>
            <a:pPr marL="0" indent="0">
              <a:lnSpc>
                <a:spcPct val="140000"/>
              </a:lnSpc>
              <a:buNone/>
            </a:pPr>
            <a:endParaRPr lang="en-US" dirty="0" smtClean="0"/>
          </a:p>
          <a:p>
            <a:pPr marL="0" indent="0">
              <a:lnSpc>
                <a:spcPct val="140000"/>
              </a:lnSpc>
              <a:buNone/>
            </a:pPr>
            <a:endParaRPr lang="en-US" dirty="0"/>
          </a:p>
        </p:txBody>
      </p:sp>
      <p:sp>
        <p:nvSpPr>
          <p:cNvPr id="9" name="Rounded Rectangle 8"/>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spTree>
    <p:extLst>
      <p:ext uri="{BB962C8B-B14F-4D97-AF65-F5344CB8AC3E}">
        <p14:creationId xmlns:p14="http://schemas.microsoft.com/office/powerpoint/2010/main" val="333701876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046070" y="1618665"/>
            <a:ext cx="3859679" cy="533400"/>
          </a:xfrm>
        </p:spPr>
        <p:txBody>
          <a:bodyPr/>
          <a:lstStyle/>
          <a:p>
            <a:r>
              <a:rPr lang="en-US" sz="3600" dirty="0" smtClean="0"/>
              <a:t>Technology</a:t>
            </a:r>
          </a:p>
        </p:txBody>
      </p:sp>
      <p:sp>
        <p:nvSpPr>
          <p:cNvPr id="9219" name="Content Placeholder 2"/>
          <p:cNvSpPr>
            <a:spLocks noGrp="1"/>
          </p:cNvSpPr>
          <p:nvPr>
            <p:ph idx="1"/>
          </p:nvPr>
        </p:nvSpPr>
        <p:spPr>
          <a:xfrm>
            <a:off x="4029263" y="2285041"/>
            <a:ext cx="4857750" cy="4572000"/>
          </a:xfrm>
        </p:spPr>
        <p:txBody>
          <a:bodyPr/>
          <a:lstStyle/>
          <a:p>
            <a:pPr>
              <a:spcBef>
                <a:spcPct val="0"/>
              </a:spcBef>
            </a:pPr>
            <a:r>
              <a:rPr lang="en-US" sz="2800" dirty="0"/>
              <a:t>Open Systems</a:t>
            </a:r>
          </a:p>
          <a:p>
            <a:pPr>
              <a:spcBef>
                <a:spcPct val="0"/>
              </a:spcBef>
            </a:pPr>
            <a:r>
              <a:rPr lang="en-US" dirty="0" smtClean="0"/>
              <a:t>Users Have Control</a:t>
            </a:r>
          </a:p>
          <a:p>
            <a:r>
              <a:rPr lang="en-US" sz="2400" dirty="0" smtClean="0"/>
              <a:t>Web Standards</a:t>
            </a:r>
          </a:p>
          <a:p>
            <a:r>
              <a:rPr lang="en-US" sz="2400" dirty="0" smtClean="0"/>
              <a:t>Reasonable, predictable cost</a:t>
            </a:r>
          </a:p>
          <a:p>
            <a:pPr>
              <a:spcBef>
                <a:spcPct val="0"/>
              </a:spcBef>
              <a:buFontTx/>
              <a:buNone/>
            </a:pPr>
            <a:endParaRPr lang="en-US" dirty="0" smtClean="0"/>
          </a:p>
        </p:txBody>
      </p:sp>
      <p:sp>
        <p:nvSpPr>
          <p:cNvPr id="11" name="Rounded Rectangle 10"/>
          <p:cNvSpPr/>
          <p:nvPr/>
        </p:nvSpPr>
        <p:spPr>
          <a:xfrm>
            <a:off x="304800" y="228600"/>
            <a:ext cx="2529590" cy="990600"/>
          </a:xfrm>
          <a:prstGeom prst="roundRect">
            <a:avLst/>
          </a:prstGeom>
          <a:gradFill>
            <a:gsLst>
              <a:gs pos="0">
                <a:schemeClr val="tx2">
                  <a:lumMod val="75000"/>
                </a:schemeClr>
              </a:gs>
              <a:gs pos="80000">
                <a:schemeClr val="tx2"/>
              </a:gs>
              <a:gs pos="100000">
                <a:srgbClr val="FF0000"/>
              </a:gs>
            </a:gsLst>
          </a:gra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3600" b="1" dirty="0" smtClean="0">
                <a:solidFill>
                  <a:srgbClr val="FFFFFF"/>
                </a:solidFill>
                <a:latin typeface="Arial"/>
              </a:rPr>
              <a:t>Open</a:t>
            </a:r>
            <a:endParaRPr lang="en-US" sz="3600" b="1" dirty="0">
              <a:solidFill>
                <a:srgbClr val="FFFFFF"/>
              </a:solidFill>
              <a:latin typeface="Arial"/>
            </a:endParaRPr>
          </a:p>
        </p:txBody>
      </p:sp>
      <p:sp>
        <p:nvSpPr>
          <p:cNvPr id="14" name="Title 1"/>
          <p:cNvSpPr txBox="1">
            <a:spLocks/>
          </p:cNvSpPr>
          <p:nvPr/>
        </p:nvSpPr>
        <p:spPr bwMode="auto">
          <a:xfrm>
            <a:off x="4102847" y="4030602"/>
            <a:ext cx="5486400" cy="5334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a:lstStyle>
          <a:p>
            <a:pPr defTabSz="457200"/>
            <a:r>
              <a:rPr lang="en-US" sz="3600" dirty="0" smtClean="0">
                <a:solidFill>
                  <a:srgbClr val="C60C30"/>
                </a:solidFill>
                <a:latin typeface="Arial"/>
              </a:rPr>
              <a:t>Community</a:t>
            </a:r>
          </a:p>
        </p:txBody>
      </p:sp>
      <p:sp>
        <p:nvSpPr>
          <p:cNvPr id="15" name="Content Placeholder 2"/>
          <p:cNvSpPr txBox="1">
            <a:spLocks/>
          </p:cNvSpPr>
          <p:nvPr/>
        </p:nvSpPr>
        <p:spPr bwMode="auto">
          <a:xfrm>
            <a:off x="3962400" y="4714496"/>
            <a:ext cx="5715000" cy="16659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6075" indent="-346075" algn="l" rtl="0" eaLnBrk="1" fontAlgn="base" hangingPunct="1">
              <a:spcBef>
                <a:spcPts val="0"/>
              </a:spcBef>
              <a:spcAft>
                <a:spcPct val="0"/>
              </a:spcAft>
              <a:buFontTx/>
              <a:buBlip>
                <a:blip r:embed="rId3"/>
              </a:buBlip>
              <a:defRPr sz="2600">
                <a:solidFill>
                  <a:schemeClr val="tx1"/>
                </a:solidFill>
                <a:latin typeface="+mn-lt"/>
                <a:ea typeface="+mn-ea"/>
                <a:cs typeface="+mn-cs"/>
              </a:defRPr>
            </a:lvl1pPr>
            <a:lvl2pPr marL="741363" indent="-280988" algn="l" rtl="0" eaLnBrk="1" fontAlgn="base" hangingPunct="1">
              <a:spcBef>
                <a:spcPts val="300"/>
              </a:spcBef>
              <a:spcAft>
                <a:spcPct val="0"/>
              </a:spcAft>
              <a:buFontTx/>
              <a:buBlip>
                <a:blip r:embed="rId4"/>
              </a:buBlip>
              <a:defRPr sz="2200">
                <a:solidFill>
                  <a:schemeClr val="tx1"/>
                </a:solidFill>
                <a:latin typeface="+mn-lt"/>
              </a:defRPr>
            </a:lvl2pPr>
            <a:lvl3pPr marL="1082675" indent="-227013" algn="l" rtl="0" eaLnBrk="1" fontAlgn="base" hangingPunct="1">
              <a:spcBef>
                <a:spcPts val="300"/>
              </a:spcBef>
              <a:spcAft>
                <a:spcPct val="0"/>
              </a:spcAft>
              <a:buSzPct val="75000"/>
              <a:buFontTx/>
              <a:buBlip>
                <a:blip r:embed="rId5"/>
              </a:buBlip>
              <a:defRPr sz="2000">
                <a:solidFill>
                  <a:schemeClr val="tx1"/>
                </a:solidFill>
                <a:latin typeface="+mn-lt"/>
              </a:defRPr>
            </a:lvl3pPr>
            <a:lvl4pPr marL="1482725" indent="-279400" algn="l" rtl="0" eaLnBrk="1" fontAlgn="base" hangingPunct="1">
              <a:spcBef>
                <a:spcPts val="300"/>
              </a:spcBef>
              <a:spcAft>
                <a:spcPct val="0"/>
              </a:spcAft>
              <a:buSzPct val="85000"/>
              <a:buFont typeface="Arial" charset="0"/>
              <a:buChar char="–"/>
              <a:defRPr sz="2000">
                <a:solidFill>
                  <a:schemeClr val="tx1"/>
                </a:solidFill>
                <a:latin typeface="+mn-lt"/>
              </a:defRPr>
            </a:lvl4pPr>
            <a:lvl5pPr marL="1828800" indent="-230188" algn="l" rtl="0" eaLnBrk="1" fontAlgn="base" hangingPunct="1">
              <a:spcBef>
                <a:spcPts val="300"/>
              </a:spcBef>
              <a:spcAft>
                <a:spcPct val="0"/>
              </a:spcAft>
              <a:buFont typeface="Arial" charset="0"/>
              <a:buChar char="▪"/>
              <a:defRPr sz="2000">
                <a:solidFill>
                  <a:schemeClr val="tx1"/>
                </a:solidFill>
                <a:latin typeface="+mn-lt"/>
              </a:defRPr>
            </a:lvl5pPr>
            <a:lvl6pPr marL="2286000" indent="-230188" algn="l" rtl="0" eaLnBrk="1" fontAlgn="base" hangingPunct="1">
              <a:spcBef>
                <a:spcPct val="20000"/>
              </a:spcBef>
              <a:spcAft>
                <a:spcPct val="0"/>
              </a:spcAft>
              <a:buFont typeface="Arial" charset="0"/>
              <a:buChar char="▪"/>
              <a:defRPr sz="2000">
                <a:solidFill>
                  <a:schemeClr val="tx1"/>
                </a:solidFill>
                <a:latin typeface="+mn-lt"/>
              </a:defRPr>
            </a:lvl6pPr>
            <a:lvl7pPr marL="2743200" indent="-230188" algn="l" rtl="0" eaLnBrk="1" fontAlgn="base" hangingPunct="1">
              <a:spcBef>
                <a:spcPct val="20000"/>
              </a:spcBef>
              <a:spcAft>
                <a:spcPct val="0"/>
              </a:spcAft>
              <a:buFont typeface="Arial" charset="0"/>
              <a:buChar char="▪"/>
              <a:defRPr sz="2000">
                <a:solidFill>
                  <a:schemeClr val="tx1"/>
                </a:solidFill>
                <a:latin typeface="+mn-lt"/>
              </a:defRPr>
            </a:lvl7pPr>
            <a:lvl8pPr marL="3200400" indent="-230188" algn="l" rtl="0" eaLnBrk="1" fontAlgn="base" hangingPunct="1">
              <a:spcBef>
                <a:spcPct val="20000"/>
              </a:spcBef>
              <a:spcAft>
                <a:spcPct val="0"/>
              </a:spcAft>
              <a:buFont typeface="Arial" charset="0"/>
              <a:buChar char="▪"/>
              <a:defRPr sz="2000">
                <a:solidFill>
                  <a:schemeClr val="tx1"/>
                </a:solidFill>
                <a:latin typeface="+mn-lt"/>
              </a:defRPr>
            </a:lvl8pPr>
            <a:lvl9pPr marL="3657600" indent="-230188" algn="l" rtl="0" eaLnBrk="1" fontAlgn="base" hangingPunct="1">
              <a:spcBef>
                <a:spcPct val="20000"/>
              </a:spcBef>
              <a:spcAft>
                <a:spcPct val="0"/>
              </a:spcAft>
              <a:buFont typeface="Arial" charset="0"/>
              <a:buChar char="▪"/>
              <a:defRPr sz="2000">
                <a:solidFill>
                  <a:schemeClr val="tx1"/>
                </a:solidFill>
                <a:latin typeface="+mn-lt"/>
              </a:defRPr>
            </a:lvl9pPr>
          </a:lstStyle>
          <a:p>
            <a:pPr defTabSz="457200">
              <a:spcBef>
                <a:spcPct val="0"/>
              </a:spcBef>
            </a:pPr>
            <a:r>
              <a:rPr lang="en-US" dirty="0" smtClean="0">
                <a:solidFill>
                  <a:srgbClr val="4B4B4B"/>
                </a:solidFill>
                <a:latin typeface="Arial"/>
              </a:rPr>
              <a:t>Hundreds of Extensions</a:t>
            </a:r>
          </a:p>
          <a:p>
            <a:pPr defTabSz="457200">
              <a:spcBef>
                <a:spcPct val="0"/>
              </a:spcBef>
            </a:pPr>
            <a:r>
              <a:rPr lang="en-US" dirty="0" smtClean="0">
                <a:solidFill>
                  <a:srgbClr val="4B4B4B"/>
                </a:solidFill>
                <a:latin typeface="Arial"/>
              </a:rPr>
              <a:t>Qualified Partners</a:t>
            </a:r>
          </a:p>
        </p:txBody>
      </p:sp>
      <p:sp>
        <p:nvSpPr>
          <p:cNvPr id="12" name="Rounded Rectangle 11"/>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grpSp>
        <p:nvGrpSpPr>
          <p:cNvPr id="17" name="Group 16"/>
          <p:cNvGrpSpPr/>
          <p:nvPr/>
        </p:nvGrpSpPr>
        <p:grpSpPr>
          <a:xfrm>
            <a:off x="152400" y="1447800"/>
            <a:ext cx="3526971" cy="4800600"/>
            <a:chOff x="2133600" y="675202"/>
            <a:chExt cx="4648200" cy="5801798"/>
          </a:xfrm>
        </p:grpSpPr>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33600" y="675202"/>
              <a:ext cx="4648200" cy="5801798"/>
            </a:xfrm>
            <a:prstGeom prst="rect">
              <a:avLst/>
            </a:prstGeom>
          </p:spPr>
        </p:pic>
        <p:pic>
          <p:nvPicPr>
            <p:cNvPr id="19" name="Picture 18" descr="new charts ipad.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08726" y="1325551"/>
              <a:ext cx="3263512" cy="4351349"/>
            </a:xfrm>
            <a:prstGeom prst="rect">
              <a:avLst/>
            </a:prstGeom>
          </p:spPr>
        </p:pic>
      </p:grpSp>
      <p:sp>
        <p:nvSpPr>
          <p:cNvPr id="16"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20"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21"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79</a:t>
            </a:fld>
            <a:endParaRPr lang="en-US" dirty="0">
              <a:solidFill>
                <a:srgbClr val="FFFFFF">
                  <a:lumMod val="65000"/>
                </a:srgbClr>
              </a:solidFill>
              <a:latin typeface="Arial"/>
            </a:endParaRPr>
          </a:p>
        </p:txBody>
      </p:sp>
      <p:pic>
        <p:nvPicPr>
          <p:cNvPr id="22" name="Picture 21"/>
          <p:cNvPicPr>
            <a:picLocks noChangeAspect="1"/>
          </p:cNvPicPr>
          <p:nvPr/>
        </p:nvPicPr>
        <p:blipFill>
          <a:blip r:embed="rId8"/>
          <a:stretch>
            <a:fillRect/>
          </a:stretch>
        </p:blipFill>
        <p:spPr>
          <a:xfrm>
            <a:off x="5234621" y="5671496"/>
            <a:ext cx="1662365" cy="708949"/>
          </a:xfrm>
          <a:prstGeom prst="rect">
            <a:avLst/>
          </a:prstGeom>
        </p:spPr>
      </p:pic>
    </p:spTree>
    <p:extLst>
      <p:ext uri="{BB962C8B-B14F-4D97-AF65-F5344CB8AC3E}">
        <p14:creationId xmlns:p14="http://schemas.microsoft.com/office/powerpoint/2010/main" val="278898655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left)">
                                      <p:cBhvr>
                                        <p:cTn id="7" dur="500"/>
                                        <p:tgtEl>
                                          <p:spTgt spid="9219">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9219">
                                            <p:txEl>
                                              <p:pRg st="1" end="1"/>
                                            </p:txEl>
                                          </p:spTgt>
                                        </p:tgtEl>
                                        <p:attrNameLst>
                                          <p:attrName>style.visibility</p:attrName>
                                        </p:attrNameLst>
                                      </p:cBhvr>
                                      <p:to>
                                        <p:strVal val="visible"/>
                                      </p:to>
                                    </p:set>
                                    <p:animEffect transition="in" filter="wipe(left)">
                                      <p:cBhvr>
                                        <p:cTn id="10" dur="500"/>
                                        <p:tgtEl>
                                          <p:spTgt spid="9219">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animEffect transition="in" filter="wipe(left)">
                                      <p:cBhvr>
                                        <p:cTn id="13" dur="500"/>
                                        <p:tgtEl>
                                          <p:spTgt spid="9219">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9219">
                                            <p:txEl>
                                              <p:pRg st="3" end="3"/>
                                            </p:txEl>
                                          </p:spTgt>
                                        </p:tgtEl>
                                        <p:attrNameLst>
                                          <p:attrName>style.visibility</p:attrName>
                                        </p:attrNameLst>
                                      </p:cBhvr>
                                      <p:to>
                                        <p:strVal val="visible"/>
                                      </p:to>
                                    </p:set>
                                    <p:animEffect transition="in" filter="wipe(left)">
                                      <p:cBhvr>
                                        <p:cTn id="16" dur="500"/>
                                        <p:tgtEl>
                                          <p:spTgt spid="9219">
                                            <p:txEl>
                                              <p:pRg st="3" end="3"/>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Effect transition="in" filter="wipe(left)">
                                      <p:cBhvr>
                                        <p:cTn id="19" dur="500"/>
                                        <p:tgtEl>
                                          <p:spTgt spid="15">
                                            <p:txEl>
                                              <p:pRg st="0" end="0"/>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wipe(left)">
                                      <p:cBhvr>
                                        <p:cTn id="2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CRM</a:t>
            </a:r>
            <a:endParaRPr lang="en-US" dirty="0"/>
          </a:p>
        </p:txBody>
      </p:sp>
      <p:pic>
        <p:nvPicPr>
          <p:cNvPr id="5" name="Content Placeholder 4" descr="iStock_000012204254XSmall.jpg"/>
          <p:cNvPicPr>
            <a:picLocks noGrp="1" noChangeAspect="1"/>
          </p:cNvPicPr>
          <p:nvPr>
            <p:ph sz="half" idx="1"/>
          </p:nvPr>
        </p:nvPicPr>
        <p:blipFill>
          <a:blip r:embed="rId2" cstate="print">
            <a:extLst>
              <a:ext uri="{28A0092B-C50C-407E-A947-70E740481C1C}">
                <a14:useLocalDpi xmlns:a14="http://schemas.microsoft.com/office/drawing/2010/main"/>
              </a:ext>
            </a:extLst>
          </a:blip>
          <a:srcRect/>
          <a:stretch>
            <a:fillRect/>
          </a:stretch>
        </p:blipFill>
        <p:spPr/>
      </p:pic>
      <p:sp>
        <p:nvSpPr>
          <p:cNvPr id="4" name="Content Placeholder 3"/>
          <p:cNvSpPr>
            <a:spLocks noGrp="1"/>
          </p:cNvSpPr>
          <p:nvPr>
            <p:ph sz="half" idx="2"/>
          </p:nvPr>
        </p:nvSpPr>
        <p:spPr/>
        <p:txBody>
          <a:bodyPr/>
          <a:lstStyle/>
          <a:p>
            <a:r>
              <a:rPr lang="en-US" dirty="0" smtClean="0"/>
              <a:t>Enables collaboration</a:t>
            </a:r>
          </a:p>
          <a:p>
            <a:r>
              <a:rPr lang="en-US" dirty="0" smtClean="0"/>
              <a:t>Provides visibility</a:t>
            </a:r>
          </a:p>
          <a:p>
            <a:r>
              <a:rPr lang="en-US" dirty="0" smtClean="0"/>
              <a:t>Gives financial predictability</a:t>
            </a:r>
          </a:p>
          <a:p>
            <a:r>
              <a:rPr lang="en-US" dirty="0" smtClean="0"/>
              <a:t>Boost revenue</a:t>
            </a:r>
          </a:p>
          <a:p>
            <a:r>
              <a:rPr lang="en-US" dirty="0" smtClean="0"/>
              <a:t>Leverages existing technology investment</a:t>
            </a:r>
          </a:p>
        </p:txBody>
      </p:sp>
      <p:pic>
        <p:nvPicPr>
          <p:cNvPr id="6" name="Picture 5"/>
          <p:cNvPicPr>
            <a:picLocks noChangeAspect="1"/>
          </p:cNvPicPr>
          <p:nvPr/>
        </p:nvPicPr>
        <p:blipFill>
          <a:blip r:embed="rId3"/>
          <a:stretch>
            <a:fillRect/>
          </a:stretch>
        </p:blipFill>
        <p:spPr>
          <a:xfrm>
            <a:off x="3810000" y="6530249"/>
            <a:ext cx="589844" cy="251551"/>
          </a:xfrm>
          <a:prstGeom prst="rect">
            <a:avLst/>
          </a:prstGeom>
        </p:spPr>
      </p:pic>
    </p:spTree>
    <p:extLst>
      <p:ext uri="{BB962C8B-B14F-4D97-AF65-F5344CB8AC3E}">
        <p14:creationId xmlns:p14="http://schemas.microsoft.com/office/powerpoint/2010/main" val="380649628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Getting started with Social CRM</a:t>
            </a:r>
            <a:endParaRPr lang="en-US" dirty="0"/>
          </a:p>
        </p:txBody>
      </p:sp>
      <p:sp>
        <p:nvSpPr>
          <p:cNvPr id="4" name="Date Placeholder 3"/>
          <p:cNvSpPr>
            <a:spLocks noGrp="1"/>
          </p:cNvSpPr>
          <p:nvPr>
            <p:ph type="dt" sz="half" idx="4294967295"/>
          </p:nvPr>
        </p:nvSpPr>
        <p:spPr>
          <a:xfrm>
            <a:off x="457200" y="6638149"/>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524000" y="6622274"/>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495800" y="6638149"/>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80</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457200" y="1219200"/>
            <a:ext cx="8686800" cy="4075683"/>
          </a:xfrm>
        </p:spPr>
        <p:txBody>
          <a:bodyPr/>
          <a:lstStyle/>
          <a:p>
            <a:pPr marL="0" indent="0">
              <a:lnSpc>
                <a:spcPct val="140000"/>
              </a:lnSpc>
              <a:buNone/>
            </a:pPr>
            <a:r>
              <a:rPr lang="en-US" dirty="0">
                <a:solidFill>
                  <a:srgbClr val="7F7F7F"/>
                </a:solidFill>
              </a:rPr>
              <a:t>Step 1:  Implement an Open CRM </a:t>
            </a:r>
            <a:r>
              <a:rPr lang="en-US" dirty="0" smtClean="0">
                <a:solidFill>
                  <a:srgbClr val="7F7F7F"/>
                </a:solidFill>
              </a:rPr>
              <a:t>System</a:t>
            </a:r>
          </a:p>
          <a:p>
            <a:pPr marL="0" indent="0">
              <a:lnSpc>
                <a:spcPct val="140000"/>
              </a:lnSpc>
              <a:buNone/>
            </a:pPr>
            <a:r>
              <a:rPr lang="en-US" b="1" dirty="0"/>
              <a:t>Step 2:  </a:t>
            </a:r>
            <a:r>
              <a:rPr lang="en-US" b="1" dirty="0" smtClean="0"/>
              <a:t>Customize the user interface and processes   </a:t>
            </a:r>
          </a:p>
          <a:p>
            <a:pPr marL="0" indent="0">
              <a:lnSpc>
                <a:spcPct val="140000"/>
              </a:lnSpc>
              <a:buNone/>
            </a:pPr>
            <a:r>
              <a:rPr lang="en-US" dirty="0" smtClean="0">
                <a:solidFill>
                  <a:schemeClr val="accent3">
                    <a:lumMod val="50000"/>
                  </a:schemeClr>
                </a:solidFill>
              </a:rPr>
              <a:t>Step </a:t>
            </a:r>
            <a:r>
              <a:rPr lang="en-US" dirty="0">
                <a:solidFill>
                  <a:schemeClr val="accent3">
                    <a:lumMod val="50000"/>
                  </a:schemeClr>
                </a:solidFill>
              </a:rPr>
              <a:t>3:  Integrate the essential </a:t>
            </a:r>
            <a:r>
              <a:rPr lang="en-US" dirty="0" smtClean="0">
                <a:solidFill>
                  <a:schemeClr val="accent3">
                    <a:lumMod val="50000"/>
                  </a:schemeClr>
                </a:solidFill>
              </a:rPr>
              <a:t>back end systems </a:t>
            </a:r>
          </a:p>
          <a:p>
            <a:pPr marL="0" indent="0">
              <a:lnSpc>
                <a:spcPct val="140000"/>
              </a:lnSpc>
              <a:buNone/>
            </a:pPr>
            <a:r>
              <a:rPr lang="en-US" dirty="0">
                <a:solidFill>
                  <a:schemeClr val="accent3">
                    <a:lumMod val="50000"/>
                  </a:schemeClr>
                </a:solidFill>
              </a:rPr>
              <a:t>Step 4:  Implement a flexible </a:t>
            </a:r>
            <a:r>
              <a:rPr lang="en-US" dirty="0" smtClean="0">
                <a:solidFill>
                  <a:schemeClr val="accent3">
                    <a:lumMod val="50000"/>
                  </a:schemeClr>
                </a:solidFill>
              </a:rPr>
              <a:t>infrastructure</a:t>
            </a:r>
          </a:p>
          <a:p>
            <a:pPr marL="0" indent="0">
              <a:lnSpc>
                <a:spcPct val="140000"/>
              </a:lnSpc>
              <a:buNone/>
            </a:pPr>
            <a:r>
              <a:rPr lang="en-US" dirty="0">
                <a:solidFill>
                  <a:schemeClr val="accent3">
                    <a:lumMod val="50000"/>
                  </a:schemeClr>
                </a:solidFill>
              </a:rPr>
              <a:t>Step 5:  Provide collaboration </a:t>
            </a:r>
            <a:r>
              <a:rPr lang="en-US" dirty="0" smtClean="0">
                <a:solidFill>
                  <a:schemeClr val="accent3">
                    <a:lumMod val="50000"/>
                  </a:schemeClr>
                </a:solidFill>
              </a:rPr>
              <a:t>tools</a:t>
            </a:r>
          </a:p>
          <a:p>
            <a:pPr marL="0" indent="0">
              <a:lnSpc>
                <a:spcPct val="140000"/>
              </a:lnSpc>
              <a:buNone/>
            </a:pPr>
            <a:r>
              <a:rPr lang="en-US" dirty="0">
                <a:solidFill>
                  <a:schemeClr val="accent3">
                    <a:lumMod val="50000"/>
                  </a:schemeClr>
                </a:solidFill>
              </a:rPr>
              <a:t>Step 6:  Use the Social Tools of </a:t>
            </a:r>
            <a:r>
              <a:rPr lang="en-US" dirty="0" smtClean="0">
                <a:solidFill>
                  <a:schemeClr val="accent3">
                    <a:lumMod val="50000"/>
                  </a:schemeClr>
                </a:solidFill>
              </a:rPr>
              <a:t>choice</a:t>
            </a:r>
            <a:endParaRPr lang="en-US" dirty="0" smtClean="0"/>
          </a:p>
          <a:p>
            <a:pPr marL="0" indent="0">
              <a:lnSpc>
                <a:spcPct val="140000"/>
              </a:lnSpc>
              <a:buNone/>
            </a:pPr>
            <a:endParaRPr lang="en-US" dirty="0" smtClean="0"/>
          </a:p>
          <a:p>
            <a:pPr marL="0" indent="0">
              <a:lnSpc>
                <a:spcPct val="140000"/>
              </a:lnSpc>
              <a:buNone/>
            </a:pPr>
            <a:endParaRPr lang="en-US" dirty="0" smtClean="0"/>
          </a:p>
          <a:p>
            <a:pPr marL="0" indent="0">
              <a:lnSpc>
                <a:spcPct val="140000"/>
              </a:lnSpc>
              <a:buNone/>
            </a:pPr>
            <a:endParaRPr lang="en-US" dirty="0"/>
          </a:p>
        </p:txBody>
      </p:sp>
      <p:sp>
        <p:nvSpPr>
          <p:cNvPr id="7" name="Rounded Rectangle 6"/>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spTree>
    <p:extLst>
      <p:ext uri="{BB962C8B-B14F-4D97-AF65-F5344CB8AC3E}">
        <p14:creationId xmlns:p14="http://schemas.microsoft.com/office/powerpoint/2010/main" val="45697470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733800" y="1524000"/>
            <a:ext cx="4724400" cy="762000"/>
          </a:xfrm>
        </p:spPr>
        <p:txBody>
          <a:bodyPr/>
          <a:lstStyle/>
          <a:p>
            <a:r>
              <a:rPr lang="en-US" sz="3600" dirty="0" smtClean="0"/>
              <a:t>For Users</a:t>
            </a:r>
          </a:p>
        </p:txBody>
      </p:sp>
      <p:sp>
        <p:nvSpPr>
          <p:cNvPr id="14339" name="Content Placeholder 2"/>
          <p:cNvSpPr>
            <a:spLocks noGrp="1"/>
          </p:cNvSpPr>
          <p:nvPr>
            <p:ph idx="1"/>
          </p:nvPr>
        </p:nvSpPr>
        <p:spPr>
          <a:xfrm>
            <a:off x="3733800" y="2590800"/>
            <a:ext cx="5181600" cy="1001058"/>
          </a:xfrm>
        </p:spPr>
        <p:txBody>
          <a:bodyPr/>
          <a:lstStyle/>
          <a:p>
            <a:pPr>
              <a:spcBef>
                <a:spcPct val="0"/>
              </a:spcBef>
            </a:pPr>
            <a:r>
              <a:rPr lang="en-US" dirty="0" smtClean="0"/>
              <a:t>Web 2.0 User Experience</a:t>
            </a:r>
          </a:p>
          <a:p>
            <a:pPr>
              <a:spcBef>
                <a:spcPct val="0"/>
              </a:spcBef>
            </a:pPr>
            <a:r>
              <a:rPr lang="en-US" dirty="0" smtClean="0"/>
              <a:t>Works the Way </a:t>
            </a:r>
            <a:r>
              <a:rPr lang="en-US" b="1" dirty="0" smtClean="0"/>
              <a:t>YOU</a:t>
            </a:r>
            <a:r>
              <a:rPr lang="en-US" dirty="0" smtClean="0"/>
              <a:t> Work</a:t>
            </a:r>
          </a:p>
        </p:txBody>
      </p:sp>
      <p:sp>
        <p:nvSpPr>
          <p:cNvPr id="8" name="Rounded Rectangle 7"/>
          <p:cNvSpPr/>
          <p:nvPr/>
        </p:nvSpPr>
        <p:spPr>
          <a:xfrm>
            <a:off x="304800" y="228600"/>
            <a:ext cx="2529590" cy="990600"/>
          </a:xfrm>
          <a:prstGeom prst="roundRect">
            <a:avLst/>
          </a:prstGeom>
          <a:gradFill>
            <a:gsLst>
              <a:gs pos="0">
                <a:schemeClr val="tx2">
                  <a:lumMod val="75000"/>
                </a:schemeClr>
              </a:gs>
              <a:gs pos="80000">
                <a:schemeClr val="tx2"/>
              </a:gs>
              <a:gs pos="100000">
                <a:srgbClr val="FF0000"/>
              </a:gs>
            </a:gsLst>
          </a:gra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3600" b="1" dirty="0">
                <a:solidFill>
                  <a:srgbClr val="FFFFFF"/>
                </a:solidFill>
                <a:latin typeface="Arial"/>
              </a:rPr>
              <a:t>Intuitive</a:t>
            </a:r>
          </a:p>
        </p:txBody>
      </p:sp>
      <p:sp>
        <p:nvSpPr>
          <p:cNvPr id="10" name="Title 1"/>
          <p:cNvSpPr txBox="1">
            <a:spLocks/>
          </p:cNvSpPr>
          <p:nvPr/>
        </p:nvSpPr>
        <p:spPr bwMode="auto">
          <a:xfrm>
            <a:off x="3733800" y="3581400"/>
            <a:ext cx="5486400" cy="762000"/>
          </a:xfrm>
          <a:prstGeom prst="rect">
            <a:avLst/>
          </a:prstGeom>
          <a:noFill/>
          <a:ln w="9525">
            <a:noFill/>
            <a:miter lim="800000"/>
            <a:headEnd/>
            <a:tailEnd/>
          </a:ln>
        </p:spPr>
        <p:txBody>
          <a:bodyPr vert="horz" wrap="square" lIns="0" tIns="45720" rIns="0" bIns="45720" numCol="1" anchor="ctr" anchorCtr="0" compatLnSpc="1">
            <a:prstTxWarp prst="textNoShape">
              <a:avLst/>
            </a:prstTxWarp>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defRPr>
            </a:lvl2pPr>
            <a:lvl3pPr algn="l" rtl="0" eaLnBrk="1" fontAlgn="base" hangingPunct="1">
              <a:spcBef>
                <a:spcPct val="0"/>
              </a:spcBef>
              <a:spcAft>
                <a:spcPct val="0"/>
              </a:spcAft>
              <a:defRPr sz="3000" b="1">
                <a:solidFill>
                  <a:schemeClr val="tx2"/>
                </a:solidFill>
                <a:latin typeface="Arial" charset="0"/>
              </a:defRPr>
            </a:lvl3pPr>
            <a:lvl4pPr algn="l" rtl="0" eaLnBrk="1" fontAlgn="base" hangingPunct="1">
              <a:spcBef>
                <a:spcPct val="0"/>
              </a:spcBef>
              <a:spcAft>
                <a:spcPct val="0"/>
              </a:spcAft>
              <a:defRPr sz="3000" b="1">
                <a:solidFill>
                  <a:schemeClr val="tx2"/>
                </a:solidFill>
                <a:latin typeface="Arial" charset="0"/>
              </a:defRPr>
            </a:lvl4pPr>
            <a:lvl5pPr algn="l" rtl="0" eaLnBrk="1" fontAlgn="base" hangingPunct="1">
              <a:spcBef>
                <a:spcPct val="0"/>
              </a:spcBef>
              <a:spcAft>
                <a:spcPct val="0"/>
              </a:spcAft>
              <a:defRPr sz="3000" b="1">
                <a:solidFill>
                  <a:schemeClr val="tx2"/>
                </a:solidFill>
                <a:latin typeface="Arial" charset="0"/>
              </a:defRPr>
            </a:lvl5pPr>
            <a:lvl6pPr marL="457200" algn="l" rtl="0" eaLnBrk="1" fontAlgn="base" hangingPunct="1">
              <a:spcBef>
                <a:spcPct val="0"/>
              </a:spcBef>
              <a:spcAft>
                <a:spcPct val="0"/>
              </a:spcAft>
              <a:defRPr sz="3000" b="1">
                <a:solidFill>
                  <a:schemeClr val="tx2"/>
                </a:solidFill>
                <a:latin typeface="Arial" charset="0"/>
              </a:defRPr>
            </a:lvl6pPr>
            <a:lvl7pPr marL="914400" algn="l" rtl="0" eaLnBrk="1" fontAlgn="base" hangingPunct="1">
              <a:spcBef>
                <a:spcPct val="0"/>
              </a:spcBef>
              <a:spcAft>
                <a:spcPct val="0"/>
              </a:spcAft>
              <a:defRPr sz="3000" b="1">
                <a:solidFill>
                  <a:schemeClr val="tx2"/>
                </a:solidFill>
                <a:latin typeface="Arial" charset="0"/>
              </a:defRPr>
            </a:lvl7pPr>
            <a:lvl8pPr marL="1371600" algn="l" rtl="0" eaLnBrk="1" fontAlgn="base" hangingPunct="1">
              <a:spcBef>
                <a:spcPct val="0"/>
              </a:spcBef>
              <a:spcAft>
                <a:spcPct val="0"/>
              </a:spcAft>
              <a:defRPr sz="3000" b="1">
                <a:solidFill>
                  <a:schemeClr val="tx2"/>
                </a:solidFill>
                <a:latin typeface="Arial" charset="0"/>
              </a:defRPr>
            </a:lvl8pPr>
            <a:lvl9pPr marL="1828800" algn="l" rtl="0" eaLnBrk="1" fontAlgn="base" hangingPunct="1">
              <a:spcBef>
                <a:spcPct val="0"/>
              </a:spcBef>
              <a:spcAft>
                <a:spcPct val="0"/>
              </a:spcAft>
              <a:defRPr sz="3000" b="1">
                <a:solidFill>
                  <a:schemeClr val="tx2"/>
                </a:solidFill>
                <a:latin typeface="Arial" charset="0"/>
              </a:defRPr>
            </a:lvl9pPr>
          </a:lstStyle>
          <a:p>
            <a:pPr defTabSz="457200"/>
            <a:r>
              <a:rPr lang="en-US" sz="3600" dirty="0" smtClean="0">
                <a:solidFill>
                  <a:srgbClr val="C60C30"/>
                </a:solidFill>
                <a:latin typeface="Arial"/>
              </a:rPr>
              <a:t>For Administrators</a:t>
            </a:r>
          </a:p>
        </p:txBody>
      </p:sp>
      <p:sp>
        <p:nvSpPr>
          <p:cNvPr id="12" name="Content Placeholder 2"/>
          <p:cNvSpPr txBox="1">
            <a:spLocks/>
          </p:cNvSpPr>
          <p:nvPr/>
        </p:nvSpPr>
        <p:spPr bwMode="auto">
          <a:xfrm>
            <a:off x="3810000" y="4419600"/>
            <a:ext cx="51816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6075" indent="-346075" algn="l" rtl="0" eaLnBrk="1" fontAlgn="base" hangingPunct="1">
              <a:spcBef>
                <a:spcPts val="0"/>
              </a:spcBef>
              <a:spcAft>
                <a:spcPct val="0"/>
              </a:spcAft>
              <a:buFontTx/>
              <a:buBlip>
                <a:blip r:embed="rId3"/>
              </a:buBlip>
              <a:defRPr sz="2600">
                <a:solidFill>
                  <a:schemeClr val="tx1"/>
                </a:solidFill>
                <a:latin typeface="+mn-lt"/>
                <a:ea typeface="+mn-ea"/>
                <a:cs typeface="+mn-cs"/>
              </a:defRPr>
            </a:lvl1pPr>
            <a:lvl2pPr marL="741363" indent="-280988" algn="l" rtl="0" eaLnBrk="1" fontAlgn="base" hangingPunct="1">
              <a:spcBef>
                <a:spcPts val="300"/>
              </a:spcBef>
              <a:spcAft>
                <a:spcPct val="0"/>
              </a:spcAft>
              <a:buFontTx/>
              <a:buBlip>
                <a:blip r:embed="rId4"/>
              </a:buBlip>
              <a:defRPr sz="2200">
                <a:solidFill>
                  <a:schemeClr val="tx1"/>
                </a:solidFill>
                <a:latin typeface="+mn-lt"/>
              </a:defRPr>
            </a:lvl2pPr>
            <a:lvl3pPr marL="1082675" indent="-227013" algn="l" rtl="0" eaLnBrk="1" fontAlgn="base" hangingPunct="1">
              <a:spcBef>
                <a:spcPts val="300"/>
              </a:spcBef>
              <a:spcAft>
                <a:spcPct val="0"/>
              </a:spcAft>
              <a:buSzPct val="75000"/>
              <a:buFontTx/>
              <a:buBlip>
                <a:blip r:embed="rId5"/>
              </a:buBlip>
              <a:defRPr sz="2000">
                <a:solidFill>
                  <a:schemeClr val="tx1"/>
                </a:solidFill>
                <a:latin typeface="+mn-lt"/>
              </a:defRPr>
            </a:lvl3pPr>
            <a:lvl4pPr marL="1482725" indent="-279400" algn="l" rtl="0" eaLnBrk="1" fontAlgn="base" hangingPunct="1">
              <a:spcBef>
                <a:spcPts val="300"/>
              </a:spcBef>
              <a:spcAft>
                <a:spcPct val="0"/>
              </a:spcAft>
              <a:buSzPct val="85000"/>
              <a:buFont typeface="Arial" charset="0"/>
              <a:buChar char="–"/>
              <a:defRPr sz="2000">
                <a:solidFill>
                  <a:schemeClr val="tx1"/>
                </a:solidFill>
                <a:latin typeface="+mn-lt"/>
              </a:defRPr>
            </a:lvl4pPr>
            <a:lvl5pPr marL="1828800" indent="-230188" algn="l" rtl="0" eaLnBrk="1" fontAlgn="base" hangingPunct="1">
              <a:spcBef>
                <a:spcPts val="300"/>
              </a:spcBef>
              <a:spcAft>
                <a:spcPct val="0"/>
              </a:spcAft>
              <a:buFont typeface="Arial" charset="0"/>
              <a:buChar char="▪"/>
              <a:defRPr sz="2000">
                <a:solidFill>
                  <a:schemeClr val="tx1"/>
                </a:solidFill>
                <a:latin typeface="+mn-lt"/>
              </a:defRPr>
            </a:lvl5pPr>
            <a:lvl6pPr marL="2286000" indent="-230188" algn="l" rtl="0" eaLnBrk="1" fontAlgn="base" hangingPunct="1">
              <a:spcBef>
                <a:spcPct val="20000"/>
              </a:spcBef>
              <a:spcAft>
                <a:spcPct val="0"/>
              </a:spcAft>
              <a:buFont typeface="Arial" charset="0"/>
              <a:buChar char="▪"/>
              <a:defRPr sz="2000">
                <a:solidFill>
                  <a:schemeClr val="tx1"/>
                </a:solidFill>
                <a:latin typeface="+mn-lt"/>
              </a:defRPr>
            </a:lvl6pPr>
            <a:lvl7pPr marL="2743200" indent="-230188" algn="l" rtl="0" eaLnBrk="1" fontAlgn="base" hangingPunct="1">
              <a:spcBef>
                <a:spcPct val="20000"/>
              </a:spcBef>
              <a:spcAft>
                <a:spcPct val="0"/>
              </a:spcAft>
              <a:buFont typeface="Arial" charset="0"/>
              <a:buChar char="▪"/>
              <a:defRPr sz="2000">
                <a:solidFill>
                  <a:schemeClr val="tx1"/>
                </a:solidFill>
                <a:latin typeface="+mn-lt"/>
              </a:defRPr>
            </a:lvl7pPr>
            <a:lvl8pPr marL="3200400" indent="-230188" algn="l" rtl="0" eaLnBrk="1" fontAlgn="base" hangingPunct="1">
              <a:spcBef>
                <a:spcPct val="20000"/>
              </a:spcBef>
              <a:spcAft>
                <a:spcPct val="0"/>
              </a:spcAft>
              <a:buFont typeface="Arial" charset="0"/>
              <a:buChar char="▪"/>
              <a:defRPr sz="2000">
                <a:solidFill>
                  <a:schemeClr val="tx1"/>
                </a:solidFill>
                <a:latin typeface="+mn-lt"/>
              </a:defRPr>
            </a:lvl8pPr>
            <a:lvl9pPr marL="3657600" indent="-230188" algn="l" rtl="0" eaLnBrk="1" fontAlgn="base" hangingPunct="1">
              <a:spcBef>
                <a:spcPct val="20000"/>
              </a:spcBef>
              <a:spcAft>
                <a:spcPct val="0"/>
              </a:spcAft>
              <a:buFont typeface="Arial" charset="0"/>
              <a:buChar char="▪"/>
              <a:defRPr sz="2000">
                <a:solidFill>
                  <a:schemeClr val="tx1"/>
                </a:solidFill>
                <a:latin typeface="+mn-lt"/>
              </a:defRPr>
            </a:lvl9pPr>
          </a:lstStyle>
          <a:p>
            <a:pPr defTabSz="457200">
              <a:spcBef>
                <a:spcPct val="0"/>
              </a:spcBef>
            </a:pPr>
            <a:r>
              <a:rPr lang="en-US" dirty="0" smtClean="0">
                <a:solidFill>
                  <a:srgbClr val="4B4B4B"/>
                </a:solidFill>
                <a:latin typeface="Arial"/>
              </a:rPr>
              <a:t>Simple </a:t>
            </a:r>
            <a:r>
              <a:rPr lang="en-US" dirty="0" err="1" smtClean="0">
                <a:solidFill>
                  <a:srgbClr val="4B4B4B"/>
                </a:solidFill>
                <a:latin typeface="Arial"/>
              </a:rPr>
              <a:t>Customisation</a:t>
            </a:r>
            <a:endParaRPr lang="en-US" dirty="0" smtClean="0">
              <a:solidFill>
                <a:srgbClr val="4B4B4B"/>
              </a:solidFill>
              <a:latin typeface="Arial"/>
            </a:endParaRPr>
          </a:p>
          <a:p>
            <a:pPr defTabSz="457200">
              <a:spcBef>
                <a:spcPct val="0"/>
              </a:spcBef>
            </a:pPr>
            <a:r>
              <a:rPr lang="en-US" dirty="0" smtClean="0">
                <a:solidFill>
                  <a:srgbClr val="4B4B4B"/>
                </a:solidFill>
                <a:latin typeface="Arial"/>
              </a:rPr>
              <a:t>Seamless Upgrades</a:t>
            </a:r>
          </a:p>
          <a:p>
            <a:pPr lvl="1" defTabSz="457200">
              <a:buFontTx/>
              <a:buNone/>
            </a:pPr>
            <a:endParaRPr lang="en-US" dirty="0" smtClean="0">
              <a:solidFill>
                <a:srgbClr val="4B4B4B"/>
              </a:solidFill>
              <a:latin typeface="Arial"/>
            </a:endParaRPr>
          </a:p>
        </p:txBody>
      </p:sp>
      <p:sp>
        <p:nvSpPr>
          <p:cNvPr id="13" name="Rounded Rectangle 12"/>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grpSp>
        <p:nvGrpSpPr>
          <p:cNvPr id="14" name="Group 13"/>
          <p:cNvGrpSpPr/>
          <p:nvPr/>
        </p:nvGrpSpPr>
        <p:grpSpPr>
          <a:xfrm>
            <a:off x="533400" y="1752600"/>
            <a:ext cx="2438400" cy="4191000"/>
            <a:chOff x="6534909" y="1246369"/>
            <a:chExt cx="2383681" cy="4486930"/>
          </a:xfrm>
        </p:grpSpPr>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534909" y="1246369"/>
              <a:ext cx="2383681" cy="4486930"/>
            </a:xfrm>
            <a:prstGeom prst="rect">
              <a:avLst/>
            </a:prstGeom>
          </p:spPr>
        </p:pic>
        <p:pic>
          <p:nvPicPr>
            <p:cNvPr id="16" name="Picture 15" descr="photo synolia0.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706210" y="1962858"/>
              <a:ext cx="1946673" cy="2920009"/>
            </a:xfrm>
            <a:prstGeom prst="rect">
              <a:avLst/>
            </a:prstGeom>
          </p:spPr>
        </p:pic>
      </p:grpSp>
      <p:sp>
        <p:nvSpPr>
          <p:cNvPr id="11"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7"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1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81</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170498894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left)">
                                      <p:cBhvr>
                                        <p:cTn id="7" dur="500"/>
                                        <p:tgtEl>
                                          <p:spTgt spid="14339">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4339">
                                            <p:txEl>
                                              <p:pRg st="1" end="1"/>
                                            </p:txEl>
                                          </p:spTgt>
                                        </p:tgtEl>
                                        <p:attrNameLst>
                                          <p:attrName>style.visibility</p:attrName>
                                        </p:attrNameLst>
                                      </p:cBhvr>
                                      <p:to>
                                        <p:strVal val="visible"/>
                                      </p:to>
                                    </p:set>
                                    <p:animEffect transition="in" filter="wipe(left)">
                                      <p:cBhvr>
                                        <p:cTn id="10" dur="500"/>
                                        <p:tgtEl>
                                          <p:spTgt spid="1433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wipe(left)">
                                      <p:cBhvr>
                                        <p:cTn id="15" dur="500"/>
                                        <p:tgtEl>
                                          <p:spTgt spid="12">
                                            <p:txEl>
                                              <p:pRg st="0" end="0"/>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wipe(left)">
                                      <p:cBhvr>
                                        <p:cTn id="18"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Getting started with Social CRM</a:t>
            </a:r>
            <a:endParaRPr lang="en-US" dirty="0"/>
          </a:p>
        </p:txBody>
      </p:sp>
      <p:sp>
        <p:nvSpPr>
          <p:cNvPr id="4" name="Date Placeholder 3"/>
          <p:cNvSpPr>
            <a:spLocks noGrp="1"/>
          </p:cNvSpPr>
          <p:nvPr>
            <p:ph type="dt" sz="half" idx="4294967295"/>
          </p:nvPr>
        </p:nvSpPr>
        <p:spPr>
          <a:xfrm>
            <a:off x="585637" y="6612032"/>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52437" y="6596157"/>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624237" y="6612032"/>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82</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457200" y="1219200"/>
            <a:ext cx="8686800" cy="3686504"/>
          </a:xfrm>
        </p:spPr>
        <p:txBody>
          <a:bodyPr/>
          <a:lstStyle/>
          <a:p>
            <a:pPr marL="0" indent="0">
              <a:lnSpc>
                <a:spcPct val="140000"/>
              </a:lnSpc>
              <a:buNone/>
            </a:pPr>
            <a:r>
              <a:rPr lang="en-US" dirty="0">
                <a:solidFill>
                  <a:srgbClr val="7F7F7F"/>
                </a:solidFill>
              </a:rPr>
              <a:t>Step 1:  Implement an Open CRM </a:t>
            </a:r>
            <a:r>
              <a:rPr lang="en-US" dirty="0" smtClean="0">
                <a:solidFill>
                  <a:srgbClr val="7F7F7F"/>
                </a:solidFill>
              </a:rPr>
              <a:t>System</a:t>
            </a:r>
          </a:p>
          <a:p>
            <a:pPr marL="0" indent="0">
              <a:lnSpc>
                <a:spcPct val="140000"/>
              </a:lnSpc>
              <a:buNone/>
            </a:pPr>
            <a:r>
              <a:rPr lang="en-US" dirty="0">
                <a:solidFill>
                  <a:srgbClr val="7F7F7F"/>
                </a:solidFill>
              </a:rPr>
              <a:t>Step 2:  </a:t>
            </a:r>
            <a:r>
              <a:rPr lang="en-US" dirty="0" smtClean="0">
                <a:solidFill>
                  <a:srgbClr val="7F7F7F"/>
                </a:solidFill>
              </a:rPr>
              <a:t>Customize the user interface and processes   </a:t>
            </a:r>
          </a:p>
          <a:p>
            <a:pPr marL="0" indent="0">
              <a:lnSpc>
                <a:spcPct val="140000"/>
              </a:lnSpc>
              <a:buNone/>
            </a:pPr>
            <a:r>
              <a:rPr lang="en-US" b="1" dirty="0" smtClean="0">
                <a:solidFill>
                  <a:srgbClr val="000000"/>
                </a:solidFill>
              </a:rPr>
              <a:t>Step </a:t>
            </a:r>
            <a:r>
              <a:rPr lang="en-US" b="1" dirty="0">
                <a:solidFill>
                  <a:srgbClr val="000000"/>
                </a:solidFill>
              </a:rPr>
              <a:t>3:  Integrate the essential </a:t>
            </a:r>
            <a:r>
              <a:rPr lang="en-US" b="1" dirty="0" smtClean="0">
                <a:solidFill>
                  <a:srgbClr val="000000"/>
                </a:solidFill>
              </a:rPr>
              <a:t>back end systems </a:t>
            </a:r>
          </a:p>
          <a:p>
            <a:pPr marL="0" indent="0">
              <a:lnSpc>
                <a:spcPct val="140000"/>
              </a:lnSpc>
              <a:buNone/>
            </a:pPr>
            <a:r>
              <a:rPr lang="en-US" dirty="0">
                <a:solidFill>
                  <a:schemeClr val="accent3">
                    <a:lumMod val="50000"/>
                  </a:schemeClr>
                </a:solidFill>
              </a:rPr>
              <a:t>Step 4:  Implement a flexible </a:t>
            </a:r>
            <a:r>
              <a:rPr lang="en-US" dirty="0" smtClean="0">
                <a:solidFill>
                  <a:schemeClr val="accent3">
                    <a:lumMod val="50000"/>
                  </a:schemeClr>
                </a:solidFill>
              </a:rPr>
              <a:t>infrastructure</a:t>
            </a:r>
          </a:p>
          <a:p>
            <a:pPr marL="0" indent="0">
              <a:lnSpc>
                <a:spcPct val="140000"/>
              </a:lnSpc>
              <a:buNone/>
            </a:pPr>
            <a:r>
              <a:rPr lang="en-US" dirty="0">
                <a:solidFill>
                  <a:schemeClr val="accent3">
                    <a:lumMod val="50000"/>
                  </a:schemeClr>
                </a:solidFill>
              </a:rPr>
              <a:t>Step 5:  Provide collaboration </a:t>
            </a:r>
            <a:r>
              <a:rPr lang="en-US" dirty="0" smtClean="0">
                <a:solidFill>
                  <a:schemeClr val="accent3">
                    <a:lumMod val="50000"/>
                  </a:schemeClr>
                </a:solidFill>
              </a:rPr>
              <a:t>tools</a:t>
            </a:r>
          </a:p>
          <a:p>
            <a:pPr marL="0" indent="0">
              <a:lnSpc>
                <a:spcPct val="140000"/>
              </a:lnSpc>
              <a:buNone/>
            </a:pPr>
            <a:r>
              <a:rPr lang="en-US" dirty="0">
                <a:solidFill>
                  <a:schemeClr val="accent3">
                    <a:lumMod val="50000"/>
                  </a:schemeClr>
                </a:solidFill>
              </a:rPr>
              <a:t>Step 6:  Use the Social Tools of </a:t>
            </a:r>
            <a:r>
              <a:rPr lang="en-US" dirty="0" smtClean="0">
                <a:solidFill>
                  <a:schemeClr val="accent3">
                    <a:lumMod val="50000"/>
                  </a:schemeClr>
                </a:solidFill>
              </a:rPr>
              <a:t>choice</a:t>
            </a:r>
            <a:endParaRPr lang="en-US" dirty="0" smtClean="0"/>
          </a:p>
          <a:p>
            <a:pPr marL="0" indent="0">
              <a:lnSpc>
                <a:spcPct val="140000"/>
              </a:lnSpc>
              <a:buNone/>
            </a:pPr>
            <a:endParaRPr lang="en-US" dirty="0" smtClean="0"/>
          </a:p>
          <a:p>
            <a:pPr marL="0" indent="0">
              <a:lnSpc>
                <a:spcPct val="140000"/>
              </a:lnSpc>
              <a:buNone/>
            </a:pPr>
            <a:endParaRPr lang="en-US" dirty="0"/>
          </a:p>
        </p:txBody>
      </p:sp>
    </p:spTree>
    <p:extLst>
      <p:ext uri="{BB962C8B-B14F-4D97-AF65-F5344CB8AC3E}">
        <p14:creationId xmlns:p14="http://schemas.microsoft.com/office/powerpoint/2010/main" val="113800045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203200"/>
            <a:ext cx="8382000" cy="762000"/>
          </a:xfrm>
        </p:spPr>
        <p:txBody>
          <a:bodyPr/>
          <a:lstStyle/>
          <a:p>
            <a:r>
              <a:rPr lang="en-US" dirty="0" smtClean="0"/>
              <a:t>360 Degree </a:t>
            </a:r>
            <a:r>
              <a:rPr lang="en-US" dirty="0"/>
              <a:t>V</a:t>
            </a:r>
            <a:r>
              <a:rPr lang="en-US" dirty="0" smtClean="0"/>
              <a:t>iew of the Customer</a:t>
            </a:r>
            <a:endParaRPr lang="en-US" dirty="0"/>
          </a:p>
        </p:txBody>
      </p:sp>
      <p:pic>
        <p:nvPicPr>
          <p:cNvPr id="8" name="Picture 7"/>
          <p:cNvPicPr>
            <a:picLocks noChangeAspect="1"/>
          </p:cNvPicPr>
          <p:nvPr/>
        </p:nvPicPr>
        <p:blipFill>
          <a:blip r:embed="rId3"/>
          <a:stretch>
            <a:fillRect/>
          </a:stretch>
        </p:blipFill>
        <p:spPr>
          <a:xfrm>
            <a:off x="2311400" y="1330960"/>
            <a:ext cx="4064000" cy="3390900"/>
          </a:xfrm>
          <a:prstGeom prst="rect">
            <a:avLst/>
          </a:prstGeom>
        </p:spPr>
      </p:pic>
      <p:sp>
        <p:nvSpPr>
          <p:cNvPr id="9" name="TextBox 8"/>
          <p:cNvSpPr txBox="1"/>
          <p:nvPr/>
        </p:nvSpPr>
        <p:spPr>
          <a:xfrm>
            <a:off x="381000" y="1082100"/>
            <a:ext cx="2980303" cy="1569660"/>
          </a:xfrm>
          <a:prstGeom prst="rect">
            <a:avLst/>
          </a:prstGeom>
          <a:noFill/>
        </p:spPr>
        <p:txBody>
          <a:bodyPr wrap="none" rtlCol="0">
            <a:spAutoFit/>
          </a:bodyPr>
          <a:lstStyle/>
          <a:p>
            <a:pPr defTabSz="457200" fontAlgn="auto">
              <a:spcBef>
                <a:spcPts val="0"/>
              </a:spcBef>
              <a:spcAft>
                <a:spcPts val="0"/>
              </a:spcAft>
            </a:pPr>
            <a:r>
              <a:rPr lang="en-US" sz="2400" dirty="0" smtClean="0">
                <a:solidFill>
                  <a:srgbClr val="4B4B4B"/>
                </a:solidFill>
                <a:latin typeface="Arial"/>
              </a:rPr>
              <a:t>CRM Activities</a:t>
            </a:r>
          </a:p>
          <a:p>
            <a:pPr marL="285750" indent="-285750" defTabSz="457200" fontAlgn="auto">
              <a:spcBef>
                <a:spcPts val="0"/>
              </a:spcBef>
              <a:spcAft>
                <a:spcPts val="0"/>
              </a:spcAft>
              <a:buFont typeface="Arial"/>
              <a:buChar char="•"/>
            </a:pPr>
            <a:r>
              <a:rPr lang="en-US" sz="2400" dirty="0">
                <a:solidFill>
                  <a:srgbClr val="4B4B4B"/>
                </a:solidFill>
                <a:latin typeface="Arial"/>
              </a:rPr>
              <a:t>Customer Support</a:t>
            </a:r>
          </a:p>
          <a:p>
            <a:pPr marL="285750" indent="-285750" defTabSz="457200" fontAlgn="auto">
              <a:spcBef>
                <a:spcPts val="0"/>
              </a:spcBef>
              <a:spcAft>
                <a:spcPts val="0"/>
              </a:spcAft>
              <a:buFont typeface="Arial"/>
              <a:buChar char="•"/>
            </a:pPr>
            <a:r>
              <a:rPr lang="en-US" sz="2400" dirty="0" smtClean="0">
                <a:solidFill>
                  <a:srgbClr val="4B4B4B"/>
                </a:solidFill>
                <a:latin typeface="Arial"/>
              </a:rPr>
              <a:t>Marketing</a:t>
            </a:r>
          </a:p>
          <a:p>
            <a:pPr marL="285750" indent="-285750" defTabSz="457200" fontAlgn="auto">
              <a:spcBef>
                <a:spcPts val="0"/>
              </a:spcBef>
              <a:spcAft>
                <a:spcPts val="0"/>
              </a:spcAft>
              <a:buFont typeface="Arial"/>
              <a:buChar char="•"/>
            </a:pPr>
            <a:r>
              <a:rPr lang="en-US" sz="2400" dirty="0" smtClean="0">
                <a:solidFill>
                  <a:srgbClr val="4B4B4B"/>
                </a:solidFill>
                <a:latin typeface="Arial"/>
              </a:rPr>
              <a:t>Sales</a:t>
            </a:r>
          </a:p>
        </p:txBody>
      </p:sp>
      <p:sp>
        <p:nvSpPr>
          <p:cNvPr id="10" name="TextBox 9"/>
          <p:cNvSpPr txBox="1"/>
          <p:nvPr/>
        </p:nvSpPr>
        <p:spPr>
          <a:xfrm>
            <a:off x="5419904" y="1051560"/>
            <a:ext cx="3503483" cy="1569660"/>
          </a:xfrm>
          <a:prstGeom prst="rect">
            <a:avLst/>
          </a:prstGeom>
          <a:noFill/>
        </p:spPr>
        <p:txBody>
          <a:bodyPr wrap="none" rtlCol="0">
            <a:spAutoFit/>
          </a:bodyPr>
          <a:lstStyle/>
          <a:p>
            <a:pPr defTabSz="457200" fontAlgn="auto">
              <a:spcBef>
                <a:spcPts val="0"/>
              </a:spcBef>
              <a:spcAft>
                <a:spcPts val="0"/>
              </a:spcAft>
            </a:pPr>
            <a:r>
              <a:rPr lang="en-US" sz="2400" dirty="0" smtClean="0">
                <a:solidFill>
                  <a:srgbClr val="4B4B4B"/>
                </a:solidFill>
                <a:latin typeface="Arial"/>
              </a:rPr>
              <a:t>    External data sources</a:t>
            </a:r>
          </a:p>
          <a:p>
            <a:pPr marL="1200150" lvl="2" indent="-285750" defTabSz="457200" fontAlgn="auto">
              <a:spcBef>
                <a:spcPts val="0"/>
              </a:spcBef>
              <a:spcAft>
                <a:spcPts val="0"/>
              </a:spcAft>
              <a:buFont typeface="Arial"/>
              <a:buChar char="•"/>
            </a:pPr>
            <a:r>
              <a:rPr lang="en-US" sz="2400" dirty="0" smtClean="0">
                <a:solidFill>
                  <a:srgbClr val="4B4B4B"/>
                </a:solidFill>
                <a:latin typeface="Arial"/>
              </a:rPr>
              <a:t>ERP</a:t>
            </a:r>
          </a:p>
          <a:p>
            <a:pPr marL="1200150" lvl="2" indent="-285750" defTabSz="457200" fontAlgn="auto">
              <a:spcBef>
                <a:spcPts val="0"/>
              </a:spcBef>
              <a:spcAft>
                <a:spcPts val="0"/>
              </a:spcAft>
              <a:buFont typeface="Arial"/>
              <a:buChar char="•"/>
            </a:pPr>
            <a:r>
              <a:rPr lang="en-US" sz="2400" dirty="0" smtClean="0">
                <a:solidFill>
                  <a:srgbClr val="4B4B4B"/>
                </a:solidFill>
                <a:latin typeface="Arial"/>
              </a:rPr>
              <a:t>Market Data </a:t>
            </a:r>
          </a:p>
          <a:p>
            <a:pPr marL="1200150" lvl="2" indent="-285750" defTabSz="457200" fontAlgn="auto">
              <a:spcBef>
                <a:spcPts val="0"/>
              </a:spcBef>
              <a:spcAft>
                <a:spcPts val="0"/>
              </a:spcAft>
              <a:buFont typeface="Arial"/>
              <a:buChar char="•"/>
            </a:pPr>
            <a:r>
              <a:rPr lang="en-US" sz="2400" dirty="0" smtClean="0">
                <a:solidFill>
                  <a:srgbClr val="4B4B4B"/>
                </a:solidFill>
                <a:latin typeface="Arial"/>
              </a:rPr>
              <a:t>HR</a:t>
            </a:r>
          </a:p>
        </p:txBody>
      </p:sp>
      <p:sp>
        <p:nvSpPr>
          <p:cNvPr id="7" name="TextBox 6"/>
          <p:cNvSpPr txBox="1"/>
          <p:nvPr/>
        </p:nvSpPr>
        <p:spPr>
          <a:xfrm>
            <a:off x="2882720" y="4765040"/>
            <a:ext cx="3813865" cy="1200328"/>
          </a:xfrm>
          <a:prstGeom prst="rect">
            <a:avLst/>
          </a:prstGeom>
          <a:noFill/>
        </p:spPr>
        <p:txBody>
          <a:bodyPr wrap="none" rtlCol="0">
            <a:spAutoFit/>
          </a:bodyPr>
          <a:lstStyle/>
          <a:p>
            <a:pPr defTabSz="457200" fontAlgn="auto">
              <a:spcBef>
                <a:spcPts val="0"/>
              </a:spcBef>
              <a:spcAft>
                <a:spcPts val="0"/>
              </a:spcAft>
            </a:pPr>
            <a:r>
              <a:rPr lang="en-US" sz="2400" dirty="0" err="1" smtClean="0">
                <a:solidFill>
                  <a:srgbClr val="4B4B4B"/>
                </a:solidFill>
                <a:latin typeface="Arial"/>
              </a:rPr>
              <a:t>Specialised</a:t>
            </a:r>
            <a:r>
              <a:rPr lang="en-US" sz="2400" dirty="0" smtClean="0">
                <a:solidFill>
                  <a:srgbClr val="4B4B4B"/>
                </a:solidFill>
                <a:latin typeface="Arial"/>
              </a:rPr>
              <a:t> Tools</a:t>
            </a:r>
          </a:p>
          <a:p>
            <a:pPr marL="742950" lvl="1" indent="-285750" defTabSz="457200" fontAlgn="auto">
              <a:spcBef>
                <a:spcPts val="0"/>
              </a:spcBef>
              <a:spcAft>
                <a:spcPts val="0"/>
              </a:spcAft>
              <a:buFont typeface="Arial"/>
              <a:buChar char="•"/>
            </a:pPr>
            <a:r>
              <a:rPr lang="en-US" sz="2400" dirty="0" smtClean="0">
                <a:solidFill>
                  <a:srgbClr val="4B4B4B"/>
                </a:solidFill>
                <a:latin typeface="Arial"/>
              </a:rPr>
              <a:t>Web Analysis</a:t>
            </a:r>
          </a:p>
          <a:p>
            <a:pPr marL="742950" lvl="1" indent="-285750" defTabSz="457200" fontAlgn="auto">
              <a:spcBef>
                <a:spcPts val="0"/>
              </a:spcBef>
              <a:spcAft>
                <a:spcPts val="0"/>
              </a:spcAft>
              <a:buFont typeface="Arial"/>
              <a:buChar char="•"/>
            </a:pPr>
            <a:r>
              <a:rPr lang="en-US" sz="2400" dirty="0" smtClean="0">
                <a:solidFill>
                  <a:srgbClr val="4B4B4B"/>
                </a:solidFill>
                <a:latin typeface="Arial"/>
              </a:rPr>
              <a:t>Business Intelligence</a:t>
            </a:r>
          </a:p>
        </p:txBody>
      </p:sp>
      <p:pic>
        <p:nvPicPr>
          <p:cNvPr id="3" name="Picture 2"/>
          <p:cNvPicPr>
            <a:picLocks noChangeAspect="1"/>
          </p:cNvPicPr>
          <p:nvPr/>
        </p:nvPicPr>
        <p:blipFill>
          <a:blip r:embed="rId4"/>
          <a:stretch>
            <a:fillRect/>
          </a:stretch>
        </p:blipFill>
        <p:spPr>
          <a:xfrm>
            <a:off x="7841794" y="2621220"/>
            <a:ext cx="838200" cy="419100"/>
          </a:xfrm>
          <a:prstGeom prst="rect">
            <a:avLst/>
          </a:prstGeom>
        </p:spPr>
      </p:pic>
      <p:grpSp>
        <p:nvGrpSpPr>
          <p:cNvPr id="6" name="Group 5"/>
          <p:cNvGrpSpPr/>
          <p:nvPr/>
        </p:nvGrpSpPr>
        <p:grpSpPr>
          <a:xfrm>
            <a:off x="6696585" y="4941756"/>
            <a:ext cx="4051300" cy="854618"/>
            <a:chOff x="6696585" y="4941756"/>
            <a:chExt cx="4051300" cy="854618"/>
          </a:xfrm>
        </p:grpSpPr>
        <p:pic>
          <p:nvPicPr>
            <p:cNvPr id="4" name="Picture 3"/>
            <p:cNvPicPr>
              <a:picLocks noChangeAspect="1"/>
            </p:cNvPicPr>
            <p:nvPr/>
          </p:nvPicPr>
          <p:blipFill>
            <a:blip r:embed="rId5"/>
            <a:stretch>
              <a:fillRect/>
            </a:stretch>
          </p:blipFill>
          <p:spPr>
            <a:xfrm>
              <a:off x="6696585" y="4941756"/>
              <a:ext cx="4051300" cy="381000"/>
            </a:xfrm>
            <a:prstGeom prst="rect">
              <a:avLst/>
            </a:prstGeom>
          </p:spPr>
        </p:pic>
        <p:sp>
          <p:nvSpPr>
            <p:cNvPr id="5" name="TextBox 4"/>
            <p:cNvSpPr txBox="1"/>
            <p:nvPr/>
          </p:nvSpPr>
          <p:spPr>
            <a:xfrm>
              <a:off x="8414851" y="5150043"/>
              <a:ext cx="1353633" cy="646331"/>
            </a:xfrm>
            <a:prstGeom prst="rect">
              <a:avLst/>
            </a:prstGeom>
            <a:solidFill>
              <a:schemeClr val="bg1"/>
            </a:solidFill>
          </p:spPr>
          <p:txBody>
            <a:bodyPr wrap="square" rtlCol="0">
              <a:spAutoFit/>
            </a:bodyPr>
            <a:lstStyle/>
            <a:p>
              <a:pPr defTabSz="457200" fontAlgn="auto">
                <a:spcBef>
                  <a:spcPts val="0"/>
                </a:spcBef>
                <a:spcAft>
                  <a:spcPts val="0"/>
                </a:spcAft>
              </a:pPr>
              <a:r>
                <a:rPr lang="en-US" dirty="0" smtClean="0">
                  <a:solidFill>
                    <a:srgbClr val="4B4B4B"/>
                  </a:solidFill>
                  <a:latin typeface="Arial"/>
                </a:rPr>
                <a:t>                     </a:t>
              </a:r>
            </a:p>
            <a:p>
              <a:pPr defTabSz="457200" fontAlgn="auto">
                <a:spcBef>
                  <a:spcPts val="0"/>
                </a:spcBef>
                <a:spcAft>
                  <a:spcPts val="0"/>
                </a:spcAft>
              </a:pPr>
              <a:endParaRPr lang="en-US" dirty="0">
                <a:solidFill>
                  <a:srgbClr val="4B4B4B"/>
                </a:solidFill>
                <a:latin typeface="Arial"/>
              </a:endParaRPr>
            </a:p>
          </p:txBody>
        </p:sp>
      </p:grpSp>
      <p:sp>
        <p:nvSpPr>
          <p:cNvPr id="11"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2"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13"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83</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748314242"/>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V="1">
            <a:off x="1744829" y="2827181"/>
            <a:ext cx="578240" cy="1626847"/>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sp>
        <p:nvSpPr>
          <p:cNvPr id="5" name="Line 8"/>
          <p:cNvSpPr>
            <a:spLocks noChangeShapeType="1"/>
          </p:cNvSpPr>
          <p:nvPr/>
        </p:nvSpPr>
        <p:spPr bwMode="auto">
          <a:xfrm flipV="1">
            <a:off x="3114859" y="3076931"/>
            <a:ext cx="1770079" cy="1451678"/>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sp>
        <p:nvSpPr>
          <p:cNvPr id="6" name="Line 9"/>
          <p:cNvSpPr>
            <a:spLocks noChangeShapeType="1"/>
          </p:cNvSpPr>
          <p:nvPr/>
        </p:nvSpPr>
        <p:spPr bwMode="auto">
          <a:xfrm flipV="1">
            <a:off x="3484583" y="3725548"/>
            <a:ext cx="2748506" cy="1087248"/>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grpSp>
        <p:nvGrpSpPr>
          <p:cNvPr id="8" name="Group 11"/>
          <p:cNvGrpSpPr>
            <a:grpSpLocks/>
          </p:cNvGrpSpPr>
          <p:nvPr/>
        </p:nvGrpSpPr>
        <p:grpSpPr bwMode="auto">
          <a:xfrm>
            <a:off x="6410746" y="2310693"/>
            <a:ext cx="1838325" cy="1428750"/>
            <a:chOff x="3690" y="528"/>
            <a:chExt cx="1158" cy="900"/>
          </a:xfrm>
        </p:grpSpPr>
        <p:pic>
          <p:nvPicPr>
            <p:cNvPr id="9" name="Picture 12" descr="ANd9GcSxysnYwdoAy1deTyNW41quys9pJrYZFBPMGTLkueFbgBVhtRz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0" y="528"/>
              <a:ext cx="768" cy="7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3" descr="ANd9GcT-AfOyYBpDbd0OCNsiUuk4JNkdlOvMR-hqN4bymXtJ1pYkUZU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0" y="798"/>
              <a:ext cx="630" cy="63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AutoShape 15" descr="9k="/>
          <p:cNvSpPr>
            <a:spLocks noChangeAspect="1" noChangeArrowheads="1"/>
          </p:cNvSpPr>
          <p:nvPr/>
        </p:nvSpPr>
        <p:spPr bwMode="auto">
          <a:xfrm>
            <a:off x="4324515" y="3018035"/>
            <a:ext cx="952500" cy="1314450"/>
          </a:xfrm>
          <a:prstGeom prst="rect">
            <a:avLst/>
          </a:prstGeom>
          <a:noFill/>
          <a:extLst>
            <a:ext uri="{909E8E84-426E-40dd-AFC4-6F175D3DCCD1}">
              <a14:hiddenFill xmlns:a14="http://schemas.microsoft.com/office/drawing/2010/main">
                <a:solidFill>
                  <a:srgbClr val="FFFFFF"/>
                </a:solidFill>
              </a14:hiddenFill>
            </a:ext>
          </a:extLst>
        </p:spPr>
        <p:txBody>
          <a:bodyPr/>
          <a:lstStyle/>
          <a:p>
            <a:pPr defTabSz="457200" fontAlgn="auto">
              <a:spcBef>
                <a:spcPts val="0"/>
              </a:spcBef>
              <a:spcAft>
                <a:spcPts val="0"/>
              </a:spcAft>
            </a:pPr>
            <a:endParaRPr lang="en-US">
              <a:solidFill>
                <a:srgbClr val="4B4B4B"/>
              </a:solidFill>
              <a:latin typeface="Arial"/>
            </a:endParaRPr>
          </a:p>
        </p:txBody>
      </p:sp>
      <p:sp>
        <p:nvSpPr>
          <p:cNvPr id="12" name="AutoShape 16" descr="9k="/>
          <p:cNvSpPr>
            <a:spLocks noChangeAspect="1" noChangeArrowheads="1"/>
          </p:cNvSpPr>
          <p:nvPr/>
        </p:nvSpPr>
        <p:spPr bwMode="auto">
          <a:xfrm>
            <a:off x="4324515" y="3018035"/>
            <a:ext cx="952500" cy="1314450"/>
          </a:xfrm>
          <a:prstGeom prst="rect">
            <a:avLst/>
          </a:prstGeom>
          <a:noFill/>
          <a:extLst>
            <a:ext uri="{909E8E84-426E-40dd-AFC4-6F175D3DCCD1}">
              <a14:hiddenFill xmlns:a14="http://schemas.microsoft.com/office/drawing/2010/main">
                <a:solidFill>
                  <a:srgbClr val="FFFFFF"/>
                </a:solidFill>
              </a14:hiddenFill>
            </a:ext>
          </a:extLst>
        </p:spPr>
        <p:txBody>
          <a:bodyPr/>
          <a:lstStyle/>
          <a:p>
            <a:pPr defTabSz="457200" fontAlgn="auto">
              <a:spcBef>
                <a:spcPts val="0"/>
              </a:spcBef>
              <a:spcAft>
                <a:spcPts val="0"/>
              </a:spcAft>
            </a:pPr>
            <a:endParaRPr lang="en-US">
              <a:solidFill>
                <a:srgbClr val="4B4B4B"/>
              </a:solidFill>
              <a:latin typeface="Arial"/>
            </a:endParaRPr>
          </a:p>
        </p:txBody>
      </p:sp>
      <p:sp>
        <p:nvSpPr>
          <p:cNvPr id="13" name="AutoShape 17" descr="9k="/>
          <p:cNvSpPr>
            <a:spLocks noChangeAspect="1" noChangeArrowheads="1"/>
          </p:cNvSpPr>
          <p:nvPr/>
        </p:nvSpPr>
        <p:spPr bwMode="auto">
          <a:xfrm>
            <a:off x="4324515" y="3018035"/>
            <a:ext cx="952500" cy="1314450"/>
          </a:xfrm>
          <a:prstGeom prst="rect">
            <a:avLst/>
          </a:prstGeom>
          <a:noFill/>
          <a:extLst>
            <a:ext uri="{909E8E84-426E-40dd-AFC4-6F175D3DCCD1}">
              <a14:hiddenFill xmlns:a14="http://schemas.microsoft.com/office/drawing/2010/main">
                <a:solidFill>
                  <a:srgbClr val="FFFFFF"/>
                </a:solidFill>
              </a14:hiddenFill>
            </a:ext>
          </a:extLst>
        </p:spPr>
        <p:txBody>
          <a:bodyPr/>
          <a:lstStyle/>
          <a:p>
            <a:pPr defTabSz="457200" fontAlgn="auto">
              <a:spcBef>
                <a:spcPts val="0"/>
              </a:spcBef>
              <a:spcAft>
                <a:spcPts val="0"/>
              </a:spcAft>
            </a:pPr>
            <a:endParaRPr lang="en-US">
              <a:solidFill>
                <a:srgbClr val="4B4B4B"/>
              </a:solidFill>
              <a:latin typeface="Arial"/>
            </a:endParaRPr>
          </a:p>
        </p:txBody>
      </p:sp>
      <p:grpSp>
        <p:nvGrpSpPr>
          <p:cNvPr id="14" name="Group 18"/>
          <p:cNvGrpSpPr>
            <a:grpSpLocks/>
          </p:cNvGrpSpPr>
          <p:nvPr/>
        </p:nvGrpSpPr>
        <p:grpSpPr bwMode="auto">
          <a:xfrm>
            <a:off x="4854257" y="1973122"/>
            <a:ext cx="1519237" cy="1154112"/>
            <a:chOff x="1950" y="750"/>
            <a:chExt cx="1152" cy="852"/>
          </a:xfrm>
        </p:grpSpPr>
        <p:pic>
          <p:nvPicPr>
            <p:cNvPr id="15" name="Picture 19" descr="power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 y="750"/>
              <a:ext cx="618" cy="85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20"/>
            <p:cNvGrpSpPr>
              <a:grpSpLocks/>
            </p:cNvGrpSpPr>
            <p:nvPr/>
          </p:nvGrpSpPr>
          <p:grpSpPr bwMode="auto">
            <a:xfrm>
              <a:off x="1950" y="806"/>
              <a:ext cx="640" cy="637"/>
              <a:chOff x="1932" y="861"/>
              <a:chExt cx="760" cy="756"/>
            </a:xfrm>
          </p:grpSpPr>
          <p:sp>
            <p:nvSpPr>
              <p:cNvPr id="17" name="Oval 21"/>
              <p:cNvSpPr>
                <a:spLocks noChangeArrowheads="1"/>
              </p:cNvSpPr>
              <p:nvPr/>
            </p:nvSpPr>
            <p:spPr bwMode="auto">
              <a:xfrm>
                <a:off x="1932" y="870"/>
                <a:ext cx="750" cy="732"/>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457200" fontAlgn="auto">
                  <a:spcBef>
                    <a:spcPts val="0"/>
                  </a:spcBef>
                  <a:spcAft>
                    <a:spcPts val="0"/>
                  </a:spcAft>
                </a:pPr>
                <a:endParaRPr lang="en-US">
                  <a:solidFill>
                    <a:srgbClr val="4B4B4B"/>
                  </a:solidFill>
                  <a:latin typeface="Arial"/>
                </a:endParaRPr>
              </a:p>
            </p:txBody>
          </p:sp>
          <p:graphicFrame>
            <p:nvGraphicFramePr>
              <p:cNvPr id="18" name="Object 15"/>
              <p:cNvGraphicFramePr>
                <a:graphicFrameLocks noChangeAspect="1"/>
              </p:cNvGraphicFramePr>
              <p:nvPr/>
            </p:nvGraphicFramePr>
            <p:xfrm>
              <a:off x="1936" y="861"/>
              <a:ext cx="756" cy="756"/>
            </p:xfrm>
            <a:graphic>
              <a:graphicData uri="http://schemas.openxmlformats.org/presentationml/2006/ole">
                <mc:AlternateContent xmlns:mc="http://schemas.openxmlformats.org/markup-compatibility/2006">
                  <mc:Choice xmlns:v="urn:schemas-microsoft-com:vml" Requires="v">
                    <p:oleObj spid="_x0000_s54290" name="Photo Editor Photo" r:id="rId6" imgW="4409524" imgH="4409524" progId="">
                      <p:embed/>
                    </p:oleObj>
                  </mc:Choice>
                  <mc:Fallback>
                    <p:oleObj name="Photo Editor Photo" r:id="rId6" imgW="4409524" imgH="4409524"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36" y="861"/>
                            <a:ext cx="756" cy="7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grpSp>
      </p:grpSp>
      <p:grpSp>
        <p:nvGrpSpPr>
          <p:cNvPr id="19" name="Group 42"/>
          <p:cNvGrpSpPr>
            <a:grpSpLocks/>
          </p:cNvGrpSpPr>
          <p:nvPr/>
        </p:nvGrpSpPr>
        <p:grpSpPr bwMode="auto">
          <a:xfrm>
            <a:off x="909436" y="1801876"/>
            <a:ext cx="2290763" cy="871537"/>
            <a:chOff x="941" y="805"/>
            <a:chExt cx="1443" cy="549"/>
          </a:xfrm>
        </p:grpSpPr>
        <p:sp>
          <p:nvSpPr>
            <p:cNvPr id="20" name="Rectangle 24"/>
            <p:cNvSpPr>
              <a:spLocks noChangeArrowheads="1"/>
            </p:cNvSpPr>
            <p:nvPr/>
          </p:nvSpPr>
          <p:spPr bwMode="auto">
            <a:xfrm>
              <a:off x="941" y="805"/>
              <a:ext cx="1422" cy="549"/>
            </a:xfrm>
            <a:prstGeom prst="rect">
              <a:avLst/>
            </a:prstGeom>
            <a:solidFill>
              <a:srgbClr val="FFA41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457200" fontAlgn="auto">
                <a:spcBef>
                  <a:spcPts val="0"/>
                </a:spcBef>
                <a:spcAft>
                  <a:spcPts val="0"/>
                </a:spcAft>
              </a:pPr>
              <a:endParaRPr lang="en-US">
                <a:solidFill>
                  <a:srgbClr val="4B4B4B"/>
                </a:solidFill>
                <a:latin typeface="Arial"/>
              </a:endParaRPr>
            </a:p>
          </p:txBody>
        </p:sp>
        <p:grpSp>
          <p:nvGrpSpPr>
            <p:cNvPr id="21" name="Group 25"/>
            <p:cNvGrpSpPr>
              <a:grpSpLocks/>
            </p:cNvGrpSpPr>
            <p:nvPr/>
          </p:nvGrpSpPr>
          <p:grpSpPr bwMode="auto">
            <a:xfrm>
              <a:off x="994" y="835"/>
              <a:ext cx="1390" cy="495"/>
              <a:chOff x="174" y="828"/>
              <a:chExt cx="1086" cy="495"/>
            </a:xfrm>
          </p:grpSpPr>
          <p:sp>
            <p:nvSpPr>
              <p:cNvPr id="22" name="Text Box 26"/>
              <p:cNvSpPr txBox="1">
                <a:spLocks noChangeArrowheads="1"/>
              </p:cNvSpPr>
              <p:nvPr/>
            </p:nvSpPr>
            <p:spPr bwMode="auto">
              <a:xfrm>
                <a:off x="174" y="828"/>
                <a:ext cx="1044" cy="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73038" indent="-173038" eaLnBrk="0" hangingPunct="0">
                  <a:defRPr sz="1200" b="1">
                    <a:solidFill>
                      <a:schemeClr val="tx1"/>
                    </a:solidFill>
                    <a:latin typeface="Arial" charset="0"/>
                    <a:ea typeface="ＭＳ Ｐゴシック" charset="0"/>
                    <a:cs typeface="Arial" charset="0"/>
                  </a:defRPr>
                </a:lvl1pPr>
                <a:lvl2pPr eaLnBrk="0" hangingPunct="0">
                  <a:defRPr sz="1200" b="1">
                    <a:solidFill>
                      <a:schemeClr val="tx1"/>
                    </a:solidFill>
                    <a:latin typeface="Arial" charset="0"/>
                    <a:ea typeface="Arial" charset="0"/>
                    <a:cs typeface="Arial" charset="0"/>
                  </a:defRPr>
                </a:lvl2pPr>
                <a:lvl3pPr eaLnBrk="0" hangingPunct="0">
                  <a:defRPr sz="1200" b="1">
                    <a:solidFill>
                      <a:schemeClr val="tx1"/>
                    </a:solidFill>
                    <a:latin typeface="Arial" charset="0"/>
                    <a:ea typeface="Arial" charset="0"/>
                    <a:cs typeface="Arial" charset="0"/>
                  </a:defRPr>
                </a:lvl3pPr>
                <a:lvl4pPr eaLnBrk="0" hangingPunct="0">
                  <a:defRPr sz="1200" b="1">
                    <a:solidFill>
                      <a:schemeClr val="tx1"/>
                    </a:solidFill>
                    <a:latin typeface="Arial" charset="0"/>
                    <a:ea typeface="Arial" charset="0"/>
                    <a:cs typeface="Arial" charset="0"/>
                  </a:defRPr>
                </a:lvl4pPr>
                <a:lvl5pPr eaLnBrk="0" hangingPunct="0">
                  <a:defRPr sz="1200" b="1">
                    <a:solidFill>
                      <a:schemeClr val="tx1"/>
                    </a:solidFill>
                    <a:latin typeface="Arial" charset="0"/>
                    <a:ea typeface="Arial" charset="0"/>
                    <a:cs typeface="Arial" charset="0"/>
                  </a:defRPr>
                </a:lvl5pPr>
                <a:lvl6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6pPr>
                <a:lvl7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7pPr>
                <a:lvl8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8pPr>
                <a:lvl9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9pPr>
              </a:lstStyle>
              <a:p>
                <a:pPr defTabSz="457200" eaLnBrk="1" fontAlgn="auto" hangingPunct="1">
                  <a:lnSpc>
                    <a:spcPct val="80000"/>
                  </a:lnSpc>
                  <a:spcBef>
                    <a:spcPct val="30000"/>
                  </a:spcBef>
                  <a:spcAft>
                    <a:spcPts val="0"/>
                  </a:spcAft>
                  <a:buClr>
                    <a:srgbClr val="4B4B4B"/>
                  </a:buClr>
                </a:pPr>
                <a:r>
                  <a:rPr lang="en-US" sz="2400" b="0" dirty="0" err="1">
                    <a:solidFill>
                      <a:srgbClr val="FFFFFF"/>
                    </a:solidFill>
                  </a:rPr>
                  <a:t>Lotus</a:t>
                </a:r>
                <a:r>
                  <a:rPr lang="en-US" sz="2400" dirty="0" err="1">
                    <a:solidFill>
                      <a:srgbClr val="FFFFFF"/>
                    </a:solidFill>
                  </a:rPr>
                  <a:t>Live</a:t>
                </a:r>
                <a:endParaRPr lang="en-US" sz="2400" dirty="0">
                  <a:solidFill>
                    <a:srgbClr val="FFFFFF"/>
                  </a:solidFill>
                </a:endParaRPr>
              </a:p>
              <a:p>
                <a:pPr defTabSz="457200" eaLnBrk="1" fontAlgn="auto" hangingPunct="1">
                  <a:lnSpc>
                    <a:spcPct val="80000"/>
                  </a:lnSpc>
                  <a:spcBef>
                    <a:spcPct val="30000"/>
                  </a:spcBef>
                  <a:spcAft>
                    <a:spcPts val="0"/>
                  </a:spcAft>
                  <a:buClr>
                    <a:srgbClr val="4B4B4B"/>
                  </a:buClr>
                </a:pPr>
                <a:r>
                  <a:rPr lang="en-US" sz="2400" dirty="0" err="1">
                    <a:solidFill>
                      <a:srgbClr val="FFFFFF"/>
                    </a:solidFill>
                  </a:rPr>
                  <a:t>LotusNotes</a:t>
                </a:r>
                <a:endParaRPr lang="en-US" sz="2400" dirty="0">
                  <a:solidFill>
                    <a:srgbClr val="FFFFFF"/>
                  </a:solidFill>
                </a:endParaRPr>
              </a:p>
            </p:txBody>
          </p:sp>
          <p:sp>
            <p:nvSpPr>
              <p:cNvPr id="23" name="Text Box 27"/>
              <p:cNvSpPr txBox="1">
                <a:spLocks noChangeArrowheads="1"/>
              </p:cNvSpPr>
              <p:nvPr/>
            </p:nvSpPr>
            <p:spPr bwMode="auto">
              <a:xfrm>
                <a:off x="1026" y="852"/>
                <a:ext cx="234"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73038" indent="-173038" eaLnBrk="0" hangingPunct="0">
                  <a:defRPr sz="1200" b="1">
                    <a:solidFill>
                      <a:schemeClr val="tx1"/>
                    </a:solidFill>
                    <a:latin typeface="Arial" charset="0"/>
                    <a:ea typeface="ＭＳ Ｐゴシック" charset="0"/>
                    <a:cs typeface="Arial" charset="0"/>
                  </a:defRPr>
                </a:lvl1pPr>
                <a:lvl2pPr eaLnBrk="0" hangingPunct="0">
                  <a:defRPr sz="1200" b="1">
                    <a:solidFill>
                      <a:schemeClr val="tx1"/>
                    </a:solidFill>
                    <a:latin typeface="Arial" charset="0"/>
                    <a:ea typeface="Arial" charset="0"/>
                    <a:cs typeface="Arial" charset="0"/>
                  </a:defRPr>
                </a:lvl2pPr>
                <a:lvl3pPr eaLnBrk="0" hangingPunct="0">
                  <a:defRPr sz="1200" b="1">
                    <a:solidFill>
                      <a:schemeClr val="tx1"/>
                    </a:solidFill>
                    <a:latin typeface="Arial" charset="0"/>
                    <a:ea typeface="Arial" charset="0"/>
                    <a:cs typeface="Arial" charset="0"/>
                  </a:defRPr>
                </a:lvl3pPr>
                <a:lvl4pPr eaLnBrk="0" hangingPunct="0">
                  <a:defRPr sz="1200" b="1">
                    <a:solidFill>
                      <a:schemeClr val="tx1"/>
                    </a:solidFill>
                    <a:latin typeface="Arial" charset="0"/>
                    <a:ea typeface="Arial" charset="0"/>
                    <a:cs typeface="Arial" charset="0"/>
                  </a:defRPr>
                </a:lvl4pPr>
                <a:lvl5pPr eaLnBrk="0" hangingPunct="0">
                  <a:defRPr sz="1200" b="1">
                    <a:solidFill>
                      <a:schemeClr val="tx1"/>
                    </a:solidFill>
                    <a:latin typeface="Arial" charset="0"/>
                    <a:ea typeface="Arial" charset="0"/>
                    <a:cs typeface="Arial" charset="0"/>
                  </a:defRPr>
                </a:lvl5pPr>
                <a:lvl6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6pPr>
                <a:lvl7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7pPr>
                <a:lvl8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8pPr>
                <a:lvl9pPr algn="ctr" eaLnBrk="0" fontAlgn="base" hangingPunct="0">
                  <a:spcBef>
                    <a:spcPct val="20000"/>
                  </a:spcBef>
                  <a:spcAft>
                    <a:spcPct val="0"/>
                  </a:spcAft>
                  <a:buClr>
                    <a:schemeClr val="accent1"/>
                  </a:buClr>
                  <a:buFont typeface="Wingdings" charset="0"/>
                  <a:defRPr sz="1200" b="1">
                    <a:solidFill>
                      <a:schemeClr val="tx1"/>
                    </a:solidFill>
                    <a:latin typeface="Arial" charset="0"/>
                    <a:ea typeface="Arial" charset="0"/>
                    <a:cs typeface="Arial" charset="0"/>
                  </a:defRPr>
                </a:lvl9pPr>
              </a:lstStyle>
              <a:p>
                <a:pPr defTabSz="457200" eaLnBrk="1" fontAlgn="auto" hangingPunct="1">
                  <a:spcBef>
                    <a:spcPct val="50000"/>
                  </a:spcBef>
                  <a:spcAft>
                    <a:spcPts val="0"/>
                  </a:spcAft>
                  <a:buClr>
                    <a:srgbClr val="4B4B4B"/>
                  </a:buClr>
                </a:pPr>
                <a:r>
                  <a:rPr lang="en-US" sz="800" b="0">
                    <a:solidFill>
                      <a:srgbClr val="FFFFFF"/>
                    </a:solidFill>
                  </a:rPr>
                  <a:t>TM</a:t>
                </a:r>
              </a:p>
            </p:txBody>
          </p:sp>
        </p:grpSp>
      </p:grpSp>
      <p:grpSp>
        <p:nvGrpSpPr>
          <p:cNvPr id="24" name="Group 28"/>
          <p:cNvGrpSpPr>
            <a:grpSpLocks/>
          </p:cNvGrpSpPr>
          <p:nvPr/>
        </p:nvGrpSpPr>
        <p:grpSpPr bwMode="auto">
          <a:xfrm>
            <a:off x="5621713" y="3837705"/>
            <a:ext cx="3381375" cy="2209800"/>
            <a:chOff x="3504" y="1788"/>
            <a:chExt cx="2130" cy="1392"/>
          </a:xfrm>
        </p:grpSpPr>
        <p:pic>
          <p:nvPicPr>
            <p:cNvPr id="25" name="Picture 29" descr="ANd9GcSvI7tg3vo2t4e2H4-tI3u8UJhSVkbkVc90_wQZCe9SALuSuhb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01" y="1788"/>
              <a:ext cx="822" cy="108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0" descr="gbs_hero_930x300"/>
            <p:cNvPicPr>
              <a:picLocks noChangeAspect="1" noChangeArrowheads="1"/>
            </p:cNvPicPr>
            <p:nvPr/>
          </p:nvPicPr>
          <p:blipFill>
            <a:blip r:embed="rId9">
              <a:extLst>
                <a:ext uri="{28A0092B-C50C-407E-A947-70E740481C1C}">
                  <a14:useLocalDpi xmlns:a14="http://schemas.microsoft.com/office/drawing/2010/main" val="0"/>
                </a:ext>
              </a:extLst>
            </a:blip>
            <a:srcRect l="1828" t="26666" r="50107" b="47333"/>
            <a:stretch>
              <a:fillRect/>
            </a:stretch>
          </p:blipFill>
          <p:spPr bwMode="auto">
            <a:xfrm>
              <a:off x="3504" y="2808"/>
              <a:ext cx="2130" cy="37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Line 39"/>
          <p:cNvSpPr>
            <a:spLocks noChangeShapeType="1"/>
          </p:cNvSpPr>
          <p:nvPr/>
        </p:nvSpPr>
        <p:spPr bwMode="auto">
          <a:xfrm flipH="1" flipV="1">
            <a:off x="1514282" y="3556274"/>
            <a:ext cx="9525" cy="885825"/>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pic>
        <p:nvPicPr>
          <p:cNvPr id="28"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a:xfrm>
            <a:off x="685965" y="2725135"/>
            <a:ext cx="1285875" cy="622300"/>
          </a:xfrm>
          <a:prstGeom prst="rect">
            <a:avLst/>
          </a:prstGeom>
          <a:noFill/>
          <a:ln/>
        </p:spPr>
      </p:pic>
      <p:sp>
        <p:nvSpPr>
          <p:cNvPr id="29" name="Line 46"/>
          <p:cNvSpPr>
            <a:spLocks noChangeShapeType="1"/>
          </p:cNvSpPr>
          <p:nvPr/>
        </p:nvSpPr>
        <p:spPr bwMode="auto">
          <a:xfrm flipH="1" flipV="1">
            <a:off x="992326" y="4141730"/>
            <a:ext cx="228314" cy="381510"/>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sp>
        <p:nvSpPr>
          <p:cNvPr id="30" name="Title 33"/>
          <p:cNvSpPr>
            <a:spLocks noGrp="1"/>
          </p:cNvSpPr>
          <p:nvPr>
            <p:ph type="title"/>
          </p:nvPr>
        </p:nvSpPr>
        <p:spPr>
          <a:xfrm>
            <a:off x="457200" y="254001"/>
            <a:ext cx="8382000" cy="762000"/>
          </a:xfrm>
        </p:spPr>
        <p:txBody>
          <a:bodyPr/>
          <a:lstStyle/>
          <a:p>
            <a:r>
              <a:rPr lang="en-US" dirty="0">
                <a:latin typeface="Arial" charset="0"/>
                <a:ea typeface="MS PGothic" charset="0"/>
                <a:cs typeface="MS PGothic" charset="0"/>
              </a:rPr>
              <a:t>IBM and SugarCRM: </a:t>
            </a:r>
            <a:r>
              <a:rPr lang="en-US" dirty="0" smtClean="0">
                <a:latin typeface="Arial" charset="0"/>
                <a:ea typeface="MS PGothic" charset="0"/>
                <a:cs typeface="MS PGothic" charset="0"/>
              </a:rPr>
              <a:t>integrated offerings</a:t>
            </a:r>
            <a:endParaRPr lang="en-US" dirty="0"/>
          </a:p>
        </p:txBody>
      </p:sp>
      <p:pic>
        <p:nvPicPr>
          <p:cNvPr id="31" name="Picture 30"/>
          <p:cNvPicPr>
            <a:picLocks noChangeAspect="1"/>
          </p:cNvPicPr>
          <p:nvPr/>
        </p:nvPicPr>
        <p:blipFill>
          <a:blip r:embed="rId11"/>
          <a:stretch>
            <a:fillRect/>
          </a:stretch>
        </p:blipFill>
        <p:spPr>
          <a:xfrm>
            <a:off x="265447" y="3438723"/>
            <a:ext cx="841036" cy="677502"/>
          </a:xfrm>
          <a:prstGeom prst="rect">
            <a:avLst/>
          </a:prstGeom>
        </p:spPr>
      </p:pic>
      <p:sp>
        <p:nvSpPr>
          <p:cNvPr id="32" name="Line 8"/>
          <p:cNvSpPr>
            <a:spLocks noChangeShapeType="1"/>
          </p:cNvSpPr>
          <p:nvPr/>
        </p:nvSpPr>
        <p:spPr bwMode="auto">
          <a:xfrm flipV="1">
            <a:off x="2206699" y="2687918"/>
            <a:ext cx="1665288" cy="1840691"/>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pic>
        <p:nvPicPr>
          <p:cNvPr id="33" name="Picture 32"/>
          <p:cNvPicPr>
            <a:picLocks noChangeAspect="1"/>
          </p:cNvPicPr>
          <p:nvPr/>
        </p:nvPicPr>
        <p:blipFill>
          <a:blip r:embed="rId12"/>
          <a:stretch>
            <a:fillRect/>
          </a:stretch>
        </p:blipFill>
        <p:spPr>
          <a:xfrm>
            <a:off x="3193885" y="2093491"/>
            <a:ext cx="1670786" cy="434404"/>
          </a:xfrm>
          <a:prstGeom prst="rect">
            <a:avLst/>
          </a:prstGeom>
        </p:spPr>
      </p:pic>
      <p:sp>
        <p:nvSpPr>
          <p:cNvPr id="34" name="TextBox 33"/>
          <p:cNvSpPr txBox="1"/>
          <p:nvPr/>
        </p:nvSpPr>
        <p:spPr>
          <a:xfrm>
            <a:off x="1149469" y="3290196"/>
            <a:ext cx="864745" cy="378113"/>
          </a:xfrm>
          <a:prstGeom prst="rect">
            <a:avLst/>
          </a:prstGeom>
          <a:noFill/>
        </p:spPr>
        <p:txBody>
          <a:bodyPr wrap="square" rtlCol="0">
            <a:spAutoFit/>
          </a:bodyPr>
          <a:lstStyle/>
          <a:p>
            <a:pPr defTabSz="457200" fontAlgn="auto">
              <a:spcBef>
                <a:spcPts val="0"/>
              </a:spcBef>
              <a:spcAft>
                <a:spcPts val="0"/>
              </a:spcAft>
            </a:pPr>
            <a:r>
              <a:rPr lang="en-US" dirty="0" smtClean="0">
                <a:solidFill>
                  <a:srgbClr val="4B4B4B"/>
                </a:solidFill>
                <a:latin typeface="Arial"/>
              </a:rPr>
              <a:t>SPSS</a:t>
            </a:r>
            <a:endParaRPr lang="en-US" dirty="0">
              <a:solidFill>
                <a:srgbClr val="4B4B4B"/>
              </a:solidFill>
              <a:latin typeface="Arial"/>
            </a:endParaRPr>
          </a:p>
        </p:txBody>
      </p:sp>
      <p:pic>
        <p:nvPicPr>
          <p:cNvPr id="35" name="Picture 2"/>
          <p:cNvPicPr>
            <a:picLocks noChangeAspect="1" noChangeArrowheads="1"/>
          </p:cNvPicPr>
          <p:nvPr/>
        </p:nvPicPr>
        <p:blipFill>
          <a:blip r:embed="rId13">
            <a:extLst>
              <a:ext uri="{28A0092B-C50C-407E-A947-70E740481C1C}">
                <a14:useLocalDpi xmlns:a14="http://schemas.microsoft.com/office/drawing/2010/main" val="0"/>
              </a:ext>
            </a:extLst>
          </a:blip>
          <a:srcRect t="47771"/>
          <a:stretch>
            <a:fillRect/>
          </a:stretch>
        </p:blipFill>
        <p:spPr bwMode="auto">
          <a:xfrm>
            <a:off x="909436" y="4764364"/>
            <a:ext cx="2542397" cy="644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10"/>
          <p:cNvSpPr>
            <a:spLocks noChangeShapeType="1"/>
          </p:cNvSpPr>
          <p:nvPr/>
        </p:nvSpPr>
        <p:spPr bwMode="auto">
          <a:xfrm flipV="1">
            <a:off x="3484583" y="4812796"/>
            <a:ext cx="3170781" cy="273648"/>
          </a:xfrm>
          <a:prstGeom prst="line">
            <a:avLst/>
          </a:prstGeom>
          <a:noFill/>
          <a:ln w="76200">
            <a:solidFill>
              <a:srgbClr val="0066CC"/>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lstStyle/>
          <a:p>
            <a:pPr defTabSz="457200" fontAlgn="auto">
              <a:spcBef>
                <a:spcPts val="0"/>
              </a:spcBef>
              <a:spcAft>
                <a:spcPts val="0"/>
              </a:spcAft>
            </a:pPr>
            <a:endParaRPr lang="en-US">
              <a:solidFill>
                <a:srgbClr val="4B4B4B"/>
              </a:solidFill>
              <a:latin typeface="Arial"/>
            </a:endParaRPr>
          </a:p>
        </p:txBody>
      </p:sp>
      <p:sp>
        <p:nvSpPr>
          <p:cNvPr id="36"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37"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3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84</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419117314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Getting started with Social CRM</a:t>
            </a:r>
            <a:endParaRPr lang="en-US" dirty="0"/>
          </a:p>
        </p:txBody>
      </p:sp>
      <p:sp>
        <p:nvSpPr>
          <p:cNvPr id="4" name="Date Placeholder 3"/>
          <p:cNvSpPr>
            <a:spLocks noGrp="1"/>
          </p:cNvSpPr>
          <p:nvPr>
            <p:ph type="dt" sz="half" idx="4294967295"/>
          </p:nvPr>
        </p:nvSpPr>
        <p:spPr>
          <a:xfrm>
            <a:off x="4572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524000" y="6597650"/>
            <a:ext cx="2895600" cy="168275"/>
          </a:xfrm>
          <a:prstGeom prst="rect">
            <a:avLst/>
          </a:prstGeom>
        </p:spPr>
        <p:txBody>
          <a:bodyPr/>
          <a:lstStyle/>
          <a:p>
            <a:pPr>
              <a:defRPr/>
            </a:pPr>
            <a:r>
              <a:rPr lang="en-US">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495800" y="6613525"/>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85</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457200" y="1219200"/>
            <a:ext cx="8686800" cy="3788919"/>
          </a:xfrm>
        </p:spPr>
        <p:txBody>
          <a:bodyPr/>
          <a:lstStyle/>
          <a:p>
            <a:pPr marL="0" indent="0">
              <a:lnSpc>
                <a:spcPct val="140000"/>
              </a:lnSpc>
              <a:buNone/>
            </a:pPr>
            <a:r>
              <a:rPr lang="en-US" dirty="0">
                <a:solidFill>
                  <a:srgbClr val="7F7F7F"/>
                </a:solidFill>
              </a:rPr>
              <a:t>Step 1:  Implement an Open CRM </a:t>
            </a:r>
            <a:r>
              <a:rPr lang="en-US" dirty="0" smtClean="0">
                <a:solidFill>
                  <a:srgbClr val="7F7F7F"/>
                </a:solidFill>
              </a:rPr>
              <a:t>System</a:t>
            </a:r>
          </a:p>
          <a:p>
            <a:pPr marL="0" indent="0">
              <a:lnSpc>
                <a:spcPct val="140000"/>
              </a:lnSpc>
              <a:buNone/>
            </a:pPr>
            <a:r>
              <a:rPr lang="en-US" dirty="0">
                <a:solidFill>
                  <a:srgbClr val="7F7F7F"/>
                </a:solidFill>
              </a:rPr>
              <a:t>Step 2:  </a:t>
            </a:r>
            <a:r>
              <a:rPr lang="en-US" dirty="0" smtClean="0">
                <a:solidFill>
                  <a:srgbClr val="7F7F7F"/>
                </a:solidFill>
              </a:rPr>
              <a:t>Customize the user interface and processes   </a:t>
            </a:r>
          </a:p>
          <a:p>
            <a:pPr marL="0" indent="0">
              <a:lnSpc>
                <a:spcPct val="140000"/>
              </a:lnSpc>
              <a:buNone/>
            </a:pPr>
            <a:r>
              <a:rPr lang="en-US" dirty="0" smtClean="0">
                <a:solidFill>
                  <a:schemeClr val="accent3">
                    <a:lumMod val="50000"/>
                  </a:schemeClr>
                </a:solidFill>
              </a:rPr>
              <a:t>Step </a:t>
            </a:r>
            <a:r>
              <a:rPr lang="en-US" dirty="0">
                <a:solidFill>
                  <a:schemeClr val="accent3">
                    <a:lumMod val="50000"/>
                  </a:schemeClr>
                </a:solidFill>
              </a:rPr>
              <a:t>3:  Integrate the essential </a:t>
            </a:r>
            <a:r>
              <a:rPr lang="en-US" dirty="0" smtClean="0">
                <a:solidFill>
                  <a:schemeClr val="accent3">
                    <a:lumMod val="50000"/>
                  </a:schemeClr>
                </a:solidFill>
              </a:rPr>
              <a:t>back end systems </a:t>
            </a:r>
          </a:p>
          <a:p>
            <a:pPr marL="0" indent="0">
              <a:lnSpc>
                <a:spcPct val="140000"/>
              </a:lnSpc>
              <a:buNone/>
            </a:pPr>
            <a:r>
              <a:rPr lang="en-US" b="1" dirty="0">
                <a:solidFill>
                  <a:schemeClr val="bg2"/>
                </a:solidFill>
              </a:rPr>
              <a:t>Step 4:  Implement a flexible </a:t>
            </a:r>
            <a:r>
              <a:rPr lang="en-US" b="1" dirty="0" smtClean="0">
                <a:solidFill>
                  <a:schemeClr val="bg2"/>
                </a:solidFill>
              </a:rPr>
              <a:t>infrastructure</a:t>
            </a:r>
          </a:p>
          <a:p>
            <a:pPr marL="0" indent="0">
              <a:lnSpc>
                <a:spcPct val="140000"/>
              </a:lnSpc>
              <a:buNone/>
            </a:pPr>
            <a:r>
              <a:rPr lang="en-US" dirty="0">
                <a:solidFill>
                  <a:schemeClr val="accent3">
                    <a:lumMod val="50000"/>
                  </a:schemeClr>
                </a:solidFill>
              </a:rPr>
              <a:t>Step 5:  Provide collaboration </a:t>
            </a:r>
            <a:r>
              <a:rPr lang="en-US" dirty="0" smtClean="0">
                <a:solidFill>
                  <a:schemeClr val="accent3">
                    <a:lumMod val="50000"/>
                  </a:schemeClr>
                </a:solidFill>
              </a:rPr>
              <a:t>tools</a:t>
            </a:r>
          </a:p>
          <a:p>
            <a:pPr marL="0" indent="0">
              <a:lnSpc>
                <a:spcPct val="140000"/>
              </a:lnSpc>
              <a:buNone/>
            </a:pPr>
            <a:r>
              <a:rPr lang="en-US" dirty="0">
                <a:solidFill>
                  <a:schemeClr val="accent3">
                    <a:lumMod val="50000"/>
                  </a:schemeClr>
                </a:solidFill>
              </a:rPr>
              <a:t>Step 6:  Use the Social Tools of </a:t>
            </a:r>
            <a:r>
              <a:rPr lang="en-US" dirty="0" smtClean="0">
                <a:solidFill>
                  <a:schemeClr val="accent3">
                    <a:lumMod val="50000"/>
                  </a:schemeClr>
                </a:solidFill>
              </a:rPr>
              <a:t>choice</a:t>
            </a:r>
            <a:endParaRPr lang="en-US" dirty="0" smtClean="0"/>
          </a:p>
          <a:p>
            <a:pPr marL="0" indent="0">
              <a:lnSpc>
                <a:spcPct val="140000"/>
              </a:lnSpc>
              <a:buNone/>
            </a:pPr>
            <a:endParaRPr lang="en-US" dirty="0" smtClean="0"/>
          </a:p>
          <a:p>
            <a:pPr marL="0" indent="0">
              <a:lnSpc>
                <a:spcPct val="140000"/>
              </a:lnSpc>
              <a:buNone/>
            </a:pPr>
            <a:endParaRPr lang="en-US" dirty="0"/>
          </a:p>
        </p:txBody>
      </p:sp>
    </p:spTree>
    <p:extLst>
      <p:ext uri="{BB962C8B-B14F-4D97-AF65-F5344CB8AC3E}">
        <p14:creationId xmlns:p14="http://schemas.microsoft.com/office/powerpoint/2010/main" val="93530192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ugarCloud.png"/>
          <p:cNvPicPr>
            <a:picLocks noChangeAspect="1"/>
          </p:cNvPicPr>
          <p:nvPr/>
        </p:nvPicPr>
        <p:blipFill>
          <a:blip r:embed="rId3"/>
          <a:stretch>
            <a:fillRect/>
          </a:stretch>
        </p:blipFill>
        <p:spPr>
          <a:xfrm>
            <a:off x="890468" y="1134534"/>
            <a:ext cx="7727751" cy="5086846"/>
          </a:xfrm>
          <a:prstGeom prst="rect">
            <a:avLst/>
          </a:prstGeom>
        </p:spPr>
      </p:pic>
      <p:sp>
        <p:nvSpPr>
          <p:cNvPr id="3" name="TextBox 2"/>
          <p:cNvSpPr txBox="1"/>
          <p:nvPr/>
        </p:nvSpPr>
        <p:spPr>
          <a:xfrm>
            <a:off x="533400" y="3048000"/>
            <a:ext cx="2279465" cy="1323439"/>
          </a:xfrm>
          <a:prstGeom prst="rect">
            <a:avLst/>
          </a:prstGeom>
          <a:noFill/>
        </p:spPr>
        <p:txBody>
          <a:bodyPr wrap="none" rtlCol="0">
            <a:spAutoFit/>
          </a:bodyPr>
          <a:lstStyle/>
          <a:p>
            <a:pPr defTabSz="457200" fontAlgn="auto">
              <a:spcBef>
                <a:spcPts val="0"/>
              </a:spcBef>
              <a:spcAft>
                <a:spcPts val="0"/>
              </a:spcAft>
            </a:pPr>
            <a:r>
              <a:rPr lang="en-US" sz="2000" dirty="0" smtClean="0">
                <a:solidFill>
                  <a:srgbClr val="4B4B4B"/>
                </a:solidFill>
                <a:latin typeface="Arial"/>
              </a:rPr>
              <a:t>RUN ANYWHERE</a:t>
            </a:r>
          </a:p>
          <a:p>
            <a:pPr marL="285750" indent="-285750" defTabSz="457200" fontAlgn="auto">
              <a:spcBef>
                <a:spcPts val="0"/>
              </a:spcBef>
              <a:spcAft>
                <a:spcPts val="0"/>
              </a:spcAft>
              <a:buFont typeface="Arial"/>
              <a:buChar char="•"/>
            </a:pPr>
            <a:r>
              <a:rPr lang="en-US" sz="2000" dirty="0" smtClean="0">
                <a:solidFill>
                  <a:srgbClr val="4B4B4B"/>
                </a:solidFill>
                <a:latin typeface="Arial"/>
              </a:rPr>
              <a:t>Any Device</a:t>
            </a:r>
          </a:p>
          <a:p>
            <a:pPr marL="285750" indent="-285750" defTabSz="457200" fontAlgn="auto">
              <a:spcBef>
                <a:spcPts val="0"/>
              </a:spcBef>
              <a:spcAft>
                <a:spcPts val="0"/>
              </a:spcAft>
              <a:buFont typeface="Arial"/>
              <a:buChar char="•"/>
            </a:pPr>
            <a:r>
              <a:rPr lang="en-US" sz="2000" dirty="0" smtClean="0">
                <a:solidFill>
                  <a:srgbClr val="4B4B4B"/>
                </a:solidFill>
                <a:latin typeface="Arial"/>
              </a:rPr>
              <a:t>Any Platform</a:t>
            </a:r>
          </a:p>
          <a:p>
            <a:pPr marL="285750" indent="-285750" defTabSz="457200" fontAlgn="auto">
              <a:spcBef>
                <a:spcPts val="0"/>
              </a:spcBef>
              <a:spcAft>
                <a:spcPts val="0"/>
              </a:spcAft>
              <a:buFont typeface="Arial"/>
              <a:buChar char="•"/>
            </a:pPr>
            <a:r>
              <a:rPr lang="en-US" sz="2000" dirty="0" smtClean="0">
                <a:solidFill>
                  <a:srgbClr val="4B4B4B"/>
                </a:solidFill>
                <a:latin typeface="Arial"/>
              </a:rPr>
              <a:t>Any Cloud</a:t>
            </a:r>
            <a:endParaRPr lang="en-US" sz="2000" dirty="0">
              <a:solidFill>
                <a:srgbClr val="4B4B4B"/>
              </a:solidFill>
              <a:latin typeface="Arial"/>
            </a:endParaRPr>
          </a:p>
        </p:txBody>
      </p:sp>
      <p:sp>
        <p:nvSpPr>
          <p:cNvPr id="11266" name="Title 1"/>
          <p:cNvSpPr>
            <a:spLocks noGrp="1"/>
          </p:cNvSpPr>
          <p:nvPr>
            <p:ph type="title"/>
          </p:nvPr>
        </p:nvSpPr>
        <p:spPr>
          <a:xfrm>
            <a:off x="383540" y="289560"/>
            <a:ext cx="8542168" cy="762000"/>
          </a:xfrm>
        </p:spPr>
        <p:txBody>
          <a:bodyPr/>
          <a:lstStyle/>
          <a:p>
            <a:r>
              <a:rPr lang="en-US" dirty="0" smtClean="0"/>
              <a:t>SugarCRM: CLOUD 2.0 </a:t>
            </a:r>
            <a:r>
              <a:rPr lang="en-US" sz="3200" dirty="0" smtClean="0"/>
              <a:t>Run Anywhere</a:t>
            </a:r>
          </a:p>
        </p:txBody>
      </p:sp>
      <p:sp>
        <p:nvSpPr>
          <p:cNvPr id="5" name="TextBox 4"/>
          <p:cNvSpPr txBox="1"/>
          <p:nvPr/>
        </p:nvSpPr>
        <p:spPr>
          <a:xfrm>
            <a:off x="5634182" y="5449455"/>
            <a:ext cx="2447635" cy="369332"/>
          </a:xfrm>
          <a:prstGeom prst="rect">
            <a:avLst/>
          </a:prstGeom>
          <a:solidFill>
            <a:schemeClr val="bg1"/>
          </a:solidFill>
        </p:spPr>
        <p:txBody>
          <a:bodyPr wrap="square" rtlCol="0">
            <a:spAutoFit/>
          </a:bodyPr>
          <a:lstStyle/>
          <a:p>
            <a:pPr defTabSz="457200" fontAlgn="auto">
              <a:spcBef>
                <a:spcPts val="0"/>
              </a:spcBef>
              <a:spcAft>
                <a:spcPts val="0"/>
              </a:spcAft>
            </a:pPr>
            <a:r>
              <a:rPr lang="en-US" b="1" dirty="0" smtClean="0">
                <a:ln w="10541" cmpd="sng">
                  <a:solidFill>
                    <a:srgbClr val="0046AD">
                      <a:shade val="88000"/>
                      <a:satMod val="110000"/>
                    </a:srgbClr>
                  </a:solidFill>
                  <a:prstDash val="solid"/>
                </a:ln>
                <a:solidFill>
                  <a:srgbClr val="000000">
                    <a:lumMod val="95000"/>
                    <a:lumOff val="5000"/>
                  </a:srgbClr>
                </a:solidFill>
                <a:latin typeface="Arial"/>
              </a:rPr>
              <a:t>PARTNER HOSTED</a:t>
            </a:r>
            <a:endParaRPr lang="en-US" b="1" dirty="0">
              <a:ln w="10541" cmpd="sng">
                <a:solidFill>
                  <a:srgbClr val="0046AD">
                    <a:shade val="88000"/>
                    <a:satMod val="110000"/>
                  </a:srgbClr>
                </a:solidFill>
                <a:prstDash val="solid"/>
              </a:ln>
              <a:solidFill>
                <a:srgbClr val="000000">
                  <a:lumMod val="95000"/>
                  <a:lumOff val="5000"/>
                </a:srgbClr>
              </a:solidFill>
              <a:latin typeface="Arial"/>
            </a:endParaRPr>
          </a:p>
        </p:txBody>
      </p:sp>
      <p:sp>
        <p:nvSpPr>
          <p:cNvPr id="11" name="TextBox 10"/>
          <p:cNvSpPr txBox="1"/>
          <p:nvPr/>
        </p:nvSpPr>
        <p:spPr>
          <a:xfrm>
            <a:off x="5854847" y="2157101"/>
            <a:ext cx="1999674" cy="369332"/>
          </a:xfrm>
          <a:prstGeom prst="rect">
            <a:avLst/>
          </a:prstGeom>
          <a:solidFill>
            <a:schemeClr val="bg1"/>
          </a:solidFill>
        </p:spPr>
        <p:txBody>
          <a:bodyPr wrap="square" rtlCol="0">
            <a:spAutoFit/>
          </a:bodyPr>
          <a:lstStyle/>
          <a:p>
            <a:pPr algn="ctr" defTabSz="457200" fontAlgn="auto">
              <a:spcBef>
                <a:spcPts val="0"/>
              </a:spcBef>
              <a:spcAft>
                <a:spcPts val="0"/>
              </a:spcAft>
            </a:pPr>
            <a:r>
              <a:rPr lang="en-US" b="1" dirty="0" smtClean="0">
                <a:ln w="10541" cmpd="sng">
                  <a:solidFill>
                    <a:srgbClr val="0046AD">
                      <a:shade val="88000"/>
                      <a:satMod val="110000"/>
                    </a:srgbClr>
                  </a:solidFill>
                  <a:prstDash val="solid"/>
                </a:ln>
                <a:solidFill>
                  <a:srgbClr val="000000">
                    <a:lumMod val="95000"/>
                    <a:lumOff val="5000"/>
                  </a:srgbClr>
                </a:solidFill>
                <a:latin typeface="Arial"/>
              </a:rPr>
              <a:t>PUBLIC</a:t>
            </a:r>
            <a:endParaRPr lang="en-US" b="1" dirty="0">
              <a:ln w="10541" cmpd="sng">
                <a:solidFill>
                  <a:srgbClr val="0046AD">
                    <a:shade val="88000"/>
                    <a:satMod val="110000"/>
                  </a:srgbClr>
                </a:solidFill>
                <a:prstDash val="solid"/>
              </a:ln>
              <a:solidFill>
                <a:srgbClr val="000000">
                  <a:lumMod val="95000"/>
                  <a:lumOff val="5000"/>
                </a:srgbClr>
              </a:solidFill>
              <a:latin typeface="Arial"/>
            </a:endParaRPr>
          </a:p>
        </p:txBody>
      </p:sp>
      <p:sp>
        <p:nvSpPr>
          <p:cNvPr id="12" name="TextBox 11"/>
          <p:cNvSpPr txBox="1"/>
          <p:nvPr/>
        </p:nvSpPr>
        <p:spPr>
          <a:xfrm>
            <a:off x="1681018" y="5190836"/>
            <a:ext cx="1320799" cy="369332"/>
          </a:xfrm>
          <a:prstGeom prst="rect">
            <a:avLst/>
          </a:prstGeom>
          <a:solidFill>
            <a:schemeClr val="bg1"/>
          </a:solidFill>
        </p:spPr>
        <p:txBody>
          <a:bodyPr wrap="square" rtlCol="0">
            <a:spAutoFit/>
          </a:bodyPr>
          <a:lstStyle/>
          <a:p>
            <a:pPr defTabSz="457200" fontAlgn="auto">
              <a:spcBef>
                <a:spcPts val="0"/>
              </a:spcBef>
              <a:spcAft>
                <a:spcPts val="0"/>
              </a:spcAft>
            </a:pPr>
            <a:r>
              <a:rPr lang="en-US" b="1" dirty="0" smtClean="0">
                <a:ln w="10541" cmpd="sng">
                  <a:solidFill>
                    <a:srgbClr val="0046AD">
                      <a:shade val="88000"/>
                      <a:satMod val="110000"/>
                    </a:srgbClr>
                  </a:solidFill>
                  <a:prstDash val="solid"/>
                </a:ln>
                <a:solidFill>
                  <a:srgbClr val="000000">
                    <a:lumMod val="95000"/>
                    <a:lumOff val="5000"/>
                  </a:srgbClr>
                </a:solidFill>
                <a:latin typeface="Arial"/>
              </a:rPr>
              <a:t>PRIVATE</a:t>
            </a:r>
            <a:endParaRPr lang="en-US" b="1" dirty="0">
              <a:ln w="10541" cmpd="sng">
                <a:solidFill>
                  <a:srgbClr val="0046AD">
                    <a:shade val="88000"/>
                    <a:satMod val="110000"/>
                  </a:srgbClr>
                </a:solidFill>
                <a:prstDash val="solid"/>
              </a:ln>
              <a:solidFill>
                <a:srgbClr val="000000">
                  <a:lumMod val="95000"/>
                  <a:lumOff val="5000"/>
                </a:srgbClr>
              </a:solidFill>
              <a:latin typeface="Arial"/>
            </a:endParaRPr>
          </a:p>
        </p:txBody>
      </p:sp>
      <p:pic>
        <p:nvPicPr>
          <p:cNvPr id="9" name="Picture 46" descr="IBMSmartClou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1018" y="2309997"/>
            <a:ext cx="1594378" cy="216436"/>
          </a:xfrm>
          <a:prstGeom prst="rect">
            <a:avLst/>
          </a:prstGeom>
          <a:solidFill>
            <a:schemeClr val="bg1"/>
          </a:solidFill>
          <a:ln>
            <a:noFill/>
          </a:ln>
          <a:extLst/>
        </p:spPr>
      </p:pic>
      <p:pic>
        <p:nvPicPr>
          <p:cNvPr id="10" name="Picture 46" descr="IBMSmartClou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8974" y="5919692"/>
            <a:ext cx="1390840" cy="188806"/>
          </a:xfrm>
          <a:prstGeom prst="rect">
            <a:avLst/>
          </a:prstGeom>
          <a:solidFill>
            <a:schemeClr val="bg1"/>
          </a:solidFill>
          <a:ln>
            <a:noFill/>
          </a:ln>
          <a:extLst/>
        </p:spPr>
      </p:pic>
      <p:sp>
        <p:nvSpPr>
          <p:cNvPr id="2" name="TextBox 1"/>
          <p:cNvSpPr txBox="1"/>
          <p:nvPr/>
        </p:nvSpPr>
        <p:spPr>
          <a:xfrm>
            <a:off x="1293191" y="4821504"/>
            <a:ext cx="1158165" cy="369332"/>
          </a:xfrm>
          <a:prstGeom prst="rect">
            <a:avLst/>
          </a:prstGeom>
          <a:noFill/>
        </p:spPr>
        <p:txBody>
          <a:bodyPr wrap="square" rtlCol="0">
            <a:spAutoFit/>
          </a:bodyPr>
          <a:lstStyle/>
          <a:p>
            <a:pPr defTabSz="457200" fontAlgn="auto">
              <a:spcBef>
                <a:spcPts val="0"/>
              </a:spcBef>
              <a:spcAft>
                <a:spcPts val="0"/>
              </a:spcAft>
            </a:pPr>
            <a:r>
              <a:rPr lang="en-US" dirty="0" smtClean="0">
                <a:solidFill>
                  <a:srgbClr val="488EB3"/>
                </a:solidFill>
                <a:latin typeface="Arial"/>
              </a:rPr>
              <a:t>On Site</a:t>
            </a:r>
            <a:endParaRPr lang="en-US" dirty="0">
              <a:solidFill>
                <a:srgbClr val="488EB3"/>
              </a:solidFill>
              <a:latin typeface="Arial"/>
            </a:endParaRPr>
          </a:p>
        </p:txBody>
      </p:sp>
      <p:pic>
        <p:nvPicPr>
          <p:cNvPr id="4" name="Picture 3"/>
          <p:cNvPicPr>
            <a:picLocks noChangeAspect="1"/>
          </p:cNvPicPr>
          <p:nvPr/>
        </p:nvPicPr>
        <p:blipFill>
          <a:blip r:embed="rId5"/>
          <a:stretch>
            <a:fillRect/>
          </a:stretch>
        </p:blipFill>
        <p:spPr>
          <a:xfrm>
            <a:off x="6029943" y="1300031"/>
            <a:ext cx="1955800" cy="901700"/>
          </a:xfrm>
          <a:prstGeom prst="rect">
            <a:avLst/>
          </a:prstGeom>
        </p:spPr>
      </p:pic>
      <p:pic>
        <p:nvPicPr>
          <p:cNvPr id="13" name="Picture 46" descr="IBMSmartClou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2186" y="2526433"/>
            <a:ext cx="1502235" cy="203928"/>
          </a:xfrm>
          <a:prstGeom prst="rect">
            <a:avLst/>
          </a:prstGeom>
          <a:solidFill>
            <a:schemeClr val="bg1"/>
          </a:solidFill>
          <a:ln>
            <a:noFill/>
          </a:ln>
          <a:extLst/>
        </p:spPr>
      </p:pic>
      <p:sp>
        <p:nvSpPr>
          <p:cNvPr id="17" name="Date Placeholder 3"/>
          <p:cNvSpPr txBox="1">
            <a:spLocks/>
          </p:cNvSpPr>
          <p:nvPr/>
        </p:nvSpPr>
        <p:spPr bwMode="auto">
          <a:xfrm>
            <a:off x="609600" y="6613525"/>
            <a:ext cx="9906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5B82C022-527E-4E9D-B16E-72DC3619E4DE}" type="datetime1">
              <a:rPr lang="en-US">
                <a:solidFill>
                  <a:srgbClr val="FFFFFF">
                    <a:lumMod val="65000"/>
                  </a:srgbClr>
                </a:solidFill>
                <a:latin typeface="Arial"/>
              </a:rPr>
              <a:pPr fontAlgn="auto">
                <a:spcBef>
                  <a:spcPts val="0"/>
                </a:spcBef>
                <a:spcAft>
                  <a:spcPts val="0"/>
                </a:spcAft>
                <a:defRPr/>
              </a:pPr>
              <a:t>11/2/11</a:t>
            </a:fld>
            <a:endParaRPr lang="en-US" dirty="0">
              <a:solidFill>
                <a:srgbClr val="FFFFFF">
                  <a:lumMod val="65000"/>
                </a:srgbClr>
              </a:solidFill>
              <a:latin typeface="Arial"/>
            </a:endParaRPr>
          </a:p>
        </p:txBody>
      </p:sp>
      <p:sp>
        <p:nvSpPr>
          <p:cNvPr id="18" name="Footer Placeholder 4"/>
          <p:cNvSpPr txBox="1">
            <a:spLocks/>
          </p:cNvSpPr>
          <p:nvPr/>
        </p:nvSpPr>
        <p:spPr bwMode="auto">
          <a:xfrm>
            <a:off x="1676400" y="6597650"/>
            <a:ext cx="2895600" cy="168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ct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solidFill>
                  <a:srgbClr val="FFFFFF">
                    <a:lumMod val="65000"/>
                  </a:srgbClr>
                </a:solidFill>
                <a:latin typeface="Arial"/>
              </a:rPr>
              <a:t>©2011 SugarCRM Inc. All rights reserved.</a:t>
            </a:r>
          </a:p>
        </p:txBody>
      </p:sp>
      <p:sp>
        <p:nvSpPr>
          <p:cNvPr id="19"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86</a:t>
            </a:fld>
            <a:endParaRPr lang="en-US" dirty="0">
              <a:solidFill>
                <a:srgbClr val="FFFFFF">
                  <a:lumMod val="65000"/>
                </a:srgbClr>
              </a:solidFill>
              <a:latin typeface="Arial"/>
            </a:endParaRPr>
          </a:p>
        </p:txBody>
      </p:sp>
      <p:pic>
        <p:nvPicPr>
          <p:cNvPr id="16" name="Picture 15"/>
          <p:cNvPicPr>
            <a:picLocks noChangeAspect="1"/>
          </p:cNvPicPr>
          <p:nvPr/>
        </p:nvPicPr>
        <p:blipFill>
          <a:blip r:embed="rId6"/>
          <a:stretch>
            <a:fillRect/>
          </a:stretch>
        </p:blipFill>
        <p:spPr>
          <a:xfrm>
            <a:off x="6212186" y="4947557"/>
            <a:ext cx="1140895" cy="486558"/>
          </a:xfrm>
          <a:prstGeom prst="rect">
            <a:avLst/>
          </a:prstGeom>
        </p:spPr>
      </p:pic>
    </p:spTree>
    <p:extLst>
      <p:ext uri="{BB962C8B-B14F-4D97-AF65-F5344CB8AC3E}">
        <p14:creationId xmlns:p14="http://schemas.microsoft.com/office/powerpoint/2010/main" val="208142658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Expands </a:t>
            </a:r>
            <a:r>
              <a:rPr lang="en-US" dirty="0" err="1" smtClean="0"/>
              <a:t>SugarCRM’s</a:t>
            </a:r>
            <a:r>
              <a:rPr lang="en-US" dirty="0" smtClean="0"/>
              <a:t> Global Reach</a:t>
            </a:r>
            <a:endParaRPr lang="en-US" dirty="0"/>
          </a:p>
        </p:txBody>
      </p:sp>
      <p:pic>
        <p:nvPicPr>
          <p:cNvPr id="10" name="Content Placeholder 9"/>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0" y="944880"/>
            <a:ext cx="9144000" cy="5486400"/>
          </a:xfrm>
        </p:spPr>
      </p:pic>
      <p:sp>
        <p:nvSpPr>
          <p:cNvPr id="4" name="Date Placeholder 3"/>
          <p:cNvSpPr>
            <a:spLocks noGrp="1"/>
          </p:cNvSpPr>
          <p:nvPr>
            <p:ph type="dt" sz="half" idx="10"/>
          </p:nvPr>
        </p:nvSpPr>
        <p:spPr/>
        <p:txBody>
          <a:bodyPr/>
          <a:lstStyle/>
          <a:p>
            <a:pPr>
              <a:defRPr/>
            </a:pPr>
            <a:fld id="{50823C33-DC32-4B73-B89B-BC7CB9BF0839}" type="datetime1">
              <a:rPr lang="en-US">
                <a:solidFill>
                  <a:srgbClr val="D2D2D2">
                    <a:lumMod val="50000"/>
                  </a:srgbClr>
                </a:solidFill>
                <a:latin typeface="Arial"/>
              </a:rPr>
              <a:pPr>
                <a:defRPr/>
              </a:pPr>
              <a:t>11/2/11</a:t>
            </a:fld>
            <a:endParaRPr lang="en-US" dirty="0">
              <a:solidFill>
                <a:srgbClr val="D2D2D2">
                  <a:lumMod val="50000"/>
                </a:srgbClr>
              </a:solidFill>
              <a:latin typeface="Arial"/>
            </a:endParaRPr>
          </a:p>
        </p:txBody>
      </p:sp>
      <p:sp>
        <p:nvSpPr>
          <p:cNvPr id="5" name="Footer Placeholder 4"/>
          <p:cNvSpPr>
            <a:spLocks noGrp="1"/>
          </p:cNvSpPr>
          <p:nvPr>
            <p:ph type="ftr" sz="quarter" idx="11"/>
          </p:nvPr>
        </p:nvSpPr>
        <p:spPr/>
        <p:txBody>
          <a:bodyPr/>
          <a:lstStyle/>
          <a:p>
            <a:pPr>
              <a:defRPr/>
            </a:pPr>
            <a:r>
              <a:rPr lang="en-US">
                <a:solidFill>
                  <a:srgbClr val="D2D2D2">
                    <a:lumMod val="50000"/>
                  </a:srgbClr>
                </a:solidFill>
                <a:latin typeface="Arial"/>
              </a:rPr>
              <a:t>©2011 SugarCRM Inc. All rights reserved.</a:t>
            </a:r>
          </a:p>
        </p:txBody>
      </p:sp>
      <p:sp>
        <p:nvSpPr>
          <p:cNvPr id="6" name="Slide Number Placeholder 5"/>
          <p:cNvSpPr>
            <a:spLocks noGrp="1"/>
          </p:cNvSpPr>
          <p:nvPr>
            <p:ph type="sldNum" sz="quarter" idx="4294967295"/>
          </p:nvPr>
        </p:nvSpPr>
        <p:spPr>
          <a:xfrm>
            <a:off x="5283200" y="6556375"/>
            <a:ext cx="762000" cy="168275"/>
          </a:xfrm>
        </p:spPr>
        <p:txBody>
          <a:bodyPr/>
          <a:lstStyle/>
          <a:p>
            <a:pPr>
              <a:defRPr/>
            </a:pPr>
            <a:fld id="{86ECD39E-5410-4A9F-BDE2-C0F5329C9478}" type="slidenum">
              <a:rPr lang="en-US">
                <a:solidFill>
                  <a:srgbClr val="FFFFFF">
                    <a:lumMod val="65000"/>
                  </a:srgbClr>
                </a:solidFill>
                <a:latin typeface="Arial"/>
              </a:rPr>
              <a:pPr>
                <a:defRPr/>
              </a:pPr>
              <a:t>87</a:t>
            </a:fld>
            <a:endParaRPr lang="en-US" dirty="0">
              <a:solidFill>
                <a:srgbClr val="FFFFFF">
                  <a:lumMod val="65000"/>
                </a:srgbClr>
              </a:solidFill>
              <a:latin typeface="Arial"/>
            </a:endParaRPr>
          </a:p>
        </p:txBody>
      </p:sp>
      <p:grpSp>
        <p:nvGrpSpPr>
          <p:cNvPr id="3" name="Group 2"/>
          <p:cNvGrpSpPr/>
          <p:nvPr/>
        </p:nvGrpSpPr>
        <p:grpSpPr>
          <a:xfrm>
            <a:off x="468742" y="762000"/>
            <a:ext cx="4103258" cy="1854200"/>
            <a:chOff x="468742" y="762000"/>
            <a:chExt cx="4103258" cy="1854200"/>
          </a:xfrm>
        </p:grpSpPr>
        <p:grpSp>
          <p:nvGrpSpPr>
            <p:cNvPr id="31" name="Group 30"/>
            <p:cNvGrpSpPr/>
            <p:nvPr/>
          </p:nvGrpSpPr>
          <p:grpSpPr>
            <a:xfrm>
              <a:off x="1676400" y="2133600"/>
              <a:ext cx="2895600" cy="482600"/>
              <a:chOff x="1676400" y="2159000"/>
              <a:chExt cx="2895600" cy="482600"/>
            </a:xfrm>
          </p:grpSpPr>
          <p:pic>
            <p:nvPicPr>
              <p:cNvPr id="14" name="Picture 13"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76400" y="2438400"/>
                <a:ext cx="203200" cy="203200"/>
              </a:xfrm>
              <a:prstGeom prst="rect">
                <a:avLst/>
              </a:prstGeom>
            </p:spPr>
          </p:pic>
          <p:pic>
            <p:nvPicPr>
              <p:cNvPr id="15" name="Picture 14"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68800" y="2159000"/>
                <a:ext cx="203200" cy="203200"/>
              </a:xfrm>
              <a:prstGeom prst="rect">
                <a:avLst/>
              </a:prstGeom>
            </p:spPr>
          </p:pic>
        </p:grpSp>
        <p:sp>
          <p:nvSpPr>
            <p:cNvPr id="2" name="TextBox 1"/>
            <p:cNvSpPr txBox="1"/>
            <p:nvPr/>
          </p:nvSpPr>
          <p:spPr>
            <a:xfrm>
              <a:off x="468742" y="762000"/>
              <a:ext cx="2211100" cy="369332"/>
            </a:xfrm>
            <a:prstGeom prst="rect">
              <a:avLst/>
            </a:prstGeom>
            <a:noFill/>
          </p:spPr>
          <p:txBody>
            <a:bodyPr wrap="none" rtlCol="0">
              <a:spAutoFit/>
            </a:bodyPr>
            <a:lstStyle/>
            <a:p>
              <a:pPr defTabSz="457200" fontAlgn="auto">
                <a:spcBef>
                  <a:spcPts val="0"/>
                </a:spcBef>
                <a:spcAft>
                  <a:spcPts val="0"/>
                </a:spcAft>
              </a:pPr>
              <a:r>
                <a:rPr lang="en-US" b="1" dirty="0" smtClean="0">
                  <a:solidFill>
                    <a:srgbClr val="4B4B4B"/>
                  </a:solidFill>
                  <a:latin typeface="Arial"/>
                </a:rPr>
                <a:t>Sugar On-Demand</a:t>
              </a:r>
              <a:endParaRPr lang="en-US" b="1" dirty="0">
                <a:solidFill>
                  <a:srgbClr val="4B4B4B"/>
                </a:solidFill>
                <a:latin typeface="Arial"/>
              </a:endParaRPr>
            </a:p>
          </p:txBody>
        </p:sp>
      </p:grpSp>
      <p:grpSp>
        <p:nvGrpSpPr>
          <p:cNvPr id="11" name="Group 10"/>
          <p:cNvGrpSpPr/>
          <p:nvPr/>
        </p:nvGrpSpPr>
        <p:grpSpPr>
          <a:xfrm>
            <a:off x="1981200" y="762000"/>
            <a:ext cx="5943600" cy="2895600"/>
            <a:chOff x="1981200" y="762000"/>
            <a:chExt cx="5943600" cy="2895600"/>
          </a:xfrm>
        </p:grpSpPr>
        <p:pic>
          <p:nvPicPr>
            <p:cNvPr id="16" name="Picture 15"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81200" y="2311400"/>
              <a:ext cx="203200" cy="203200"/>
            </a:xfrm>
            <a:prstGeom prst="rect">
              <a:avLst/>
            </a:prstGeom>
          </p:spPr>
        </p:pic>
        <p:pic>
          <p:nvPicPr>
            <p:cNvPr id="17" name="Picture 16"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14600" y="2514600"/>
              <a:ext cx="203200" cy="203200"/>
            </a:xfrm>
            <a:prstGeom prst="rect">
              <a:avLst/>
            </a:prstGeom>
          </p:spPr>
        </p:pic>
        <p:pic>
          <p:nvPicPr>
            <p:cNvPr id="21" name="Picture 20"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43200" y="2133600"/>
              <a:ext cx="203200" cy="203200"/>
            </a:xfrm>
            <a:prstGeom prst="rect">
              <a:avLst/>
            </a:prstGeom>
          </p:spPr>
        </p:pic>
        <p:pic>
          <p:nvPicPr>
            <p:cNvPr id="23" name="Picture 22"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97400" y="2082800"/>
              <a:ext cx="203200" cy="203200"/>
            </a:xfrm>
            <a:prstGeom prst="rect">
              <a:avLst/>
            </a:prstGeom>
          </p:spPr>
        </p:pic>
        <p:pic>
          <p:nvPicPr>
            <p:cNvPr id="25" name="Picture 24"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35800" y="3454400"/>
              <a:ext cx="203200" cy="203200"/>
            </a:xfrm>
            <a:prstGeom prst="rect">
              <a:avLst/>
            </a:prstGeom>
          </p:spPr>
        </p:pic>
        <p:pic>
          <p:nvPicPr>
            <p:cNvPr id="27" name="Picture 26" descr="cube_16x16.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21600" y="2590800"/>
              <a:ext cx="203200" cy="203200"/>
            </a:xfrm>
            <a:prstGeom prst="rect">
              <a:avLst/>
            </a:prstGeom>
          </p:spPr>
        </p:pic>
        <p:sp>
          <p:nvSpPr>
            <p:cNvPr id="45" name="TextBox 44"/>
            <p:cNvSpPr txBox="1"/>
            <p:nvPr/>
          </p:nvSpPr>
          <p:spPr>
            <a:xfrm>
              <a:off x="2549219" y="762000"/>
              <a:ext cx="4455066" cy="369332"/>
            </a:xfrm>
            <a:prstGeom prst="rect">
              <a:avLst/>
            </a:prstGeom>
            <a:noFill/>
          </p:spPr>
          <p:txBody>
            <a:bodyPr wrap="none" rtlCol="0">
              <a:spAutoFit/>
            </a:bodyPr>
            <a:lstStyle/>
            <a:p>
              <a:pPr defTabSz="457200" fontAlgn="auto">
                <a:spcBef>
                  <a:spcPts val="0"/>
                </a:spcBef>
                <a:spcAft>
                  <a:spcPts val="0"/>
                </a:spcAft>
              </a:pPr>
              <a:r>
                <a:rPr lang="en-US" b="1" dirty="0" smtClean="0">
                  <a:solidFill>
                    <a:srgbClr val="4B4B4B"/>
                  </a:solidFill>
                  <a:latin typeface="Arial"/>
                </a:rPr>
                <a:t>+ Sugar on IBM SmartCloud Enterprise</a:t>
              </a:r>
              <a:endParaRPr lang="en-US" b="1" dirty="0">
                <a:solidFill>
                  <a:srgbClr val="4B4B4B"/>
                </a:solidFill>
                <a:latin typeface="Arial"/>
              </a:endParaRPr>
            </a:p>
          </p:txBody>
        </p:sp>
      </p:grpSp>
    </p:spTree>
    <p:extLst>
      <p:ext uri="{BB962C8B-B14F-4D97-AF65-F5344CB8AC3E}">
        <p14:creationId xmlns:p14="http://schemas.microsoft.com/office/powerpoint/2010/main" val="3389375359"/>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Getting started with Social CRM</a:t>
            </a:r>
            <a:endParaRPr lang="en-US" dirty="0"/>
          </a:p>
        </p:txBody>
      </p:sp>
      <p:sp>
        <p:nvSpPr>
          <p:cNvPr id="4" name="Date Placeholder 3"/>
          <p:cNvSpPr>
            <a:spLocks noGrp="1"/>
          </p:cNvSpPr>
          <p:nvPr>
            <p:ph type="dt" sz="half" idx="4294967295"/>
          </p:nvPr>
        </p:nvSpPr>
        <p:spPr>
          <a:xfrm>
            <a:off x="4572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5240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495800" y="6613525"/>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88</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457200" y="1219200"/>
            <a:ext cx="8686800" cy="3666021"/>
          </a:xfrm>
        </p:spPr>
        <p:txBody>
          <a:bodyPr/>
          <a:lstStyle/>
          <a:p>
            <a:pPr marL="0" indent="0">
              <a:lnSpc>
                <a:spcPct val="140000"/>
              </a:lnSpc>
              <a:buNone/>
            </a:pPr>
            <a:r>
              <a:rPr lang="en-US" dirty="0">
                <a:solidFill>
                  <a:srgbClr val="7F7F7F"/>
                </a:solidFill>
              </a:rPr>
              <a:t>Step 1:  Implement an Open CRM </a:t>
            </a:r>
            <a:r>
              <a:rPr lang="en-US" dirty="0" smtClean="0">
                <a:solidFill>
                  <a:srgbClr val="7F7F7F"/>
                </a:solidFill>
              </a:rPr>
              <a:t>System</a:t>
            </a:r>
          </a:p>
          <a:p>
            <a:pPr marL="0" indent="0">
              <a:lnSpc>
                <a:spcPct val="140000"/>
              </a:lnSpc>
              <a:buNone/>
            </a:pPr>
            <a:r>
              <a:rPr lang="en-US" dirty="0">
                <a:solidFill>
                  <a:schemeClr val="accent3">
                    <a:lumMod val="50000"/>
                  </a:schemeClr>
                </a:solidFill>
              </a:rPr>
              <a:t>Step 2:  </a:t>
            </a:r>
            <a:r>
              <a:rPr lang="en-US" dirty="0" smtClean="0">
                <a:solidFill>
                  <a:schemeClr val="accent3">
                    <a:lumMod val="50000"/>
                  </a:schemeClr>
                </a:solidFill>
              </a:rPr>
              <a:t>Customize the user interface and processes   </a:t>
            </a:r>
          </a:p>
          <a:p>
            <a:pPr marL="0" indent="0">
              <a:lnSpc>
                <a:spcPct val="140000"/>
              </a:lnSpc>
              <a:buNone/>
            </a:pPr>
            <a:r>
              <a:rPr lang="en-US" dirty="0" smtClean="0">
                <a:solidFill>
                  <a:schemeClr val="accent3">
                    <a:lumMod val="50000"/>
                  </a:schemeClr>
                </a:solidFill>
              </a:rPr>
              <a:t>Step </a:t>
            </a:r>
            <a:r>
              <a:rPr lang="en-US" dirty="0">
                <a:solidFill>
                  <a:schemeClr val="accent3">
                    <a:lumMod val="50000"/>
                  </a:schemeClr>
                </a:solidFill>
              </a:rPr>
              <a:t>3:  Integrate the essential </a:t>
            </a:r>
            <a:r>
              <a:rPr lang="en-US" dirty="0" smtClean="0">
                <a:solidFill>
                  <a:schemeClr val="accent3">
                    <a:lumMod val="50000"/>
                  </a:schemeClr>
                </a:solidFill>
              </a:rPr>
              <a:t>back end systems </a:t>
            </a:r>
          </a:p>
          <a:p>
            <a:pPr marL="0" indent="0">
              <a:lnSpc>
                <a:spcPct val="140000"/>
              </a:lnSpc>
              <a:buNone/>
            </a:pPr>
            <a:r>
              <a:rPr lang="en-US" dirty="0">
                <a:solidFill>
                  <a:schemeClr val="accent3">
                    <a:lumMod val="50000"/>
                  </a:schemeClr>
                </a:solidFill>
              </a:rPr>
              <a:t>Step 4:  Implement a flexible </a:t>
            </a:r>
            <a:r>
              <a:rPr lang="en-US" dirty="0" smtClean="0">
                <a:solidFill>
                  <a:schemeClr val="accent3">
                    <a:lumMod val="50000"/>
                  </a:schemeClr>
                </a:solidFill>
              </a:rPr>
              <a:t>infrastructure</a:t>
            </a:r>
          </a:p>
          <a:p>
            <a:pPr marL="0" indent="0">
              <a:lnSpc>
                <a:spcPct val="140000"/>
              </a:lnSpc>
              <a:buNone/>
            </a:pPr>
            <a:r>
              <a:rPr lang="en-US" b="1" dirty="0">
                <a:solidFill>
                  <a:schemeClr val="accent4"/>
                </a:solidFill>
              </a:rPr>
              <a:t>Step 5:  Provide collaboration </a:t>
            </a:r>
            <a:r>
              <a:rPr lang="en-US" b="1" dirty="0" smtClean="0">
                <a:solidFill>
                  <a:schemeClr val="accent4"/>
                </a:solidFill>
              </a:rPr>
              <a:t>tools</a:t>
            </a:r>
          </a:p>
          <a:p>
            <a:pPr marL="0" indent="0">
              <a:lnSpc>
                <a:spcPct val="140000"/>
              </a:lnSpc>
              <a:buNone/>
            </a:pPr>
            <a:r>
              <a:rPr lang="en-US" dirty="0">
                <a:solidFill>
                  <a:schemeClr val="accent3">
                    <a:lumMod val="50000"/>
                  </a:schemeClr>
                </a:solidFill>
              </a:rPr>
              <a:t>Step 6:  Use the Social Tools of </a:t>
            </a:r>
            <a:r>
              <a:rPr lang="en-US" dirty="0" smtClean="0">
                <a:solidFill>
                  <a:schemeClr val="accent3">
                    <a:lumMod val="50000"/>
                  </a:schemeClr>
                </a:solidFill>
              </a:rPr>
              <a:t>choice</a:t>
            </a:r>
            <a:endParaRPr lang="en-US" dirty="0" smtClean="0"/>
          </a:p>
        </p:txBody>
      </p:sp>
      <p:sp>
        <p:nvSpPr>
          <p:cNvPr id="7" name="Rounded Rectangle 6"/>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spTree>
    <p:extLst>
      <p:ext uri="{BB962C8B-B14F-4D97-AF65-F5344CB8AC3E}">
        <p14:creationId xmlns:p14="http://schemas.microsoft.com/office/powerpoint/2010/main" val="3201189524"/>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4294967295"/>
          </p:nvPr>
        </p:nvSpPr>
        <p:spPr>
          <a:xfrm>
            <a:off x="533400" y="6601790"/>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00200" y="6585915"/>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572000" y="6601790"/>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89</a:t>
            </a:fld>
            <a:endParaRPr lang="en-US" dirty="0">
              <a:solidFill>
                <a:srgbClr val="FFFFFF">
                  <a:lumMod val="65000"/>
                </a:srgbClr>
              </a:solidFill>
              <a:latin typeface="Arial"/>
            </a:endParaRP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3400" y="2895600"/>
            <a:ext cx="1862848" cy="1862848"/>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90800" y="1066800"/>
            <a:ext cx="2024221" cy="2016993"/>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5600" y="3124200"/>
            <a:ext cx="1751361" cy="1683711"/>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 y="1143000"/>
            <a:ext cx="1744864" cy="1744864"/>
          </a:xfrm>
          <a:prstGeom prst="rect">
            <a:avLst/>
          </a:prstGeom>
        </p:spPr>
      </p:pic>
      <p:sp>
        <p:nvSpPr>
          <p:cNvPr id="11" name="TextBox 24"/>
          <p:cNvSpPr txBox="1">
            <a:spLocks noChangeArrowheads="1"/>
          </p:cNvSpPr>
          <p:nvPr/>
        </p:nvSpPr>
        <p:spPr bwMode="auto">
          <a:xfrm>
            <a:off x="1143000" y="5029200"/>
            <a:ext cx="2268481" cy="461665"/>
          </a:xfrm>
          <a:prstGeom prst="rect">
            <a:avLst/>
          </a:prstGeom>
          <a:noFill/>
          <a:ln w="9525">
            <a:noFill/>
            <a:miter lim="800000"/>
            <a:headEnd/>
            <a:tailEnd/>
          </a:ln>
        </p:spPr>
        <p:txBody>
          <a:bodyPr wrap="square">
            <a:spAutoFit/>
          </a:bodyPr>
          <a:lstStyle/>
          <a:p>
            <a:pPr marL="171450" indent="-171450" defTabSz="457200" fontAlgn="auto">
              <a:spcBef>
                <a:spcPts val="0"/>
              </a:spcBef>
              <a:spcAft>
                <a:spcPts val="0"/>
              </a:spcAft>
              <a:defRPr/>
            </a:pPr>
            <a:r>
              <a:rPr lang="en-US" sz="2400" dirty="0" smtClean="0">
                <a:solidFill>
                  <a:srgbClr val="3F3F3F"/>
                </a:solidFill>
                <a:latin typeface="Arial"/>
              </a:rPr>
              <a:t>Collaboration</a:t>
            </a:r>
            <a:endParaRPr lang="en-US" sz="2400" dirty="0">
              <a:solidFill>
                <a:srgbClr val="3F3F3F"/>
              </a:solidFill>
              <a:latin typeface="Arial"/>
            </a:endParaRPr>
          </a:p>
        </p:txBody>
      </p:sp>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29200" y="990600"/>
            <a:ext cx="1882045" cy="1882045"/>
          </a:xfrm>
          <a:prstGeom prst="rect">
            <a:avLst/>
          </a:prstGeom>
        </p:spPr>
      </p:pic>
      <p:pic>
        <p:nvPicPr>
          <p:cNvPr id="13" name="Picture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5200" y="1143000"/>
            <a:ext cx="1724646" cy="1522596"/>
          </a:xfrm>
          <a:prstGeom prst="rect">
            <a:avLst/>
          </a:prstGeom>
        </p:spPr>
      </p:pic>
      <p:pic>
        <p:nvPicPr>
          <p:cNvPr id="14" name="Picture 13"/>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5181600" y="3124200"/>
            <a:ext cx="1673453" cy="1622410"/>
          </a:xfrm>
          <a:prstGeom prst="rect">
            <a:avLst/>
          </a:prstGeom>
        </p:spPr>
      </p:pic>
      <p:sp>
        <p:nvSpPr>
          <p:cNvPr id="15" name="TextBox 24"/>
          <p:cNvSpPr txBox="1">
            <a:spLocks noChangeArrowheads="1"/>
          </p:cNvSpPr>
          <p:nvPr/>
        </p:nvSpPr>
        <p:spPr bwMode="auto">
          <a:xfrm>
            <a:off x="5791200" y="5029200"/>
            <a:ext cx="2015396" cy="461665"/>
          </a:xfrm>
          <a:prstGeom prst="rect">
            <a:avLst/>
          </a:prstGeom>
          <a:noFill/>
          <a:ln w="9525">
            <a:noFill/>
            <a:miter lim="800000"/>
            <a:headEnd/>
            <a:tailEnd/>
          </a:ln>
        </p:spPr>
        <p:txBody>
          <a:bodyPr wrap="none">
            <a:spAutoFit/>
          </a:bodyPr>
          <a:lstStyle/>
          <a:p>
            <a:pPr marL="171450" indent="-171450" defTabSz="457200" fontAlgn="auto">
              <a:spcBef>
                <a:spcPts val="0"/>
              </a:spcBef>
              <a:spcAft>
                <a:spcPts val="0"/>
              </a:spcAft>
              <a:defRPr/>
            </a:pPr>
            <a:r>
              <a:rPr lang="en-US" sz="2400" dirty="0" smtClean="0">
                <a:solidFill>
                  <a:srgbClr val="3F3F3F"/>
                </a:solidFill>
                <a:latin typeface="Arial"/>
              </a:rPr>
              <a:t>Conferencing</a:t>
            </a:r>
            <a:endParaRPr lang="en-US" sz="2400" dirty="0">
              <a:solidFill>
                <a:srgbClr val="3F3F3F"/>
              </a:solidFill>
              <a:latin typeface="Arial"/>
            </a:endParaRPr>
          </a:p>
        </p:txBody>
      </p:sp>
      <p:sp>
        <p:nvSpPr>
          <p:cNvPr id="16" name="Title 1"/>
          <p:cNvSpPr>
            <a:spLocks noGrp="1"/>
          </p:cNvSpPr>
          <p:nvPr>
            <p:ph type="title"/>
          </p:nvPr>
        </p:nvSpPr>
        <p:spPr>
          <a:xfrm>
            <a:off x="457200" y="152400"/>
            <a:ext cx="8382000" cy="762000"/>
          </a:xfrm>
        </p:spPr>
        <p:txBody>
          <a:bodyPr/>
          <a:lstStyle/>
          <a:p>
            <a:r>
              <a:rPr lang="en-US" dirty="0" smtClean="0"/>
              <a:t>Step 5:  Provide collaboration tools</a:t>
            </a:r>
            <a:endParaRPr lang="en-US" dirty="0"/>
          </a:p>
        </p:txBody>
      </p:sp>
      <p:pic>
        <p:nvPicPr>
          <p:cNvPr id="18" name="Picture 17"/>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6705600" y="3124200"/>
            <a:ext cx="2207944" cy="1463040"/>
          </a:xfrm>
          <a:prstGeom prst="rect">
            <a:avLst/>
          </a:prstGeom>
        </p:spPr>
      </p:pic>
    </p:spTree>
    <p:extLst>
      <p:ext uri="{BB962C8B-B14F-4D97-AF65-F5344CB8AC3E}">
        <p14:creationId xmlns:p14="http://schemas.microsoft.com/office/powerpoint/2010/main" val="321410319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Social CRM</a:t>
            </a:r>
            <a:endParaRPr lang="en-US" dirty="0"/>
          </a:p>
        </p:txBody>
      </p:sp>
      <p:sp>
        <p:nvSpPr>
          <p:cNvPr id="3" name="Content Placeholder 2"/>
          <p:cNvSpPr>
            <a:spLocks noGrp="1"/>
          </p:cNvSpPr>
          <p:nvPr>
            <p:ph sz="half" idx="2"/>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lgn="ctr">
              <a:buNone/>
            </a:pPr>
            <a:r>
              <a:rPr lang="en-US" dirty="0" smtClean="0"/>
              <a:t>Social CRM </a:t>
            </a:r>
            <a:r>
              <a:rPr lang="en-US" dirty="0"/>
              <a:t>is an extension of CRM, not a replacement for CRM</a:t>
            </a:r>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a:ext>
            </a:extLst>
          </a:blip>
          <a:srcRect l="-14068" r="-14068"/>
          <a:stretch>
            <a:fillRect/>
          </a:stretch>
        </p:blipFill>
        <p:spPr>
          <a:prstGeom prst="rect">
            <a:avLst/>
          </a:prstGeom>
        </p:spPr>
      </p:pic>
      <p:pic>
        <p:nvPicPr>
          <p:cNvPr id="7" name="Picture 6"/>
          <p:cNvPicPr>
            <a:picLocks noChangeAspect="1"/>
          </p:cNvPicPr>
          <p:nvPr/>
        </p:nvPicPr>
        <p:blipFill>
          <a:blip r:embed="rId4"/>
          <a:stretch>
            <a:fillRect/>
          </a:stretch>
        </p:blipFill>
        <p:spPr>
          <a:xfrm>
            <a:off x="3810000" y="6530249"/>
            <a:ext cx="589844" cy="251551"/>
          </a:xfrm>
          <a:prstGeom prst="rect">
            <a:avLst/>
          </a:prstGeom>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82000" cy="762000"/>
          </a:xfrm>
        </p:spPr>
        <p:txBody>
          <a:bodyPr/>
          <a:lstStyle/>
          <a:p>
            <a:r>
              <a:rPr lang="en-US" dirty="0" smtClean="0"/>
              <a:t>Getting started with Social CRM</a:t>
            </a:r>
            <a:endParaRPr lang="en-US" dirty="0"/>
          </a:p>
        </p:txBody>
      </p:sp>
      <p:sp>
        <p:nvSpPr>
          <p:cNvPr id="4" name="Date Placeholder 3"/>
          <p:cNvSpPr>
            <a:spLocks noGrp="1"/>
          </p:cNvSpPr>
          <p:nvPr>
            <p:ph type="dt" sz="half" idx="4294967295"/>
          </p:nvPr>
        </p:nvSpPr>
        <p:spPr>
          <a:xfrm>
            <a:off x="749517"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816317"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a:spLocks noGrp="1"/>
          </p:cNvSpPr>
          <p:nvPr>
            <p:ph type="sldNum" sz="quarter" idx="4294967295"/>
          </p:nvPr>
        </p:nvSpPr>
        <p:spPr>
          <a:xfrm>
            <a:off x="4788117" y="6613525"/>
            <a:ext cx="762000" cy="152400"/>
          </a:xfrm>
          <a:prstGeom prst="rect">
            <a:avLst/>
          </a:prstGeom>
        </p:spPr>
        <p:txBody>
          <a:bodyPr/>
          <a:lstStyle/>
          <a:p>
            <a:pPr>
              <a:defRPr/>
            </a:pPr>
            <a:fld id="{C41DF9E3-15D0-4772-B7EF-435324EEFDC3}" type="slidenum">
              <a:rPr lang="en-US">
                <a:solidFill>
                  <a:srgbClr val="FFFFFF">
                    <a:lumMod val="65000"/>
                  </a:srgbClr>
                </a:solidFill>
                <a:latin typeface="Arial"/>
              </a:rPr>
              <a:pPr>
                <a:defRPr/>
              </a:pPr>
              <a:t>90</a:t>
            </a:fld>
            <a:endParaRPr lang="en-US" dirty="0">
              <a:solidFill>
                <a:srgbClr val="FFFFFF">
                  <a:lumMod val="65000"/>
                </a:srgbClr>
              </a:solidFill>
              <a:latin typeface="Arial"/>
            </a:endParaRPr>
          </a:p>
        </p:txBody>
      </p:sp>
      <p:sp>
        <p:nvSpPr>
          <p:cNvPr id="8" name="Content Placeholder 2"/>
          <p:cNvSpPr>
            <a:spLocks noGrp="1"/>
          </p:cNvSpPr>
          <p:nvPr>
            <p:ph idx="1"/>
          </p:nvPr>
        </p:nvSpPr>
        <p:spPr>
          <a:xfrm>
            <a:off x="457200" y="1219200"/>
            <a:ext cx="8686800" cy="3901577"/>
          </a:xfrm>
        </p:spPr>
        <p:txBody>
          <a:bodyPr/>
          <a:lstStyle/>
          <a:p>
            <a:pPr marL="0" indent="0">
              <a:lnSpc>
                <a:spcPct val="140000"/>
              </a:lnSpc>
              <a:buNone/>
            </a:pPr>
            <a:r>
              <a:rPr lang="en-US" dirty="0">
                <a:solidFill>
                  <a:srgbClr val="7F7F7F"/>
                </a:solidFill>
              </a:rPr>
              <a:t>Step 1:  Implement an Open CRM </a:t>
            </a:r>
            <a:r>
              <a:rPr lang="en-US" dirty="0" smtClean="0">
                <a:solidFill>
                  <a:srgbClr val="7F7F7F"/>
                </a:solidFill>
              </a:rPr>
              <a:t>System</a:t>
            </a:r>
          </a:p>
          <a:p>
            <a:pPr marL="0" indent="0">
              <a:lnSpc>
                <a:spcPct val="140000"/>
              </a:lnSpc>
              <a:buNone/>
            </a:pPr>
            <a:r>
              <a:rPr lang="en-US" dirty="0">
                <a:solidFill>
                  <a:schemeClr val="accent3">
                    <a:lumMod val="50000"/>
                  </a:schemeClr>
                </a:solidFill>
              </a:rPr>
              <a:t>Step 2:  </a:t>
            </a:r>
            <a:r>
              <a:rPr lang="en-US" dirty="0" smtClean="0">
                <a:solidFill>
                  <a:schemeClr val="accent3">
                    <a:lumMod val="50000"/>
                  </a:schemeClr>
                </a:solidFill>
              </a:rPr>
              <a:t>Customize the user interface and processes   </a:t>
            </a:r>
          </a:p>
          <a:p>
            <a:pPr marL="0" indent="0">
              <a:lnSpc>
                <a:spcPct val="140000"/>
              </a:lnSpc>
              <a:buNone/>
            </a:pPr>
            <a:r>
              <a:rPr lang="en-US" dirty="0" smtClean="0">
                <a:solidFill>
                  <a:schemeClr val="accent3">
                    <a:lumMod val="50000"/>
                  </a:schemeClr>
                </a:solidFill>
              </a:rPr>
              <a:t>Step </a:t>
            </a:r>
            <a:r>
              <a:rPr lang="en-US" dirty="0">
                <a:solidFill>
                  <a:schemeClr val="accent3">
                    <a:lumMod val="50000"/>
                  </a:schemeClr>
                </a:solidFill>
              </a:rPr>
              <a:t>3:  Integrate the essential </a:t>
            </a:r>
            <a:r>
              <a:rPr lang="en-US" dirty="0" smtClean="0">
                <a:solidFill>
                  <a:schemeClr val="accent3">
                    <a:lumMod val="50000"/>
                  </a:schemeClr>
                </a:solidFill>
              </a:rPr>
              <a:t>back end systems </a:t>
            </a:r>
          </a:p>
          <a:p>
            <a:pPr marL="0" indent="0">
              <a:lnSpc>
                <a:spcPct val="140000"/>
              </a:lnSpc>
              <a:buNone/>
            </a:pPr>
            <a:r>
              <a:rPr lang="en-US" dirty="0">
                <a:solidFill>
                  <a:schemeClr val="accent3">
                    <a:lumMod val="50000"/>
                  </a:schemeClr>
                </a:solidFill>
              </a:rPr>
              <a:t>Step 4:  Implement a flexible </a:t>
            </a:r>
            <a:r>
              <a:rPr lang="en-US" dirty="0" smtClean="0">
                <a:solidFill>
                  <a:schemeClr val="accent3">
                    <a:lumMod val="50000"/>
                  </a:schemeClr>
                </a:solidFill>
              </a:rPr>
              <a:t>infrastructure</a:t>
            </a:r>
          </a:p>
          <a:p>
            <a:pPr marL="0" indent="0">
              <a:lnSpc>
                <a:spcPct val="140000"/>
              </a:lnSpc>
              <a:buNone/>
            </a:pPr>
            <a:r>
              <a:rPr lang="en-US" dirty="0">
                <a:solidFill>
                  <a:schemeClr val="accent3">
                    <a:lumMod val="50000"/>
                  </a:schemeClr>
                </a:solidFill>
              </a:rPr>
              <a:t>Step 5:  Provide collaboration </a:t>
            </a:r>
            <a:r>
              <a:rPr lang="en-US" dirty="0" smtClean="0">
                <a:solidFill>
                  <a:schemeClr val="accent3">
                    <a:lumMod val="50000"/>
                  </a:schemeClr>
                </a:solidFill>
              </a:rPr>
              <a:t>tools</a:t>
            </a:r>
          </a:p>
          <a:p>
            <a:pPr marL="0" indent="0">
              <a:lnSpc>
                <a:spcPct val="140000"/>
              </a:lnSpc>
              <a:buNone/>
            </a:pPr>
            <a:r>
              <a:rPr lang="en-US" b="1" dirty="0">
                <a:solidFill>
                  <a:schemeClr val="bg2"/>
                </a:solidFill>
              </a:rPr>
              <a:t>S</a:t>
            </a:r>
            <a:r>
              <a:rPr lang="en-US" b="1" dirty="0"/>
              <a:t>tep 6:  Use the Social Tools of </a:t>
            </a:r>
            <a:r>
              <a:rPr lang="en-US" b="1" dirty="0" smtClean="0"/>
              <a:t>choice</a:t>
            </a:r>
            <a:endParaRPr lang="en-US" dirty="0" smtClean="0"/>
          </a:p>
        </p:txBody>
      </p:sp>
      <p:sp>
        <p:nvSpPr>
          <p:cNvPr id="7" name="Rounded Rectangle 6"/>
          <p:cNvSpPr/>
          <p:nvPr/>
        </p:nvSpPr>
        <p:spPr>
          <a:xfrm>
            <a:off x="6999112" y="137160"/>
            <a:ext cx="2068688" cy="808284"/>
          </a:xfrm>
          <a:prstGeom prst="roundRect">
            <a:avLst/>
          </a:prstGeom>
          <a:solidFill>
            <a:srgbClr val="0000FF"/>
          </a:solidFill>
          <a:effectLst>
            <a:outerShdw blurRad="50800" dist="38100" dir="2700000" algn="tl" rotWithShape="0">
              <a:prstClr val="black">
                <a:alpha val="40000"/>
              </a:prstClr>
            </a:outerShdw>
            <a:reflection blurRad="6350" stA="50000" endA="300" endPos="55000" dir="5400000" sy="-100000" algn="bl" rotWithShape="0"/>
          </a:effectLst>
          <a:scene3d>
            <a:camera prst="orthographicFront">
              <a:rot lat="0" lon="0" rev="0"/>
            </a:camera>
            <a:lightRig rig="threePt" dir="t">
              <a:rot lat="0" lon="0" rev="1200000"/>
            </a:lightRig>
          </a:scene3d>
          <a:sp3d>
            <a:bevelT w="114300" h="114300"/>
            <a:bevelB w="114300" h="114300"/>
          </a:sp3d>
        </p:spPr>
        <p:style>
          <a:lnRef idx="0">
            <a:schemeClr val="accent1"/>
          </a:lnRef>
          <a:fillRef idx="3">
            <a:schemeClr val="accent1"/>
          </a:fillRef>
          <a:effectRef idx="3">
            <a:schemeClr val="accent1"/>
          </a:effectRef>
          <a:fontRef idx="minor">
            <a:schemeClr val="lt1"/>
          </a:fontRef>
        </p:style>
        <p:txBody>
          <a:bodyPr anchor="ctr"/>
          <a:lstStyle/>
          <a:p>
            <a:pPr algn="ctr" defTabSz="457200" fontAlgn="auto">
              <a:spcBef>
                <a:spcPts val="0"/>
              </a:spcBef>
              <a:spcAft>
                <a:spcPts val="0"/>
              </a:spcAft>
              <a:defRPr/>
            </a:pPr>
            <a:r>
              <a:rPr lang="en-US" sz="2400" b="1" dirty="0" smtClean="0">
                <a:solidFill>
                  <a:srgbClr val="FFFFFF"/>
                </a:solidFill>
                <a:latin typeface="Arial"/>
              </a:rPr>
              <a:t>Social CRM</a:t>
            </a:r>
            <a:endParaRPr lang="en-US" sz="2400" b="1" dirty="0">
              <a:solidFill>
                <a:srgbClr val="FFFFFF"/>
              </a:solidFill>
              <a:latin typeface="Arial"/>
            </a:endParaRPr>
          </a:p>
        </p:txBody>
      </p:sp>
    </p:spTree>
    <p:extLst>
      <p:ext uri="{BB962C8B-B14F-4D97-AF65-F5344CB8AC3E}">
        <p14:creationId xmlns:p14="http://schemas.microsoft.com/office/powerpoint/2010/main" val="1253549980"/>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192" y="0"/>
            <a:ext cx="7039008" cy="762000"/>
          </a:xfrm>
        </p:spPr>
        <p:txBody>
          <a:bodyPr/>
          <a:lstStyle/>
          <a:p>
            <a:r>
              <a:rPr lang="en-US" dirty="0" smtClean="0"/>
              <a:t>Twitter Feeds on Your Dashboard</a:t>
            </a:r>
            <a:endParaRPr lang="en-US" dirty="0"/>
          </a:p>
        </p:txBody>
      </p:sp>
      <p:pic>
        <p:nvPicPr>
          <p:cNvPr id="7" name="Content Placeholder 6"/>
          <p:cNvPicPr>
            <a:picLocks noGrp="1" noChangeAspect="1"/>
          </p:cNvPicPr>
          <p:nvPr>
            <p:ph idx="1"/>
          </p:nvPr>
        </p:nvPicPr>
        <p:blipFill>
          <a:blip r:embed="rId2"/>
          <a:srcRect t="6064" b="6064"/>
          <a:stretch>
            <a:fillRect/>
          </a:stretch>
        </p:blipFill>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461" y="0"/>
            <a:ext cx="1295400" cy="1295400"/>
          </a:xfrm>
          <a:prstGeom prst="rect">
            <a:avLst/>
          </a:prstGeom>
        </p:spPr>
      </p:pic>
      <p:sp>
        <p:nvSpPr>
          <p:cNvPr id="9"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0"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11"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91</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3198809682"/>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xmlns:p14="http://schemas.microsoft.com/office/powerpoint/2010/main">
        <p:wipe dir="r"/>
      </p:transition>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pad_sugar6_horz.png"/>
          <p:cNvPicPr>
            <a:picLocks noChangeAspect="1"/>
          </p:cNvPicPr>
          <p:nvPr/>
        </p:nvPicPr>
        <p:blipFill>
          <a:blip r:embed="rId2" cstate="print"/>
          <a:stretch>
            <a:fillRect/>
          </a:stretch>
        </p:blipFill>
        <p:spPr>
          <a:xfrm>
            <a:off x="1300578" y="683162"/>
            <a:ext cx="7669742" cy="7640267"/>
          </a:xfrm>
          <a:prstGeom prst="rect">
            <a:avLst/>
          </a:prstGeom>
        </p:spPr>
      </p:pic>
      <p:sp>
        <p:nvSpPr>
          <p:cNvPr id="4" name="Title 3"/>
          <p:cNvSpPr>
            <a:spLocks noGrp="1"/>
          </p:cNvSpPr>
          <p:nvPr>
            <p:ph type="title"/>
          </p:nvPr>
        </p:nvSpPr>
        <p:spPr>
          <a:xfrm>
            <a:off x="2595626" y="0"/>
            <a:ext cx="6243574" cy="762000"/>
          </a:xfrm>
        </p:spPr>
        <p:txBody>
          <a:bodyPr/>
          <a:lstStyle/>
          <a:p>
            <a:r>
              <a:rPr lang="en-US" dirty="0" smtClean="0"/>
              <a:t>LinkedIn Accounts</a:t>
            </a:r>
            <a:endParaRPr lang="en-US" dirty="0"/>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2142" y="6349"/>
            <a:ext cx="1511301" cy="1511301"/>
          </a:xfrm>
          <a:prstGeom prst="rect">
            <a:avLst/>
          </a:prstGeom>
        </p:spPr>
      </p:pic>
      <p:sp>
        <p:nvSpPr>
          <p:cNvPr id="12"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13"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14"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92</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169963129"/>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xmlns:p14="http://schemas.microsoft.com/office/powerpoint/2010/main">
        <p:wipe dir="r"/>
      </p:transition>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654" y="0"/>
            <a:ext cx="5322545" cy="762000"/>
          </a:xfrm>
        </p:spPr>
        <p:txBody>
          <a:bodyPr/>
          <a:lstStyle/>
          <a:p>
            <a:r>
              <a:rPr lang="en-US" dirty="0" smtClean="0"/>
              <a:t>Google Maps integration</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t="-3008" b="-3477"/>
          <a:stretch/>
        </p:blipFill>
        <p:spPr>
          <a:xfrm>
            <a:off x="354770" y="853907"/>
            <a:ext cx="8382000" cy="5731940"/>
          </a:xfrm>
        </p:spPr>
      </p:pic>
      <p:pic>
        <p:nvPicPr>
          <p:cNvPr id="3" name="Picture 2"/>
          <p:cNvPicPr>
            <a:picLocks noChangeAspect="1"/>
          </p:cNvPicPr>
          <p:nvPr/>
        </p:nvPicPr>
        <p:blipFill>
          <a:blip r:embed="rId3"/>
          <a:stretch>
            <a:fillRect/>
          </a:stretch>
        </p:blipFill>
        <p:spPr>
          <a:xfrm>
            <a:off x="211127" y="-83673"/>
            <a:ext cx="2930546" cy="1241022"/>
          </a:xfrm>
          <a:prstGeom prst="rect">
            <a:avLst/>
          </a:prstGeom>
        </p:spPr>
      </p:pic>
      <p:sp>
        <p:nvSpPr>
          <p:cNvPr id="5" name="TextBox 4"/>
          <p:cNvSpPr txBox="1"/>
          <p:nvPr/>
        </p:nvSpPr>
        <p:spPr>
          <a:xfrm>
            <a:off x="-13955" y="-143253"/>
            <a:ext cx="1409453" cy="215444"/>
          </a:xfrm>
          <a:prstGeom prst="rect">
            <a:avLst/>
          </a:prstGeom>
          <a:solidFill>
            <a:schemeClr val="bg1"/>
          </a:solidFill>
        </p:spPr>
        <p:txBody>
          <a:bodyPr wrap="square" rtlCol="0">
            <a:spAutoFit/>
          </a:bodyPr>
          <a:lstStyle/>
          <a:p>
            <a:pPr defTabSz="457200" fontAlgn="auto">
              <a:spcBef>
                <a:spcPts val="0"/>
              </a:spcBef>
              <a:spcAft>
                <a:spcPts val="0"/>
              </a:spcAft>
            </a:pPr>
            <a:r>
              <a:rPr lang="en-US" sz="800" dirty="0" smtClean="0">
                <a:solidFill>
                  <a:srgbClr val="FFFFFF"/>
                </a:solidFill>
                <a:latin typeface="Arial"/>
              </a:rPr>
              <a:t>                   </a:t>
            </a:r>
            <a:endParaRPr lang="en-US" sz="800" dirty="0">
              <a:solidFill>
                <a:srgbClr val="FFFFFF"/>
              </a:solidFill>
              <a:latin typeface="Arial"/>
            </a:endParaRPr>
          </a:p>
        </p:txBody>
      </p:sp>
      <p:sp>
        <p:nvSpPr>
          <p:cNvPr id="6"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7"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93</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618648623"/>
      </p:ext>
    </p:extLst>
  </p:cSld>
  <p:clrMapOvr>
    <a:masterClrMapping/>
  </p:clrMapOvr>
  <mc:AlternateContent xmlns:mc="http://schemas.openxmlformats.org/markup-compatibility/2006" xmlns:p14="http://schemas.microsoft.com/office/powerpoint/2010/main">
    <mc:Choice Requires="p14">
      <p:transition p14:dur="300">
        <p:wipe dir="r"/>
      </p:transition>
    </mc:Choice>
    <mc:Fallback xmlns="">
      <p:transition xmlns:p14="http://schemas.microsoft.com/office/powerpoint/2010/main">
        <p:wipe dir="r"/>
      </p:transition>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0128" y="915521"/>
            <a:ext cx="6000641" cy="912811"/>
          </a:xfrm>
        </p:spPr>
        <p:txBody>
          <a:bodyPr/>
          <a:lstStyle/>
          <a:p>
            <a:r>
              <a:rPr lang="en-US" dirty="0" smtClean="0"/>
              <a:t>Question:</a:t>
            </a:r>
            <a:br>
              <a:rPr lang="en-US" dirty="0" smtClean="0"/>
            </a:br>
            <a:r>
              <a:rPr lang="en-US" dirty="0"/>
              <a:t/>
            </a:r>
            <a:br>
              <a:rPr lang="en-US" dirty="0"/>
            </a:br>
            <a:r>
              <a:rPr lang="en-US" dirty="0" smtClean="0"/>
              <a:t>What is the Social CRM interface of the future?</a:t>
            </a:r>
            <a:endParaRPr lang="en-US" dirty="0"/>
          </a:p>
        </p:txBody>
      </p:sp>
      <p:sp>
        <p:nvSpPr>
          <p:cNvPr id="3" name="Content Placeholder 2"/>
          <p:cNvSpPr>
            <a:spLocks noGrp="1"/>
          </p:cNvSpPr>
          <p:nvPr>
            <p:ph idx="1"/>
          </p:nvPr>
        </p:nvSpPr>
        <p:spPr>
          <a:xfrm>
            <a:off x="1172218" y="2573005"/>
            <a:ext cx="4981928" cy="5029200"/>
          </a:xfrm>
        </p:spPr>
        <p:txBody>
          <a:bodyPr/>
          <a:lstStyle/>
          <a:p>
            <a:pPr marL="0" indent="0">
              <a:buNone/>
            </a:pPr>
            <a:r>
              <a:rPr lang="en-US" b="1" dirty="0" smtClean="0"/>
              <a:t>Answer:</a:t>
            </a:r>
          </a:p>
          <a:p>
            <a:pPr marL="0" indent="0">
              <a:buNone/>
            </a:pPr>
            <a:r>
              <a:rPr lang="en-US" dirty="0"/>
              <a:t>	 </a:t>
            </a:r>
            <a:r>
              <a:rPr lang="en-US" dirty="0" smtClean="0"/>
              <a:t> </a:t>
            </a:r>
          </a:p>
          <a:p>
            <a:pPr marL="0" indent="0">
              <a:buNone/>
            </a:pPr>
            <a:r>
              <a:rPr lang="en-US" dirty="0" smtClean="0"/>
              <a:t>The </a:t>
            </a:r>
            <a:r>
              <a:rPr lang="en-US" sz="3200" b="1" dirty="0" smtClean="0"/>
              <a:t>social networking</a:t>
            </a:r>
            <a:r>
              <a:rPr lang="en-US" dirty="0" smtClean="0"/>
              <a:t> site of choice</a:t>
            </a:r>
          </a:p>
          <a:p>
            <a:pPr marL="0" indent="0">
              <a:buNone/>
            </a:pPr>
            <a:r>
              <a:rPr lang="en-US" dirty="0"/>
              <a:t> </a:t>
            </a:r>
            <a:r>
              <a:rPr lang="en-US" dirty="0" smtClean="0"/>
              <a:t>                      combined with</a:t>
            </a:r>
          </a:p>
          <a:p>
            <a:pPr marL="0" indent="0">
              <a:buNone/>
            </a:pPr>
            <a:endParaRPr lang="en-US" dirty="0" smtClean="0"/>
          </a:p>
          <a:p>
            <a:pPr marL="0" indent="0">
              <a:buNone/>
            </a:pPr>
            <a:r>
              <a:rPr lang="en-US" dirty="0" smtClean="0"/>
              <a:t>An </a:t>
            </a:r>
            <a:r>
              <a:rPr lang="en-US" sz="4000" b="1" dirty="0" smtClean="0"/>
              <a:t>open</a:t>
            </a:r>
            <a:r>
              <a:rPr lang="en-US" dirty="0" smtClean="0"/>
              <a:t> CRM system</a:t>
            </a:r>
            <a:endParaRPr lang="en-US" dirty="0"/>
          </a:p>
        </p:txBody>
      </p:sp>
      <p:pic>
        <p:nvPicPr>
          <p:cNvPr id="4" name="Picture 3"/>
          <p:cNvPicPr>
            <a:picLocks noChangeAspect="1"/>
          </p:cNvPicPr>
          <p:nvPr/>
        </p:nvPicPr>
        <p:blipFill>
          <a:blip r:embed="rId2"/>
          <a:stretch>
            <a:fillRect/>
          </a:stretch>
        </p:blipFill>
        <p:spPr>
          <a:xfrm>
            <a:off x="6302320" y="3187103"/>
            <a:ext cx="2514684" cy="2590886"/>
          </a:xfrm>
          <a:prstGeom prst="rect">
            <a:avLst/>
          </a:prstGeom>
        </p:spPr>
      </p:pic>
      <p:sp>
        <p:nvSpPr>
          <p:cNvPr id="5"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6"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94</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714320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1441"/>
            <a:ext cx="8382000" cy="762000"/>
          </a:xfrm>
        </p:spPr>
        <p:txBody>
          <a:bodyPr/>
          <a:lstStyle/>
          <a:p>
            <a:r>
              <a:rPr lang="en-US" dirty="0"/>
              <a:t>Hillel Uses Social CRM to Connect with College Students</a:t>
            </a:r>
          </a:p>
        </p:txBody>
      </p:sp>
      <p:pic>
        <p:nvPicPr>
          <p:cNvPr id="5" name="Picture 4"/>
          <p:cNvPicPr>
            <a:picLocks noChangeAspect="1"/>
          </p:cNvPicPr>
          <p:nvPr/>
        </p:nvPicPr>
        <p:blipFill>
          <a:blip r:embed="rId3"/>
          <a:stretch>
            <a:fillRect/>
          </a:stretch>
        </p:blipFill>
        <p:spPr>
          <a:xfrm>
            <a:off x="116892" y="1270068"/>
            <a:ext cx="8971776" cy="4047458"/>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6"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95</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430241711"/>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831" y="-59655"/>
            <a:ext cx="8382000" cy="762000"/>
          </a:xfrm>
        </p:spPr>
        <p:txBody>
          <a:bodyPr/>
          <a:lstStyle/>
          <a:p>
            <a:r>
              <a:rPr lang="en-US" dirty="0" smtClean="0">
                <a:solidFill>
                  <a:schemeClr val="accent1">
                    <a:lumMod val="40000"/>
                    <a:lumOff val="60000"/>
                  </a:schemeClr>
                </a:solidFill>
              </a:rPr>
              <a:t>Add </a:t>
            </a:r>
            <a:r>
              <a:rPr lang="en-US" dirty="0">
                <a:solidFill>
                  <a:schemeClr val="accent1">
                    <a:lumMod val="40000"/>
                    <a:lumOff val="60000"/>
                  </a:schemeClr>
                </a:solidFill>
              </a:rPr>
              <a:t>additional fields before saving to Sugar</a:t>
            </a:r>
          </a:p>
        </p:txBody>
      </p:sp>
      <p:pic>
        <p:nvPicPr>
          <p:cNvPr id="4" name="Picture 3"/>
          <p:cNvPicPr>
            <a:picLocks noChangeAspect="1"/>
          </p:cNvPicPr>
          <p:nvPr/>
        </p:nvPicPr>
        <p:blipFill>
          <a:blip r:embed="rId3"/>
          <a:stretch>
            <a:fillRect/>
          </a:stretch>
        </p:blipFill>
        <p:spPr>
          <a:xfrm>
            <a:off x="153505" y="632560"/>
            <a:ext cx="8685695" cy="5685265"/>
          </a:xfrm>
          <a:prstGeom prst="rect">
            <a:avLst/>
          </a:prstGeom>
        </p:spPr>
      </p:pic>
      <p:sp>
        <p:nvSpPr>
          <p:cNvPr id="5" name="Date Placeholder 3"/>
          <p:cNvSpPr>
            <a:spLocks noGrp="1"/>
          </p:cNvSpPr>
          <p:nvPr>
            <p:ph type="dt" sz="half" idx="4294967295"/>
          </p:nvPr>
        </p:nvSpPr>
        <p:spPr>
          <a:xfrm>
            <a:off x="609600" y="6603283"/>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6" name="Footer Placeholder 4"/>
          <p:cNvSpPr>
            <a:spLocks noGrp="1"/>
          </p:cNvSpPr>
          <p:nvPr>
            <p:ph type="ftr" sz="quarter" idx="4294967295"/>
          </p:nvPr>
        </p:nvSpPr>
        <p:spPr>
          <a:xfrm>
            <a:off x="1676400" y="6587408"/>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7" name="Slide Number Placeholder 5"/>
          <p:cNvSpPr txBox="1">
            <a:spLocks/>
          </p:cNvSpPr>
          <p:nvPr/>
        </p:nvSpPr>
        <p:spPr bwMode="auto">
          <a:xfrm>
            <a:off x="4648200" y="6603283"/>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96</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1746403105"/>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05271" y="725752"/>
            <a:ext cx="8314792" cy="5788109"/>
          </a:xfrm>
          <a:prstGeom prst="rect">
            <a:avLst/>
          </a:prstGeom>
        </p:spPr>
      </p:pic>
      <p:sp>
        <p:nvSpPr>
          <p:cNvPr id="6" name="Rectangle 5"/>
          <p:cNvSpPr/>
          <p:nvPr/>
        </p:nvSpPr>
        <p:spPr>
          <a:xfrm>
            <a:off x="569538" y="63260"/>
            <a:ext cx="8291874" cy="523220"/>
          </a:xfrm>
          <a:prstGeom prst="rect">
            <a:avLst/>
          </a:prstGeom>
        </p:spPr>
        <p:txBody>
          <a:bodyPr wrap="square">
            <a:spAutoFit/>
          </a:bodyPr>
          <a:lstStyle/>
          <a:p>
            <a:pPr defTabSz="457200" fontAlgn="auto">
              <a:spcBef>
                <a:spcPts val="0"/>
              </a:spcBef>
              <a:spcAft>
                <a:spcPts val="0"/>
              </a:spcAft>
            </a:pPr>
            <a:r>
              <a:rPr lang="en-US" sz="2800" b="1" dirty="0" smtClean="0">
                <a:solidFill>
                  <a:srgbClr val="78AFFF"/>
                </a:solidFill>
                <a:latin typeface="Arial"/>
              </a:rPr>
              <a:t>Enter Friend Details in Facebook</a:t>
            </a:r>
            <a:endParaRPr lang="en-US" sz="2800" b="1" dirty="0">
              <a:solidFill>
                <a:srgbClr val="78AFFF"/>
              </a:solidFill>
              <a:latin typeface="Arial"/>
            </a:endParaRPr>
          </a:p>
        </p:txBody>
      </p:sp>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7"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8"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97</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228055292"/>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06507" y="125608"/>
            <a:ext cx="8571175" cy="6311502"/>
          </a:xfrm>
          <a:prstGeom prst="rect">
            <a:avLst/>
          </a:prstGeom>
        </p:spPr>
      </p:pic>
      <p:sp>
        <p:nvSpPr>
          <p:cNvPr id="3"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98</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228055292"/>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9538" y="63260"/>
            <a:ext cx="8291874" cy="523220"/>
          </a:xfrm>
          <a:prstGeom prst="rect">
            <a:avLst/>
          </a:prstGeom>
        </p:spPr>
        <p:txBody>
          <a:bodyPr wrap="square">
            <a:spAutoFit/>
          </a:bodyPr>
          <a:lstStyle/>
          <a:p>
            <a:pPr defTabSz="457200" fontAlgn="auto">
              <a:spcBef>
                <a:spcPts val="0"/>
              </a:spcBef>
              <a:spcAft>
                <a:spcPts val="0"/>
              </a:spcAft>
            </a:pPr>
            <a:r>
              <a:rPr lang="en-US" sz="2800" b="1" dirty="0" smtClean="0">
                <a:solidFill>
                  <a:srgbClr val="78AFFF"/>
                </a:solidFill>
                <a:latin typeface="Arial"/>
              </a:rPr>
              <a:t>Add </a:t>
            </a:r>
            <a:r>
              <a:rPr lang="en-US" sz="2800" b="1" dirty="0">
                <a:solidFill>
                  <a:srgbClr val="78AFFF"/>
                </a:solidFill>
                <a:latin typeface="Arial"/>
              </a:rPr>
              <a:t>Interactions in Sugar from Facebook</a:t>
            </a:r>
          </a:p>
        </p:txBody>
      </p:sp>
      <p:pic>
        <p:nvPicPr>
          <p:cNvPr id="3" name="Picture 2"/>
          <p:cNvPicPr>
            <a:picLocks noChangeAspect="1"/>
          </p:cNvPicPr>
          <p:nvPr/>
        </p:nvPicPr>
        <p:blipFill>
          <a:blip r:embed="rId2"/>
          <a:stretch>
            <a:fillRect/>
          </a:stretch>
        </p:blipFill>
        <p:spPr>
          <a:xfrm>
            <a:off x="653268" y="586479"/>
            <a:ext cx="7594125" cy="5801963"/>
          </a:xfrm>
          <a:prstGeom prst="rect">
            <a:avLst/>
          </a:prstGeom>
        </p:spPr>
      </p:pic>
      <p:sp>
        <p:nvSpPr>
          <p:cNvPr id="4" name="Date Placeholder 3"/>
          <p:cNvSpPr>
            <a:spLocks noGrp="1"/>
          </p:cNvSpPr>
          <p:nvPr>
            <p:ph type="dt" sz="half" idx="4294967295"/>
          </p:nvPr>
        </p:nvSpPr>
        <p:spPr>
          <a:xfrm>
            <a:off x="609600" y="6613525"/>
            <a:ext cx="990600" cy="152400"/>
          </a:xfrm>
          <a:prstGeom prst="rect">
            <a:avLst/>
          </a:prstGeom>
        </p:spPr>
        <p:txBody>
          <a:bodyPr/>
          <a:lstStyle/>
          <a:p>
            <a:pPr>
              <a:defRPr/>
            </a:pPr>
            <a:fld id="{5B82C022-527E-4E9D-B16E-72DC3619E4DE}" type="datetime1">
              <a:rPr lang="en-US">
                <a:solidFill>
                  <a:srgbClr val="FFFFFF">
                    <a:lumMod val="65000"/>
                  </a:srgbClr>
                </a:solidFill>
                <a:latin typeface="Arial"/>
              </a:rPr>
              <a:pPr>
                <a:defRPr/>
              </a:pPr>
              <a:t>11/2/11</a:t>
            </a:fld>
            <a:endParaRPr lang="en-US" dirty="0">
              <a:solidFill>
                <a:srgbClr val="FFFFFF">
                  <a:lumMod val="65000"/>
                </a:srgbClr>
              </a:solidFill>
              <a:latin typeface="Arial"/>
            </a:endParaRPr>
          </a:p>
        </p:txBody>
      </p:sp>
      <p:sp>
        <p:nvSpPr>
          <p:cNvPr id="5" name="Footer Placeholder 4"/>
          <p:cNvSpPr>
            <a:spLocks noGrp="1"/>
          </p:cNvSpPr>
          <p:nvPr>
            <p:ph type="ftr" sz="quarter" idx="4294967295"/>
          </p:nvPr>
        </p:nvSpPr>
        <p:spPr>
          <a:xfrm>
            <a:off x="1676400" y="6597650"/>
            <a:ext cx="2895600" cy="168275"/>
          </a:xfrm>
          <a:prstGeom prst="rect">
            <a:avLst/>
          </a:prstGeom>
        </p:spPr>
        <p:txBody>
          <a:bodyPr/>
          <a:lstStyle/>
          <a:p>
            <a:pPr>
              <a:defRPr/>
            </a:pPr>
            <a:r>
              <a:rPr lang="en-US" dirty="0">
                <a:solidFill>
                  <a:srgbClr val="FFFFFF">
                    <a:lumMod val="65000"/>
                  </a:srgbClr>
                </a:solidFill>
                <a:latin typeface="Arial"/>
              </a:rPr>
              <a:t>©2011 SugarCRM Inc. All rights reserved.</a:t>
            </a:r>
          </a:p>
        </p:txBody>
      </p:sp>
      <p:sp>
        <p:nvSpPr>
          <p:cNvPr id="6" name="Slide Number Placeholder 5"/>
          <p:cNvSpPr txBox="1">
            <a:spLocks/>
          </p:cNvSpPr>
          <p:nvPr/>
        </p:nvSpPr>
        <p:spPr bwMode="auto">
          <a:xfrm>
            <a:off x="4648200" y="6613525"/>
            <a:ext cx="76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457200" rtl="0" eaLnBrk="1" latinLnBrk="0" hangingPunct="1">
              <a:defRPr sz="800" kern="1200" smtClean="0">
                <a:solidFill>
                  <a:schemeClr val="bg1">
                    <a:lumMod val="6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C41DF9E3-15D0-4772-B7EF-435324EEFDC3}" type="slidenum">
              <a:rPr lang="en-US">
                <a:solidFill>
                  <a:srgbClr val="FFFFFF">
                    <a:lumMod val="65000"/>
                  </a:srgbClr>
                </a:solidFill>
                <a:latin typeface="Arial"/>
              </a:rPr>
              <a:pPr fontAlgn="auto">
                <a:spcBef>
                  <a:spcPts val="0"/>
                </a:spcBef>
                <a:spcAft>
                  <a:spcPts val="0"/>
                </a:spcAft>
                <a:defRPr/>
              </a:pPr>
              <a:t>99</a:t>
            </a:fld>
            <a:endParaRPr lang="en-US" dirty="0">
              <a:solidFill>
                <a:srgbClr val="FFFFFF">
                  <a:lumMod val="65000"/>
                </a:srgbClr>
              </a:solidFill>
              <a:latin typeface="Arial"/>
            </a:endParaRPr>
          </a:p>
        </p:txBody>
      </p:sp>
    </p:spTree>
    <p:extLst>
      <p:ext uri="{BB962C8B-B14F-4D97-AF65-F5344CB8AC3E}">
        <p14:creationId xmlns:p14="http://schemas.microsoft.com/office/powerpoint/2010/main" val="21580838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ugar Template">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2008_SugarCRM Cycing Template_COS">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ＭＳ Ｐゴシック"/>
        <a:cs typeface="MS Gothic"/>
      </a:majorFont>
      <a:minorFont>
        <a:latin typeface="Arial"/>
        <a:ea typeface="ＭＳ Ｐゴシック"/>
        <a:cs typeface="MS 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ts val="1500"/>
          </a:spcBef>
          <a:spcAft>
            <a:spcPct val="0"/>
          </a:spcAft>
          <a:buClr>
            <a:srgbClr val="000000"/>
          </a:buClr>
          <a:buSzPct val="100000"/>
          <a:buFont typeface="Times New Roman" charset="0"/>
          <a:buNone/>
          <a:tabLst/>
          <a:defRPr kumimoji="0" lang="en-GB" sz="2400" b="0" i="0" u="none" strike="noStrike" cap="none" normalizeH="0" baseline="0">
            <a:ln>
              <a:noFill/>
            </a:ln>
            <a:solidFill>
              <a:srgbClr val="000000"/>
            </a:solidFill>
            <a:effectLst/>
            <a:latin typeface="Arial" charset="0"/>
            <a:ea typeface="ＭＳ Ｐゴシック" charset="0"/>
            <a:cs typeface="MS Gothic"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ts val="1500"/>
          </a:spcBef>
          <a:spcAft>
            <a:spcPct val="0"/>
          </a:spcAft>
          <a:buClr>
            <a:srgbClr val="000000"/>
          </a:buClr>
          <a:buSzPct val="100000"/>
          <a:buFont typeface="Times New Roman" charset="0"/>
          <a:buNone/>
          <a:tabLst/>
          <a:defRPr kumimoji="0" lang="en-GB" sz="2400" b="0" i="0" u="none" strike="noStrike" cap="none" normalizeH="0" baseline="0">
            <a:ln>
              <a:noFill/>
            </a:ln>
            <a:solidFill>
              <a:srgbClr val="000000"/>
            </a:solidFill>
            <a:effectLst/>
            <a:latin typeface="Arial" charset="0"/>
            <a:ea typeface="ＭＳ Ｐゴシック" charset="0"/>
            <a:cs typeface="MS Gothic"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ＭＳ Ｐゴシック"/>
        <a:cs typeface="MS Gothic"/>
      </a:majorFont>
      <a:minorFont>
        <a:latin typeface="Arial"/>
        <a:ea typeface="ＭＳ Ｐゴシック"/>
        <a:cs typeface="MS 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ts val="1500"/>
          </a:spcBef>
          <a:spcAft>
            <a:spcPct val="0"/>
          </a:spcAft>
          <a:buClr>
            <a:srgbClr val="000000"/>
          </a:buClr>
          <a:buSzPct val="100000"/>
          <a:buFont typeface="Times New Roman" charset="0"/>
          <a:buNone/>
          <a:tabLst/>
          <a:defRPr kumimoji="0" lang="en-GB" sz="2400" b="0" i="0" u="none" strike="noStrike" cap="none" normalizeH="0" baseline="0">
            <a:ln>
              <a:noFill/>
            </a:ln>
            <a:solidFill>
              <a:srgbClr val="000000"/>
            </a:solidFill>
            <a:effectLst/>
            <a:latin typeface="Arial" charset="0"/>
            <a:ea typeface="ＭＳ Ｐゴシック" charset="0"/>
            <a:cs typeface="MS Gothic"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ts val="1500"/>
          </a:spcBef>
          <a:spcAft>
            <a:spcPct val="0"/>
          </a:spcAft>
          <a:buClr>
            <a:srgbClr val="000000"/>
          </a:buClr>
          <a:buSzPct val="100000"/>
          <a:buFont typeface="Times New Roman" charset="0"/>
          <a:buNone/>
          <a:tabLst/>
          <a:defRPr kumimoji="0" lang="en-GB" sz="2400" b="0" i="0" u="none" strike="noStrike" cap="none" normalizeH="0" baseline="0">
            <a:ln>
              <a:noFill/>
            </a:ln>
            <a:solidFill>
              <a:srgbClr val="000000"/>
            </a:solidFill>
            <a:effectLst/>
            <a:latin typeface="Arial" charset="0"/>
            <a:ea typeface="ＭＳ Ｐゴシック" charset="0"/>
            <a:cs typeface="MS Gothic"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010_Corporate Template+icons">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2008_SugarCRM Cycing Template_COS">
  <a:themeElements>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ugar_Template_final_06-30-20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ugar_Template_final_06-30-20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ugar_Template_final_06-30-20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ugar_Template_final_06-30-20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ugar_Template_final_06-30-20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ugar_Template_final_06-30-20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ugar_Template_final_06-30-200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ugar_Template_final_06-30-20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ugar_Template_final_06-30-20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ugar_Template_final_06-30-20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ugar_Template_final_06-30-20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ugar_Template_final_06-30-20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ugar_Template_final_06-30-2006 13">
        <a:dk1>
          <a:srgbClr val="636363"/>
        </a:dk1>
        <a:lt1>
          <a:srgbClr val="FFFFFF"/>
        </a:lt1>
        <a:dk2>
          <a:srgbClr val="E51A0E"/>
        </a:dk2>
        <a:lt2>
          <a:srgbClr val="000000"/>
        </a:lt2>
        <a:accent1>
          <a:srgbClr val="224F9C"/>
        </a:accent1>
        <a:accent2>
          <a:srgbClr val="AEC9D8"/>
        </a:accent2>
        <a:accent3>
          <a:srgbClr val="FFFFFF"/>
        </a:accent3>
        <a:accent4>
          <a:srgbClr val="535353"/>
        </a:accent4>
        <a:accent5>
          <a:srgbClr val="ABB2CB"/>
        </a:accent5>
        <a:accent6>
          <a:srgbClr val="9DB6C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4">
        <a:dk1>
          <a:srgbClr val="616365"/>
        </a:dk1>
        <a:lt1>
          <a:srgbClr val="FFFFFF"/>
        </a:lt1>
        <a:dk2>
          <a:srgbClr val="C60C30"/>
        </a:dk2>
        <a:lt2>
          <a:srgbClr val="000000"/>
        </a:lt2>
        <a:accent1>
          <a:srgbClr val="0046AD"/>
        </a:accent1>
        <a:accent2>
          <a:srgbClr val="98C6EA"/>
        </a:accent2>
        <a:accent3>
          <a:srgbClr val="FFFFFF"/>
        </a:accent3>
        <a:accent4>
          <a:srgbClr val="525355"/>
        </a:accent4>
        <a:accent5>
          <a:srgbClr val="AAB0D3"/>
        </a:accent5>
        <a:accent6>
          <a:srgbClr val="89B3D4"/>
        </a:accent6>
        <a:hlink>
          <a:srgbClr val="137DED"/>
        </a:hlink>
        <a:folHlink>
          <a:srgbClr val="D2D2D2"/>
        </a:folHlink>
      </a:clrScheme>
      <a:clrMap bg1="lt1" tx1="dk1" bg2="lt2" tx2="dk2" accent1="accent1" accent2="accent2" accent3="accent3" accent4="accent4" accent5="accent5" accent6="accent6" hlink="hlink" folHlink="folHlink"/>
    </a:extraClrScheme>
    <a:extraClrScheme>
      <a:clrScheme name="Sugar_Template_final_06-30-2006 15">
        <a:dk1>
          <a:srgbClr val="616365"/>
        </a:dk1>
        <a:lt1>
          <a:srgbClr val="FFFFFF"/>
        </a:lt1>
        <a:dk2>
          <a:srgbClr val="C60C30"/>
        </a:dk2>
        <a:lt2>
          <a:srgbClr val="000000"/>
        </a:lt2>
        <a:accent1>
          <a:srgbClr val="0046AD"/>
        </a:accent1>
        <a:accent2>
          <a:srgbClr val="D2D2D2"/>
        </a:accent2>
        <a:accent3>
          <a:srgbClr val="FFFFFF"/>
        </a:accent3>
        <a:accent4>
          <a:srgbClr val="525355"/>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ugar_Template_final_06-30-2006 16">
    <a:dk1>
      <a:srgbClr val="4B4B4B"/>
    </a:dk1>
    <a:lt1>
      <a:srgbClr val="FFFFFF"/>
    </a:lt1>
    <a:dk2>
      <a:srgbClr val="C60C30"/>
    </a:dk2>
    <a:lt2>
      <a:srgbClr val="000000"/>
    </a:lt2>
    <a:accent1>
      <a:srgbClr val="0046AD"/>
    </a:accent1>
    <a:accent2>
      <a:srgbClr val="D2D2D2"/>
    </a:accent2>
    <a:accent3>
      <a:srgbClr val="FFFFFF"/>
    </a:accent3>
    <a:accent4>
      <a:srgbClr val="3F3F3F"/>
    </a:accent4>
    <a:accent5>
      <a:srgbClr val="AAB0D3"/>
    </a:accent5>
    <a:accent6>
      <a:srgbClr val="BEBEBE"/>
    </a:accent6>
    <a:hlink>
      <a:srgbClr val="137DED"/>
    </a:hlink>
    <a:folHlink>
      <a:srgbClr val="98C6EA"/>
    </a:folHlink>
  </a:clrScheme>
  <a:fontScheme name="Sugar_Template_final_06-30-20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Sugar Template.potx</Template>
  <TotalTime>3179</TotalTime>
  <Words>8751</Words>
  <Application>Microsoft Macintosh PowerPoint</Application>
  <PresentationFormat>On-screen Show (4:3)</PresentationFormat>
  <Paragraphs>1236</Paragraphs>
  <Slides>112</Slides>
  <Notes>66</Notes>
  <HiddenSlides>0</HiddenSlides>
  <MMClips>1</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112</vt:i4>
      </vt:variant>
    </vt:vector>
  </HeadingPairs>
  <TitlesOfParts>
    <vt:vector size="119" baseType="lpstr">
      <vt:lpstr>Sugar Template</vt:lpstr>
      <vt:lpstr>1_2008_SugarCRM Cycing Template_COS</vt:lpstr>
      <vt:lpstr>Office Theme</vt:lpstr>
      <vt:lpstr>1_Office Theme</vt:lpstr>
      <vt:lpstr>2010_Corporate Template+icons</vt:lpstr>
      <vt:lpstr>2_2008_SugarCRM Cycing Template_COS</vt:lpstr>
      <vt:lpstr>Photo Editor Photo</vt:lpstr>
      <vt:lpstr>PowerPoint Presentation</vt:lpstr>
      <vt:lpstr>Agenda</vt:lpstr>
      <vt:lpstr>PowerPoint Presentation</vt:lpstr>
      <vt:lpstr>The New Rules of Social CRM</vt:lpstr>
      <vt:lpstr>PowerPoint Presentation</vt:lpstr>
      <vt:lpstr>CRM</vt:lpstr>
      <vt:lpstr>CRM</vt:lpstr>
      <vt:lpstr>CRM</vt:lpstr>
      <vt:lpstr>Social CRM</vt:lpstr>
      <vt:lpstr>Social CRM</vt:lpstr>
      <vt:lpstr>Change</vt:lpstr>
      <vt:lpstr>Change: Egypt’s Facebook Revolution</vt:lpstr>
      <vt:lpstr>Change: Occupy Wall Street Revolution</vt:lpstr>
      <vt:lpstr>Change: Customers Believe Customers</vt:lpstr>
      <vt:lpstr>Change: Traditional Buying Model</vt:lpstr>
      <vt:lpstr>Change: New Buying Model</vt:lpstr>
      <vt:lpstr>Change: Social is Changing Business</vt:lpstr>
      <vt:lpstr>The New Rules</vt:lpstr>
      <vt:lpstr>Rule #1: You Are Not In Control </vt:lpstr>
      <vt:lpstr>Customers Manage You</vt:lpstr>
      <vt:lpstr>Rule #2: Traditional Marketing is Declining</vt:lpstr>
      <vt:lpstr>How People Connect with Companies</vt:lpstr>
      <vt:lpstr>Rule #3: Customer Service IS Marketing</vt:lpstr>
      <vt:lpstr>The Ultimate Question</vt:lpstr>
      <vt:lpstr>Rule #4: Join the Conversation </vt:lpstr>
      <vt:lpstr>Interact Via Social Media</vt:lpstr>
      <vt:lpstr>Rule #5: Integrate People with Technology</vt:lpstr>
      <vt:lpstr>Evolution</vt:lpstr>
      <vt:lpstr>What Now?</vt:lpstr>
      <vt:lpstr>Bring Order to Customer Management</vt:lpstr>
      <vt:lpstr>Get Social</vt:lpstr>
      <vt:lpstr>Overview</vt:lpstr>
      <vt:lpstr>Thanks!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Value of Social Business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Social Business and Social CRM</vt:lpstr>
      <vt:lpstr>Social Business </vt:lpstr>
      <vt:lpstr>Evolution of the Sales Landscape</vt:lpstr>
      <vt:lpstr>Marketing: Complex Social Buying Model</vt:lpstr>
      <vt:lpstr>Customer Service is Marketing</vt:lpstr>
      <vt:lpstr>Start With the Customer</vt:lpstr>
      <vt:lpstr>Put the customer at the center</vt:lpstr>
      <vt:lpstr>CRM</vt:lpstr>
      <vt:lpstr>CRM</vt:lpstr>
      <vt:lpstr>CRM is about Acquiring, Retaining and Growing Customers</vt:lpstr>
      <vt:lpstr>Enable the sales edge</vt:lpstr>
      <vt:lpstr>Introducing Social CRM</vt:lpstr>
      <vt:lpstr>CRM Made Social: Enable the customer edge</vt:lpstr>
      <vt:lpstr>Social CRM</vt:lpstr>
      <vt:lpstr>CRM made Simple</vt:lpstr>
      <vt:lpstr>PowerPoint Presentation</vt:lpstr>
      <vt:lpstr>6 Steps to Getting started with Social CRM</vt:lpstr>
      <vt:lpstr>Getting started with Social CRM</vt:lpstr>
      <vt:lpstr>Technology</vt:lpstr>
      <vt:lpstr>Getting started with Social CRM</vt:lpstr>
      <vt:lpstr>For Users</vt:lpstr>
      <vt:lpstr>Getting started with Social CRM</vt:lpstr>
      <vt:lpstr>360 Degree View of the Customer</vt:lpstr>
      <vt:lpstr>IBM and SugarCRM: integrated offerings</vt:lpstr>
      <vt:lpstr>Getting started with Social CRM</vt:lpstr>
      <vt:lpstr>SugarCRM: CLOUD 2.0 Run Anywhere</vt:lpstr>
      <vt:lpstr>Expands SugarCRM’s Global Reach</vt:lpstr>
      <vt:lpstr>Getting started with Social CRM</vt:lpstr>
      <vt:lpstr>Step 5:  Provide collaboration tools</vt:lpstr>
      <vt:lpstr>Getting started with Social CRM</vt:lpstr>
      <vt:lpstr>Twitter Feeds on Your Dashboard</vt:lpstr>
      <vt:lpstr>LinkedIn Accounts</vt:lpstr>
      <vt:lpstr>Google Maps integration</vt:lpstr>
      <vt:lpstr>Question:  What is the Social CRM interface of the future?</vt:lpstr>
      <vt:lpstr>Hillel Uses Social CRM to Connect with College Students</vt:lpstr>
      <vt:lpstr>Add additional fields before saving to Sugar</vt:lpstr>
      <vt:lpstr>PowerPoint Presentation</vt:lpstr>
      <vt:lpstr>PowerPoint Presentation</vt:lpstr>
      <vt:lpstr>PowerPoint Presentation</vt:lpstr>
      <vt:lpstr>Match Event Attendees with Contacts in Sugar</vt:lpstr>
      <vt:lpstr>Contact Profile Page</vt:lpstr>
      <vt:lpstr>Write Comments to Facebook Wall from Sugar</vt:lpstr>
      <vt:lpstr>Link Existing Contacts to Facebook Friends</vt:lpstr>
      <vt:lpstr>Type the names of Facebook friends</vt:lpstr>
      <vt:lpstr>Facebook Friend Request</vt:lpstr>
      <vt:lpstr>Mobile Interactions</vt:lpstr>
      <vt:lpstr>PowerPoint Presentation</vt:lpstr>
      <vt:lpstr>PowerPoint Presentation</vt:lpstr>
      <vt:lpstr>Social Business and social CRM</vt:lpstr>
      <vt:lpstr>PowerPoint Presentation</vt:lpstr>
      <vt:lpstr>Thank you</vt:lpstr>
      <vt:lpstr>PowerPoint Presentation</vt:lpstr>
    </vt:vector>
  </TitlesOfParts>
  <Company>SugarCRM,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Bill</dc:creator>
  <cp:lastModifiedBy>Ioulia Galani</cp:lastModifiedBy>
  <cp:revision>192</cp:revision>
  <cp:lastPrinted>2011-03-18T14:18:27Z</cp:lastPrinted>
  <dcterms:created xsi:type="dcterms:W3CDTF">2011-03-18T14:17:28Z</dcterms:created>
  <dcterms:modified xsi:type="dcterms:W3CDTF">2011-11-02T09:43:11Z</dcterms:modified>
</cp:coreProperties>
</file>